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4" r:id="rId3"/>
    <p:sldId id="260" r:id="rId4"/>
    <p:sldId id="265" r:id="rId5"/>
    <p:sldId id="272" r:id="rId6"/>
    <p:sldId id="262" r:id="rId7"/>
    <p:sldId id="266" r:id="rId8"/>
    <p:sldId id="273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FCC99"/>
    <a:srgbClr val="FF9966"/>
    <a:srgbClr val="B4DE86"/>
    <a:srgbClr val="B17ED8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VY_42_INOVACE_28_Přemýšlej </a:t>
          </a:r>
          <a:r>
            <a:rPr lang="cs-CZ" smtClean="0"/>
            <a:t>v </a:t>
          </a:r>
          <a:r>
            <a:rPr lang="cs-CZ" smtClean="0"/>
            <a:t>oboru 0-100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Přemýšlej v oboru 0-100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89D7D8-A904-4F09-B2C6-3FE4A4B997F4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2AFF30B-A575-4A43-89F3-1C4DF71C043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0674979-8B0E-4C4C-835C-AF0671EB9AEF}" type="presOf" srcId="{445C7998-7549-48B0-BD68-D4F0167F02E5}" destId="{BC35EE03-4121-4EF9-923D-7CB6D30D358D}" srcOrd="0" destOrd="0" presId="urn:microsoft.com/office/officeart/2005/8/layout/target3"/>
    <dgm:cxn modelId="{CA53005A-9831-4765-96C6-297A79822710}" type="presOf" srcId="{FBBFC3EA-9D9D-4F3A-BEA6-9C2C0E46BF20}" destId="{832BF48F-0145-4429-9E02-8FCA946CCE9E}" srcOrd="1" destOrd="0" presId="urn:microsoft.com/office/officeart/2005/8/layout/target3"/>
    <dgm:cxn modelId="{847D67AD-30D3-4FB7-BB0C-27B05D0BB6B0}" type="presOf" srcId="{39F8B381-5807-488E-AC22-73DD4140ED4A}" destId="{71045F8C-00FA-488E-A7BD-E2E6753D979D}" srcOrd="0" destOrd="0" presId="urn:microsoft.com/office/officeart/2005/8/layout/target3"/>
    <dgm:cxn modelId="{28298688-F978-46EC-ADFF-8D91157364AC}" type="presOf" srcId="{019433A1-1324-4DE1-9E6F-32B851095F74}" destId="{A3817367-F2BC-482F-8832-FA00B51DCCF3}" srcOrd="0" destOrd="0" presId="urn:microsoft.com/office/officeart/2005/8/layout/target3"/>
    <dgm:cxn modelId="{A01E3900-0CBF-42AB-A451-9B6ADDD6037F}" type="presOf" srcId="{C73C7642-F245-4585-8F88-243F9FAEF6CA}" destId="{97289DF2-90F4-4EC2-A9FC-633B00BAB610}" srcOrd="0" destOrd="0" presId="urn:microsoft.com/office/officeart/2005/8/layout/target3"/>
    <dgm:cxn modelId="{0B66F9C4-4AD6-4794-9413-BF66F2A6494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B0C73BC-3771-4824-B41D-1306B80B6E8D}" type="presOf" srcId="{019433A1-1324-4DE1-9E6F-32B851095F74}" destId="{E7297F21-D4FD-4A41-AE58-814D01A6B5E7}" srcOrd="1" destOrd="0" presId="urn:microsoft.com/office/officeart/2005/8/layout/target3"/>
    <dgm:cxn modelId="{D99CD080-2ED4-40D7-949B-CA065BAC0C56}" type="presOf" srcId="{445C7998-7549-48B0-BD68-D4F0167F02E5}" destId="{4D19AB04-24FA-40C2-B203-52AE3D15E171}" srcOrd="1" destOrd="0" presId="urn:microsoft.com/office/officeart/2005/8/layout/target3"/>
    <dgm:cxn modelId="{BACDEAFE-4FD8-4889-9E30-686289AE9671}" type="presOf" srcId="{C73C7642-F245-4585-8F88-243F9FAEF6CA}" destId="{AA41A67C-3D3F-4AE9-9E0F-5D7F7BB2E741}" srcOrd="1" destOrd="0" presId="urn:microsoft.com/office/officeart/2005/8/layout/target3"/>
    <dgm:cxn modelId="{480E30CF-FB58-4310-9B2C-DA1ABC012861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27B2617-237C-4F14-8882-959CAD1888BA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D0D370-3913-40BA-9B17-5A5A9F49E946}" type="presParOf" srcId="{71045F8C-00FA-488E-A7BD-E2E6753D979D}" destId="{3577EC6B-C980-4F34-8C69-4365E7B8FC8C}" srcOrd="0" destOrd="0" presId="urn:microsoft.com/office/officeart/2005/8/layout/target3"/>
    <dgm:cxn modelId="{55CF8FD6-ED02-4332-940B-823913799B04}" type="presParOf" srcId="{71045F8C-00FA-488E-A7BD-E2E6753D979D}" destId="{6940EB87-DC1D-4BC3-9408-9AC2E1FFC039}" srcOrd="1" destOrd="0" presId="urn:microsoft.com/office/officeart/2005/8/layout/target3"/>
    <dgm:cxn modelId="{CF1236D2-EE98-4A59-9E4C-B7292E32D564}" type="presParOf" srcId="{71045F8C-00FA-488E-A7BD-E2E6753D979D}" destId="{BC35EE03-4121-4EF9-923D-7CB6D30D358D}" srcOrd="2" destOrd="0" presId="urn:microsoft.com/office/officeart/2005/8/layout/target3"/>
    <dgm:cxn modelId="{DECC703A-1EC2-4EB5-8AC4-923BB29876D4}" type="presParOf" srcId="{71045F8C-00FA-488E-A7BD-E2E6753D979D}" destId="{C95EEA27-3CBF-4645-A92D-9D8AF5C1CBFC}" srcOrd="3" destOrd="0" presId="urn:microsoft.com/office/officeart/2005/8/layout/target3"/>
    <dgm:cxn modelId="{CE523317-03B4-474C-BAC9-B5000C2CAD47}" type="presParOf" srcId="{71045F8C-00FA-488E-A7BD-E2E6753D979D}" destId="{851BB866-B6AE-4566-893F-4C635BA974FC}" srcOrd="4" destOrd="0" presId="urn:microsoft.com/office/officeart/2005/8/layout/target3"/>
    <dgm:cxn modelId="{28F95598-E090-4405-B20D-CD7D96F822FB}" type="presParOf" srcId="{71045F8C-00FA-488E-A7BD-E2E6753D979D}" destId="{643EA938-EDE0-4533-ACCC-D2BD6F3A527C}" srcOrd="5" destOrd="0" presId="urn:microsoft.com/office/officeart/2005/8/layout/target3"/>
    <dgm:cxn modelId="{F89DDFDE-03F2-481C-9825-DB46D92871A3}" type="presParOf" srcId="{71045F8C-00FA-488E-A7BD-E2E6753D979D}" destId="{92F31B18-D66D-4CC7-89B9-378928DE877D}" srcOrd="6" destOrd="0" presId="urn:microsoft.com/office/officeart/2005/8/layout/target3"/>
    <dgm:cxn modelId="{E51C573F-1B17-4C6B-A057-4114168A3A6C}" type="presParOf" srcId="{71045F8C-00FA-488E-A7BD-E2E6753D979D}" destId="{902074E1-B931-4618-97F1-FADBE82E9C3C}" srcOrd="7" destOrd="0" presId="urn:microsoft.com/office/officeart/2005/8/layout/target3"/>
    <dgm:cxn modelId="{B41FF251-562E-46CA-9BA9-3CB8C97D9529}" type="presParOf" srcId="{71045F8C-00FA-488E-A7BD-E2E6753D979D}" destId="{A3817367-F2BC-482F-8832-FA00B51DCCF3}" srcOrd="8" destOrd="0" presId="urn:microsoft.com/office/officeart/2005/8/layout/target3"/>
    <dgm:cxn modelId="{F022DEDE-0673-4E08-8A3F-E2C576AB0D0C}" type="presParOf" srcId="{71045F8C-00FA-488E-A7BD-E2E6753D979D}" destId="{626ABFF6-56C8-4386-B662-68EC364EED9D}" srcOrd="9" destOrd="0" presId="urn:microsoft.com/office/officeart/2005/8/layout/target3"/>
    <dgm:cxn modelId="{99BCF96D-B9CC-4E25-8895-5A281E02ED57}" type="presParOf" srcId="{71045F8C-00FA-488E-A7BD-E2E6753D979D}" destId="{6DB11F1C-D028-4800-9625-6611CA9DE6D4}" srcOrd="10" destOrd="0" presId="urn:microsoft.com/office/officeart/2005/8/layout/target3"/>
    <dgm:cxn modelId="{627D137F-921E-450C-B0AB-97BEA2B19C98}" type="presParOf" srcId="{71045F8C-00FA-488E-A7BD-E2E6753D979D}" destId="{CDED6FE3-AD8F-4ACC-B6B8-710EDDD97598}" srcOrd="11" destOrd="0" presId="urn:microsoft.com/office/officeart/2005/8/layout/target3"/>
    <dgm:cxn modelId="{497A600C-83AD-46D5-A7AD-B4AD86012366}" type="presParOf" srcId="{71045F8C-00FA-488E-A7BD-E2E6753D979D}" destId="{397AC6D7-84A6-4150-958F-83C92D9ACF38}" srcOrd="12" destOrd="0" presId="urn:microsoft.com/office/officeart/2005/8/layout/target3"/>
    <dgm:cxn modelId="{1143B907-F319-4B46-A156-31100E12B8B7}" type="presParOf" srcId="{71045F8C-00FA-488E-A7BD-E2E6753D979D}" destId="{D7419528-33A6-416D-9E64-B3F7915C5149}" srcOrd="13" destOrd="0" presId="urn:microsoft.com/office/officeart/2005/8/layout/target3"/>
    <dgm:cxn modelId="{8F273D1F-1423-4741-8F64-EE00577AB3E7}" type="presParOf" srcId="{71045F8C-00FA-488E-A7BD-E2E6753D979D}" destId="{97289DF2-90F4-4EC2-A9FC-633B00BAB610}" srcOrd="14" destOrd="0" presId="urn:microsoft.com/office/officeart/2005/8/layout/target3"/>
    <dgm:cxn modelId="{3E925094-79FD-4339-9D7D-517E5BBCC591}" type="presParOf" srcId="{71045F8C-00FA-488E-A7BD-E2E6753D979D}" destId="{234EBA9D-95B4-4C20-A84E-6F65F1085DC6}" srcOrd="15" destOrd="0" presId="urn:microsoft.com/office/officeart/2005/8/layout/target3"/>
    <dgm:cxn modelId="{C5E4B69A-7364-43BE-8D70-A395A9E5308C}" type="presParOf" srcId="{71045F8C-00FA-488E-A7BD-E2E6753D979D}" destId="{12255512-213F-41DF-90A6-8B4CD74A2B52}" srcOrd="16" destOrd="0" presId="urn:microsoft.com/office/officeart/2005/8/layout/target3"/>
    <dgm:cxn modelId="{F101FF31-682A-43AA-B381-431C4F41263B}" type="presParOf" srcId="{71045F8C-00FA-488E-A7BD-E2E6753D979D}" destId="{50C2F88D-8688-44C2-A854-691F34009D3B}" srcOrd="17" destOrd="0" presId="urn:microsoft.com/office/officeart/2005/8/layout/target3"/>
    <dgm:cxn modelId="{E9F7C7F1-B946-4014-9025-409D05EA25E4}" type="presParOf" srcId="{71045F8C-00FA-488E-A7BD-E2E6753D979D}" destId="{4D19AB04-24FA-40C2-B203-52AE3D15E171}" srcOrd="18" destOrd="0" presId="urn:microsoft.com/office/officeart/2005/8/layout/target3"/>
    <dgm:cxn modelId="{60A075D3-0D4C-4B1C-ABA3-90B4ABB6DB06}" type="presParOf" srcId="{71045F8C-00FA-488E-A7BD-E2E6753D979D}" destId="{832BF48F-0145-4429-9E02-8FCA946CCE9E}" srcOrd="19" destOrd="0" presId="urn:microsoft.com/office/officeart/2005/8/layout/target3"/>
    <dgm:cxn modelId="{3B363265-4374-4827-B4F1-7BEB7127C9D9}" type="presParOf" srcId="{71045F8C-00FA-488E-A7BD-E2E6753D979D}" destId="{E7297F21-D4FD-4A41-AE58-814D01A6B5E7}" srcOrd="20" destOrd="0" presId="urn:microsoft.com/office/officeart/2005/8/layout/target3"/>
    <dgm:cxn modelId="{F69B95F1-C8A9-4A8A-9921-5E110170E273}" type="presParOf" srcId="{71045F8C-00FA-488E-A7BD-E2E6753D979D}" destId="{F69A1436-182C-465B-AD7F-FE48E0C090C1}" srcOrd="21" destOrd="0" presId="urn:microsoft.com/office/officeart/2005/8/layout/target3"/>
    <dgm:cxn modelId="{20F69576-3E88-4D0D-82DA-74B5FFF0D234}" type="presParOf" srcId="{71045F8C-00FA-488E-A7BD-E2E6753D979D}" destId="{AA41A67C-3D3F-4AE9-9E0F-5D7F7BB2E741}" srcOrd="22" destOrd="0" presId="urn:microsoft.com/office/officeart/2005/8/layout/target3"/>
    <dgm:cxn modelId="{3AC93EA1-1DA8-41F3-93D6-2C7FA334EAC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VY_42_INOVACE_28_Přemýšlej </a:t>
          </a:r>
          <a:r>
            <a:rPr lang="cs-CZ" sz="1400" kern="1200" smtClean="0"/>
            <a:t>v </a:t>
          </a:r>
          <a:r>
            <a:rPr lang="cs-CZ" sz="1400" kern="1200" smtClean="0"/>
            <a:t>oboru 0-100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Přemýšlej v oboru 0-100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8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46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82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0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0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64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3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6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7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4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65A3-DB88-4851-A4CE-C141C588C1D1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86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480900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46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42493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+mj-lt"/>
                <a:cs typeface="Times New Roman" pitchFamily="18" charset="0"/>
              </a:rPr>
              <a:t>S</a:t>
            </a:r>
            <a:r>
              <a:rPr lang="cs-CZ" sz="2400" dirty="0" smtClean="0">
                <a:latin typeface="+mj-lt"/>
                <a:cs typeface="Times New Roman" pitchFamily="18" charset="0"/>
              </a:rPr>
              <a:t>čítání </a:t>
            </a:r>
            <a:r>
              <a:rPr lang="cs-CZ" sz="2400" dirty="0">
                <a:latin typeface="+mj-lt"/>
                <a:cs typeface="Times New Roman" pitchFamily="18" charset="0"/>
              </a:rPr>
              <a:t>a 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 v oboru 0-100, výběr výsledků, luštění věty</a:t>
            </a: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  (pero, sešit, zelená, žlutá, hnědá, fialová a modrá pastelka)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</a:t>
            </a:r>
            <a:r>
              <a:rPr lang="cs-CZ" sz="2400" dirty="0">
                <a:latin typeface="+mj-lt"/>
                <a:cs typeface="Times New Roman" pitchFamily="18" charset="0"/>
              </a:rPr>
              <a:t>jednotlivců nebo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skupinová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</a:t>
            </a:r>
            <a:r>
              <a:rPr lang="cs-CZ" sz="2400">
                <a:latin typeface="+mj-lt"/>
                <a:cs typeface="Times New Roman" pitchFamily="18" charset="0"/>
              </a:rPr>
              <a:t>interaktivní </a:t>
            </a:r>
            <a:r>
              <a:rPr lang="cs-CZ" sz="2400" smtClean="0">
                <a:latin typeface="+mj-lt"/>
                <a:cs typeface="Times New Roman" pitchFamily="18" charset="0"/>
              </a:rPr>
              <a:t>tabule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a její </a:t>
            </a:r>
            <a:r>
              <a:rPr lang="cs-CZ" sz="2400" smtClean="0">
                <a:latin typeface="+mj-lt"/>
                <a:cs typeface="Times New Roman" pitchFamily="18" charset="0"/>
              </a:rPr>
              <a:t>využití  k </a:t>
            </a:r>
            <a:r>
              <a:rPr lang="cs-CZ" sz="2400" dirty="0">
                <a:latin typeface="+mj-lt"/>
                <a:cs typeface="Times New Roman" pitchFamily="18" charset="0"/>
              </a:rPr>
              <a:t>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1917" y="106123"/>
            <a:ext cx="8856984" cy="663524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cc</a:t>
            </a:r>
            <a:endParaRPr lang="cs-CZ" dirty="0"/>
          </a:p>
        </p:txBody>
      </p:sp>
      <p:pic>
        <p:nvPicPr>
          <p:cNvPr id="3" name="Picture 2" descr="C:\Users\Uzlíková\AppData\Local\Microsoft\Windows\Temporary Internet Files\Content.IE5\X23NRNFV\MC90044182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9925" y="344459"/>
            <a:ext cx="5983342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ravoúhlý trojúhelník 3"/>
          <p:cNvSpPr/>
          <p:nvPr/>
        </p:nvSpPr>
        <p:spPr>
          <a:xfrm rot="5400000">
            <a:off x="743000" y="-183976"/>
            <a:ext cx="2664296" cy="3553544"/>
          </a:xfrm>
          <a:prstGeom prst="rtTriangle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11330" y="270613"/>
            <a:ext cx="32525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Jablku  s výsledkem              vyšším </a:t>
            </a:r>
            <a:r>
              <a:rPr lang="cs-CZ" sz="2800" b="1" dirty="0"/>
              <a:t>než  </a:t>
            </a:r>
            <a:r>
              <a:rPr lang="cs-CZ" sz="2800" b="1" dirty="0" smtClean="0"/>
              <a:t>50 dokresli                   stopku .</a:t>
            </a:r>
            <a:endParaRPr lang="cs-CZ" sz="2800" b="1" dirty="0"/>
          </a:p>
        </p:txBody>
      </p:sp>
      <p:sp>
        <p:nvSpPr>
          <p:cNvPr id="6" name="Pravoúhlý trojúhelník 5"/>
          <p:cNvSpPr/>
          <p:nvPr/>
        </p:nvSpPr>
        <p:spPr>
          <a:xfrm>
            <a:off x="311330" y="3907482"/>
            <a:ext cx="3553544" cy="2664296"/>
          </a:xfrm>
          <a:prstGeom prst="rtTriangl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11330" y="4719427"/>
            <a:ext cx="32525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Jablka                                       s výsledkem              nižším </a:t>
            </a:r>
            <a:r>
              <a:rPr lang="cs-CZ" sz="2800" b="1" dirty="0"/>
              <a:t>než  </a:t>
            </a:r>
            <a:r>
              <a:rPr lang="cs-CZ" sz="2800" b="1" dirty="0" smtClean="0"/>
              <a:t>30</a:t>
            </a:r>
          </a:p>
          <a:p>
            <a:r>
              <a:rPr lang="cs-CZ" sz="2800" b="1" dirty="0" smtClean="0"/>
              <a:t>vybarvi žlutě.  </a:t>
            </a:r>
            <a:endParaRPr lang="cs-CZ" sz="2800" b="1" dirty="0"/>
          </a:p>
        </p:txBody>
      </p:sp>
      <p:sp>
        <p:nvSpPr>
          <p:cNvPr id="8" name="Ovál 7"/>
          <p:cNvSpPr/>
          <p:nvPr/>
        </p:nvSpPr>
        <p:spPr>
          <a:xfrm>
            <a:off x="3122151" y="2295683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144273" y="2322773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54-25</a:t>
            </a:r>
          </a:p>
          <a:p>
            <a:r>
              <a:rPr lang="cs-CZ" sz="2400" b="1" dirty="0" smtClean="0"/>
              <a:t>= </a:t>
            </a:r>
            <a:endParaRPr lang="cs-CZ" sz="2400" b="1" dirty="0"/>
          </a:p>
        </p:txBody>
      </p:sp>
      <p:sp>
        <p:nvSpPr>
          <p:cNvPr id="10" name="Ovál 9"/>
          <p:cNvSpPr/>
          <p:nvPr/>
        </p:nvSpPr>
        <p:spPr>
          <a:xfrm>
            <a:off x="5017929" y="1838483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953861" y="1880183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48+15</a:t>
            </a:r>
          </a:p>
          <a:p>
            <a:r>
              <a:rPr lang="cs-CZ" sz="2400" b="1" dirty="0" smtClean="0"/>
              <a:t>= </a:t>
            </a:r>
            <a:endParaRPr lang="cs-CZ" sz="2400" b="1" dirty="0"/>
          </a:p>
        </p:txBody>
      </p:sp>
      <p:sp>
        <p:nvSpPr>
          <p:cNvPr id="12" name="Ovál 11"/>
          <p:cNvSpPr/>
          <p:nvPr/>
        </p:nvSpPr>
        <p:spPr>
          <a:xfrm>
            <a:off x="6450325" y="1907275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469617" y="1943824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73-47</a:t>
            </a:r>
          </a:p>
          <a:p>
            <a:r>
              <a:rPr lang="cs-CZ" sz="2400" b="1" dirty="0" smtClean="0"/>
              <a:t>= </a:t>
            </a:r>
            <a:endParaRPr lang="cs-CZ" sz="2400" b="1" dirty="0"/>
          </a:p>
        </p:txBody>
      </p:sp>
      <p:sp>
        <p:nvSpPr>
          <p:cNvPr id="14" name="Ovál 13"/>
          <p:cNvSpPr/>
          <p:nvPr/>
        </p:nvSpPr>
        <p:spPr>
          <a:xfrm>
            <a:off x="7798208" y="2941951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7817500" y="2978500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81-21</a:t>
            </a:r>
          </a:p>
          <a:p>
            <a:r>
              <a:rPr lang="cs-CZ" sz="2400" b="1" dirty="0" smtClean="0"/>
              <a:t>= </a:t>
            </a:r>
            <a:endParaRPr lang="cs-CZ" sz="2400" b="1" dirty="0"/>
          </a:p>
        </p:txBody>
      </p:sp>
      <p:sp>
        <p:nvSpPr>
          <p:cNvPr id="16" name="Ovál 15"/>
          <p:cNvSpPr/>
          <p:nvPr/>
        </p:nvSpPr>
        <p:spPr>
          <a:xfrm>
            <a:off x="6327932" y="3870321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347224" y="3906870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38-14</a:t>
            </a:r>
          </a:p>
          <a:p>
            <a:r>
              <a:rPr lang="cs-CZ" sz="2400" b="1" dirty="0" smtClean="0"/>
              <a:t>= 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4560409" y="3944779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496981" y="3951442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2</a:t>
            </a:r>
            <a:r>
              <a:rPr lang="cs-CZ" sz="2400" b="1" dirty="0" smtClean="0"/>
              <a:t>6+14</a:t>
            </a:r>
          </a:p>
          <a:p>
            <a:r>
              <a:rPr lang="cs-CZ" sz="2400" b="1" dirty="0" smtClean="0"/>
              <a:t>= </a:t>
            </a:r>
            <a:endParaRPr lang="cs-CZ" sz="2400" b="1" dirty="0"/>
          </a:p>
        </p:txBody>
      </p:sp>
      <p:sp>
        <p:nvSpPr>
          <p:cNvPr id="20" name="Ovál 19"/>
          <p:cNvSpPr/>
          <p:nvPr/>
        </p:nvSpPr>
        <p:spPr>
          <a:xfrm>
            <a:off x="3485649" y="3499395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504941" y="3535944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42-14</a:t>
            </a:r>
          </a:p>
          <a:p>
            <a:r>
              <a:rPr lang="cs-CZ" sz="2400" b="1" dirty="0" smtClean="0"/>
              <a:t>= </a:t>
            </a:r>
            <a:endParaRPr lang="cs-CZ" sz="2400" b="1" dirty="0"/>
          </a:p>
        </p:txBody>
      </p:sp>
      <p:sp>
        <p:nvSpPr>
          <p:cNvPr id="22" name="Ovál 21"/>
          <p:cNvSpPr/>
          <p:nvPr/>
        </p:nvSpPr>
        <p:spPr>
          <a:xfrm>
            <a:off x="4318107" y="2738272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337399" y="2774821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62-45</a:t>
            </a:r>
          </a:p>
          <a:p>
            <a:r>
              <a:rPr lang="cs-CZ" sz="2400" b="1" dirty="0" smtClean="0"/>
              <a:t>= </a:t>
            </a:r>
            <a:endParaRPr lang="cs-CZ" sz="2400" b="1" dirty="0"/>
          </a:p>
        </p:txBody>
      </p:sp>
      <p:sp>
        <p:nvSpPr>
          <p:cNvPr id="24" name="Ovál 23"/>
          <p:cNvSpPr/>
          <p:nvPr/>
        </p:nvSpPr>
        <p:spPr>
          <a:xfrm>
            <a:off x="5787692" y="2785126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756918" y="2816747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24+36</a:t>
            </a:r>
          </a:p>
          <a:p>
            <a:r>
              <a:rPr lang="cs-CZ" sz="2400" b="1" dirty="0" smtClean="0"/>
              <a:t>=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8186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496944" cy="633670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lů 2"/>
          <p:cNvSpPr/>
          <p:nvPr/>
        </p:nvSpPr>
        <p:spPr>
          <a:xfrm>
            <a:off x="1057499" y="404664"/>
            <a:ext cx="7128792" cy="1870952"/>
          </a:xfrm>
          <a:prstGeom prst="downArrow">
            <a:avLst/>
          </a:prstGeom>
          <a:solidFill>
            <a:srgbClr val="FFFF99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404664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Příklady se stejným výsledkem vybarvi stejnou barvou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2923417"/>
            <a:ext cx="1886568" cy="57911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15386" y="4654659"/>
            <a:ext cx="1898766" cy="601216"/>
          </a:xfrm>
          <a:prstGeom prst="rect">
            <a:avLst/>
          </a:prstGeom>
          <a:solidFill>
            <a:srgbClr val="B4DE8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15386" y="3718555"/>
            <a:ext cx="1898766" cy="605959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5445224"/>
            <a:ext cx="1886568" cy="586737"/>
          </a:xfrm>
          <a:prstGeom prst="rect">
            <a:avLst/>
          </a:prstGeom>
          <a:solidFill>
            <a:srgbClr val="B17ED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27584" y="2923418"/>
            <a:ext cx="20882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55 – 26 =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/>
          </a:p>
          <a:p>
            <a:r>
              <a:rPr lang="cs-CZ" sz="2800" b="1" dirty="0" smtClean="0"/>
              <a:t>34 + 17 =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/>
          </a:p>
          <a:p>
            <a:r>
              <a:rPr lang="cs-CZ" sz="2800" b="1" dirty="0" smtClean="0"/>
              <a:t>62 – 44 =  </a:t>
            </a:r>
          </a:p>
          <a:p>
            <a:endParaRPr lang="cs-CZ" sz="2800" b="1" dirty="0"/>
          </a:p>
          <a:p>
            <a:r>
              <a:rPr lang="cs-CZ" sz="2800" b="1" dirty="0" smtClean="0"/>
              <a:t>76 + 15 = 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77779" y="2923416"/>
            <a:ext cx="1886568" cy="5791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65581" y="4654658"/>
            <a:ext cx="1898766" cy="601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65581" y="3718554"/>
            <a:ext cx="1898766" cy="60595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577779" y="5445223"/>
            <a:ext cx="1886568" cy="58673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300192" y="2922641"/>
            <a:ext cx="1886568" cy="5791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287994" y="4653883"/>
            <a:ext cx="1898766" cy="601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87994" y="3717779"/>
            <a:ext cx="1898766" cy="60595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300192" y="5444448"/>
            <a:ext cx="1886568" cy="58673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563807" y="2922641"/>
            <a:ext cx="172827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5</a:t>
            </a:r>
            <a:r>
              <a:rPr lang="cs-CZ" sz="2800" b="1" dirty="0" smtClean="0"/>
              <a:t>9 </a:t>
            </a:r>
            <a:r>
              <a:rPr lang="cs-CZ" sz="2800" b="1" dirty="0"/>
              <a:t>+</a:t>
            </a:r>
            <a:r>
              <a:rPr lang="cs-CZ" sz="2800" b="1" dirty="0" smtClean="0"/>
              <a:t> 32 =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/>
          </a:p>
          <a:p>
            <a:r>
              <a:rPr lang="cs-CZ" sz="2800" b="1" dirty="0" smtClean="0"/>
              <a:t>66 -  37 =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/>
          </a:p>
          <a:p>
            <a:r>
              <a:rPr lang="cs-CZ" sz="2800" b="1" dirty="0" smtClean="0"/>
              <a:t>69 – 18 =  </a:t>
            </a:r>
          </a:p>
          <a:p>
            <a:endParaRPr lang="cs-CZ" sz="2800" b="1" dirty="0"/>
          </a:p>
          <a:p>
            <a:r>
              <a:rPr lang="cs-CZ" sz="2800" b="1" dirty="0" smtClean="0"/>
              <a:t>43 </a:t>
            </a:r>
            <a:r>
              <a:rPr lang="cs-CZ" sz="2800" b="1" dirty="0"/>
              <a:t>-</a:t>
            </a:r>
            <a:r>
              <a:rPr lang="cs-CZ" sz="2800" b="1" dirty="0" smtClean="0"/>
              <a:t> 25 = 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87994" y="2911129"/>
            <a:ext cx="166838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33 </a:t>
            </a:r>
            <a:r>
              <a:rPr lang="cs-CZ" sz="2800" b="1" dirty="0"/>
              <a:t>-</a:t>
            </a:r>
            <a:r>
              <a:rPr lang="cs-CZ" sz="2800" b="1" dirty="0" smtClean="0"/>
              <a:t> 15 =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/>
          </a:p>
          <a:p>
            <a:r>
              <a:rPr lang="cs-CZ" sz="2800" b="1" dirty="0" smtClean="0"/>
              <a:t>44 + 47 =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/>
          </a:p>
          <a:p>
            <a:r>
              <a:rPr lang="cs-CZ" sz="2800" b="1" dirty="0" smtClean="0"/>
              <a:t>56 – 27 =  </a:t>
            </a:r>
          </a:p>
          <a:p>
            <a:endParaRPr lang="cs-CZ" sz="2800" b="1" dirty="0"/>
          </a:p>
          <a:p>
            <a:r>
              <a:rPr lang="cs-CZ" sz="2800" b="1" dirty="0" smtClean="0"/>
              <a:t>12 + 39 = 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183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délník 29"/>
          <p:cNvSpPr/>
          <p:nvPr/>
        </p:nvSpPr>
        <p:spPr>
          <a:xfrm>
            <a:off x="54395" y="188640"/>
            <a:ext cx="9000492" cy="6480720"/>
          </a:xfrm>
          <a:prstGeom prst="rect">
            <a:avLst/>
          </a:prstGeom>
          <a:solidFill>
            <a:srgbClr val="FFFFCC"/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23528" y="3925795"/>
            <a:ext cx="2520280" cy="22467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323528" y="3925795"/>
            <a:ext cx="25202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34 + 17 = ___ Č</a:t>
            </a:r>
          </a:p>
          <a:p>
            <a:r>
              <a:rPr lang="cs-CZ" sz="2800" b="1" dirty="0" smtClean="0"/>
              <a:t>36 – 24 = ___ Š</a:t>
            </a:r>
          </a:p>
          <a:p>
            <a:r>
              <a:rPr lang="cs-CZ" sz="2800" b="1" dirty="0" smtClean="0"/>
              <a:t>72 – 23 = ___ B</a:t>
            </a:r>
          </a:p>
          <a:p>
            <a:r>
              <a:rPr lang="cs-CZ" sz="2800" b="1" dirty="0" smtClean="0"/>
              <a:t>45 – 28 = ___ U </a:t>
            </a:r>
          </a:p>
          <a:p>
            <a:r>
              <a:rPr lang="cs-CZ" sz="2800" b="1" dirty="0" smtClean="0"/>
              <a:t>39 + 19 = ___ D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3" name="Obdélník 32"/>
          <p:cNvSpPr/>
          <p:nvPr/>
        </p:nvSpPr>
        <p:spPr>
          <a:xfrm>
            <a:off x="6228184" y="3925795"/>
            <a:ext cx="2520280" cy="22467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6228184" y="3925795"/>
            <a:ext cx="25202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5 +   6 = ___ E.</a:t>
            </a:r>
          </a:p>
          <a:p>
            <a:r>
              <a:rPr lang="cs-CZ" sz="2800" b="1" dirty="0" smtClean="0"/>
              <a:t>63 – 27 = ___ T</a:t>
            </a:r>
          </a:p>
          <a:p>
            <a:r>
              <a:rPr lang="cs-CZ" sz="2800" b="1" dirty="0" smtClean="0"/>
              <a:t>42 – 14 = ___ P</a:t>
            </a:r>
          </a:p>
          <a:p>
            <a:r>
              <a:rPr lang="cs-CZ" sz="2800" b="1" dirty="0" smtClean="0"/>
              <a:t>77 – 45 = ___ Ž </a:t>
            </a:r>
          </a:p>
          <a:p>
            <a:r>
              <a:rPr lang="cs-CZ" sz="2800" b="1" dirty="0" smtClean="0"/>
              <a:t>39 + 59 = ___ Í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5" name="Obdélník 34"/>
          <p:cNvSpPr/>
          <p:nvPr/>
        </p:nvSpPr>
        <p:spPr>
          <a:xfrm>
            <a:off x="3268472" y="4356681"/>
            <a:ext cx="2520280" cy="138499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3294501" y="4356680"/>
            <a:ext cx="25202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27 + 38 = ___ O</a:t>
            </a:r>
          </a:p>
          <a:p>
            <a:r>
              <a:rPr lang="cs-CZ" sz="2800" b="1" dirty="0" smtClean="0"/>
              <a:t>51 – 37 = ___ Á</a:t>
            </a:r>
          </a:p>
          <a:p>
            <a:r>
              <a:rPr lang="cs-CZ" sz="2800" b="1" dirty="0" smtClean="0"/>
              <a:t>75 – 25 = ___ Ř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7" name="Obdélník 36"/>
          <p:cNvSpPr/>
          <p:nvPr/>
        </p:nvSpPr>
        <p:spPr>
          <a:xfrm>
            <a:off x="3095836" y="650595"/>
            <a:ext cx="3024336" cy="9361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3095836" y="764704"/>
            <a:ext cx="29163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 Vylušti větu.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511660" y="2291295"/>
            <a:ext cx="4176464" cy="864096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cxnSp>
        <p:nvCxnSpPr>
          <p:cNvPr id="41" name="Přímá spojnice 40"/>
          <p:cNvCxnSpPr/>
          <p:nvPr/>
        </p:nvCxnSpPr>
        <p:spPr>
          <a:xfrm>
            <a:off x="2087724" y="2291295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2663788" y="2299241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311860" y="2299241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923928" y="2321935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463988" y="2315132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040052" y="2315132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>
            <a:stCxn id="40" idx="1"/>
            <a:endCxn id="40" idx="3"/>
          </p:cNvCxnSpPr>
          <p:nvPr/>
        </p:nvCxnSpPr>
        <p:spPr>
          <a:xfrm>
            <a:off x="1511660" y="2723343"/>
            <a:ext cx="4176464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bdélník 47"/>
          <p:cNvSpPr/>
          <p:nvPr/>
        </p:nvSpPr>
        <p:spPr>
          <a:xfrm>
            <a:off x="143508" y="2288037"/>
            <a:ext cx="1188132" cy="864096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cxnSp>
        <p:nvCxnSpPr>
          <p:cNvPr id="49" name="Přímá spojnice 48"/>
          <p:cNvCxnSpPr/>
          <p:nvPr/>
        </p:nvCxnSpPr>
        <p:spPr>
          <a:xfrm>
            <a:off x="737574" y="2254521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stCxn id="48" idx="1"/>
          </p:cNvCxnSpPr>
          <p:nvPr/>
        </p:nvCxnSpPr>
        <p:spPr>
          <a:xfrm>
            <a:off x="143508" y="2720085"/>
            <a:ext cx="118813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143508" y="2288037"/>
            <a:ext cx="11881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lain" startAt="17"/>
            </a:pPr>
            <a:r>
              <a:rPr lang="cs-CZ" sz="2800" b="1" dirty="0" smtClean="0"/>
              <a:t>32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lain" startAt="17"/>
            </a:pPr>
            <a:endParaRPr lang="cs-CZ" sz="2800" b="1" dirty="0" smtClean="0"/>
          </a:p>
        </p:txBody>
      </p:sp>
      <p:sp>
        <p:nvSpPr>
          <p:cNvPr id="52" name="TextovéPole 51"/>
          <p:cNvSpPr txBox="1"/>
          <p:nvPr/>
        </p:nvSpPr>
        <p:spPr>
          <a:xfrm>
            <a:off x="1511660" y="2265725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lain" startAt="28"/>
            </a:pPr>
            <a:r>
              <a:rPr lang="cs-CZ" sz="2800" b="1" dirty="0" smtClean="0"/>
              <a:t> 65   51   98   36  14   12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861676" y="2280091"/>
            <a:ext cx="3102811" cy="864096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cxnSp>
        <p:nvCxnSpPr>
          <p:cNvPr id="54" name="Přímá spojnice 53"/>
          <p:cNvCxnSpPr/>
          <p:nvPr/>
        </p:nvCxnSpPr>
        <p:spPr>
          <a:xfrm>
            <a:off x="6437741" y="2280091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7013805" y="2288037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7661877" y="2288037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8273945" y="2288037"/>
            <a:ext cx="0" cy="88679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stCxn id="53" idx="1"/>
            <a:endCxn id="53" idx="3"/>
          </p:cNvCxnSpPr>
          <p:nvPr/>
        </p:nvCxnSpPr>
        <p:spPr>
          <a:xfrm>
            <a:off x="5861676" y="2712139"/>
            <a:ext cx="3102811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5861677" y="2257570"/>
            <a:ext cx="31028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58   65   49    50  11 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329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1917" y="106123"/>
            <a:ext cx="8856984" cy="663524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Uzlíková\AppData\Local\Microsoft\Windows\Temporary Internet Files\Content.IE5\X23NRNFV\MC90044182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9925" y="344459"/>
            <a:ext cx="5983342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ravoúhlý trojúhelník 3"/>
          <p:cNvSpPr/>
          <p:nvPr/>
        </p:nvSpPr>
        <p:spPr>
          <a:xfrm rot="5400000">
            <a:off x="743000" y="-183976"/>
            <a:ext cx="2664296" cy="3553544"/>
          </a:xfrm>
          <a:prstGeom prst="rtTriangle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11330" y="270613"/>
            <a:ext cx="32525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Jablku  s výsledkem              vyšším </a:t>
            </a:r>
            <a:r>
              <a:rPr lang="cs-CZ" sz="2800" b="1" dirty="0"/>
              <a:t>než  </a:t>
            </a:r>
            <a:r>
              <a:rPr lang="cs-CZ" sz="2800" b="1" dirty="0" smtClean="0"/>
              <a:t>50 dokresli                   stopku .</a:t>
            </a:r>
            <a:endParaRPr lang="cs-CZ" sz="2800" b="1" dirty="0"/>
          </a:p>
        </p:txBody>
      </p:sp>
      <p:sp>
        <p:nvSpPr>
          <p:cNvPr id="6" name="Pravoúhlý trojúhelník 5"/>
          <p:cNvSpPr/>
          <p:nvPr/>
        </p:nvSpPr>
        <p:spPr>
          <a:xfrm>
            <a:off x="311330" y="3907482"/>
            <a:ext cx="3553544" cy="2664296"/>
          </a:xfrm>
          <a:prstGeom prst="rtTriangl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11330" y="4719427"/>
            <a:ext cx="32525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Jablka                                       s výsledkem              nižším </a:t>
            </a:r>
            <a:r>
              <a:rPr lang="cs-CZ" sz="2800" b="1" dirty="0"/>
              <a:t>než  </a:t>
            </a:r>
            <a:r>
              <a:rPr lang="cs-CZ" sz="2800" b="1" dirty="0" smtClean="0"/>
              <a:t>30</a:t>
            </a:r>
          </a:p>
          <a:p>
            <a:r>
              <a:rPr lang="cs-CZ" sz="2800" b="1" dirty="0" smtClean="0"/>
              <a:t>vybarvi žlutě.  </a:t>
            </a:r>
            <a:endParaRPr lang="cs-CZ" sz="2800" b="1" dirty="0"/>
          </a:p>
        </p:txBody>
      </p:sp>
      <p:sp>
        <p:nvSpPr>
          <p:cNvPr id="8" name="Ovál 7"/>
          <p:cNvSpPr/>
          <p:nvPr/>
        </p:nvSpPr>
        <p:spPr>
          <a:xfrm>
            <a:off x="3122151" y="2295683"/>
            <a:ext cx="914400" cy="914400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144273" y="2322773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54-25</a:t>
            </a:r>
          </a:p>
          <a:p>
            <a:r>
              <a:rPr lang="cs-CZ" sz="2400" b="1" dirty="0" smtClean="0"/>
              <a:t>=</a:t>
            </a:r>
            <a:r>
              <a:rPr lang="cs-CZ" sz="2400" b="1" dirty="0" smtClean="0">
                <a:solidFill>
                  <a:srgbClr val="FF0000"/>
                </a:solidFill>
              </a:rPr>
              <a:t> 29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017929" y="1838483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953861" y="1880183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48+15</a:t>
            </a:r>
          </a:p>
          <a:p>
            <a:r>
              <a:rPr lang="cs-CZ" sz="2400" b="1" dirty="0" smtClean="0"/>
              <a:t>= </a:t>
            </a:r>
            <a:r>
              <a:rPr lang="cs-CZ" sz="2400" b="1" dirty="0" smtClean="0">
                <a:solidFill>
                  <a:srgbClr val="FF0000"/>
                </a:solidFill>
              </a:rPr>
              <a:t>63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450325" y="1907275"/>
            <a:ext cx="914400" cy="914400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469617" y="1882307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73-47</a:t>
            </a:r>
          </a:p>
          <a:p>
            <a:r>
              <a:rPr lang="cs-CZ" sz="2400" b="1" dirty="0" smtClean="0"/>
              <a:t>= </a:t>
            </a:r>
            <a:r>
              <a:rPr lang="cs-CZ" sz="2400" b="1" dirty="0" smtClean="0">
                <a:solidFill>
                  <a:srgbClr val="FF0000"/>
                </a:solidFill>
              </a:rPr>
              <a:t>26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798208" y="2941951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7817500" y="2978500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81-21</a:t>
            </a:r>
          </a:p>
          <a:p>
            <a:r>
              <a:rPr lang="cs-CZ" sz="2400" b="1" dirty="0" smtClean="0"/>
              <a:t>= </a:t>
            </a:r>
            <a:r>
              <a:rPr lang="cs-CZ" sz="2400" b="1" dirty="0" smtClean="0">
                <a:solidFill>
                  <a:srgbClr val="FF0000"/>
                </a:solidFill>
              </a:rPr>
              <a:t>60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327932" y="3870321"/>
            <a:ext cx="914400" cy="914400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347224" y="3906870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38-14</a:t>
            </a:r>
          </a:p>
          <a:p>
            <a:r>
              <a:rPr lang="cs-CZ" sz="2400" b="1" dirty="0" smtClean="0"/>
              <a:t>= </a:t>
            </a:r>
            <a:r>
              <a:rPr lang="cs-CZ" sz="2400" b="1" dirty="0" smtClean="0">
                <a:solidFill>
                  <a:srgbClr val="FF0000"/>
                </a:solidFill>
              </a:rPr>
              <a:t>24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560409" y="3944779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496981" y="3951442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2</a:t>
            </a:r>
            <a:r>
              <a:rPr lang="cs-CZ" sz="2400" b="1" dirty="0" smtClean="0"/>
              <a:t>6+14</a:t>
            </a:r>
          </a:p>
          <a:p>
            <a:r>
              <a:rPr lang="cs-CZ" sz="2400" b="1" dirty="0" smtClean="0"/>
              <a:t>= </a:t>
            </a:r>
            <a:r>
              <a:rPr lang="cs-CZ" sz="2400" b="1" dirty="0" smtClean="0">
                <a:solidFill>
                  <a:srgbClr val="FF0000"/>
                </a:solidFill>
              </a:rPr>
              <a:t>40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485649" y="3499395"/>
            <a:ext cx="914400" cy="914400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504941" y="3535944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42-14</a:t>
            </a:r>
          </a:p>
          <a:p>
            <a:r>
              <a:rPr lang="cs-CZ" sz="2400" b="1" dirty="0" smtClean="0"/>
              <a:t>= </a:t>
            </a:r>
            <a:r>
              <a:rPr lang="cs-CZ" sz="2400" b="1" dirty="0" smtClean="0">
                <a:solidFill>
                  <a:srgbClr val="FF0000"/>
                </a:solidFill>
              </a:rPr>
              <a:t>28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318107" y="2738272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337399" y="2774821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62-45</a:t>
            </a:r>
          </a:p>
          <a:p>
            <a:r>
              <a:rPr lang="cs-CZ" sz="2400" b="1" dirty="0" smtClean="0"/>
              <a:t>= </a:t>
            </a:r>
            <a:r>
              <a:rPr lang="cs-CZ" sz="2400" b="1" dirty="0" smtClean="0">
                <a:solidFill>
                  <a:srgbClr val="FF0000"/>
                </a:solidFill>
              </a:rPr>
              <a:t>37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5787692" y="2785126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756918" y="2816747"/>
            <a:ext cx="1041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24+36</a:t>
            </a:r>
          </a:p>
          <a:p>
            <a:r>
              <a:rPr lang="cs-CZ" sz="2400" b="1" dirty="0" smtClean="0"/>
              <a:t>= </a:t>
            </a:r>
            <a:r>
              <a:rPr lang="cs-CZ" sz="2400" b="1" dirty="0" smtClean="0">
                <a:solidFill>
                  <a:srgbClr val="FF0000"/>
                </a:solidFill>
              </a:rPr>
              <a:t>60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26" name="Obdélník 25"/>
          <p:cNvSpPr/>
          <p:nvPr/>
        </p:nvSpPr>
        <p:spPr>
          <a:xfrm>
            <a:off x="5439125" y="1356157"/>
            <a:ext cx="72008" cy="494499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05857" y="2288040"/>
            <a:ext cx="72008" cy="494499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219404" y="2430445"/>
            <a:ext cx="72008" cy="494499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875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496944" cy="633670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" name="Šipka dolů 2"/>
          <p:cNvSpPr/>
          <p:nvPr/>
        </p:nvSpPr>
        <p:spPr>
          <a:xfrm>
            <a:off x="1057499" y="404664"/>
            <a:ext cx="7128792" cy="1870952"/>
          </a:xfrm>
          <a:prstGeom prst="downArrow">
            <a:avLst/>
          </a:prstGeom>
          <a:solidFill>
            <a:srgbClr val="FFFF99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404664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Příklady se stejným výsledkem vybarvi stejnou barvou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2923417"/>
            <a:ext cx="1886568" cy="57911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15386" y="4654659"/>
            <a:ext cx="1898766" cy="601216"/>
          </a:xfrm>
          <a:prstGeom prst="rect">
            <a:avLst/>
          </a:prstGeom>
          <a:solidFill>
            <a:srgbClr val="B4DE8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15386" y="3718555"/>
            <a:ext cx="1898766" cy="605959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5445224"/>
            <a:ext cx="1886568" cy="586737"/>
          </a:xfrm>
          <a:prstGeom prst="rect">
            <a:avLst/>
          </a:prstGeom>
          <a:solidFill>
            <a:srgbClr val="B17ED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27584" y="2923418"/>
            <a:ext cx="20882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55 – 26 = </a:t>
            </a:r>
            <a:r>
              <a:rPr lang="cs-CZ" sz="2800" b="1" dirty="0" smtClean="0">
                <a:solidFill>
                  <a:srgbClr val="FF0000"/>
                </a:solidFill>
              </a:rPr>
              <a:t>29</a:t>
            </a:r>
          </a:p>
          <a:p>
            <a:endParaRPr lang="cs-CZ" sz="2800" b="1" dirty="0"/>
          </a:p>
          <a:p>
            <a:r>
              <a:rPr lang="cs-CZ" sz="2800" b="1" dirty="0" smtClean="0"/>
              <a:t>34 + 17 = </a:t>
            </a:r>
            <a:r>
              <a:rPr lang="cs-CZ" sz="2800" b="1" dirty="0" smtClean="0">
                <a:solidFill>
                  <a:srgbClr val="FF0000"/>
                </a:solidFill>
              </a:rPr>
              <a:t>51</a:t>
            </a:r>
          </a:p>
          <a:p>
            <a:endParaRPr lang="cs-CZ" sz="2800" b="1" dirty="0"/>
          </a:p>
          <a:p>
            <a:r>
              <a:rPr lang="cs-CZ" sz="2800" b="1" dirty="0" smtClean="0"/>
              <a:t>62 – 44 = </a:t>
            </a:r>
            <a:r>
              <a:rPr lang="cs-CZ" sz="2800" b="1" dirty="0" smtClean="0">
                <a:solidFill>
                  <a:srgbClr val="FF0000"/>
                </a:solidFill>
              </a:rPr>
              <a:t>18</a:t>
            </a:r>
            <a:r>
              <a:rPr lang="cs-CZ" sz="2800" b="1" dirty="0" smtClean="0"/>
              <a:t> </a:t>
            </a:r>
          </a:p>
          <a:p>
            <a:endParaRPr lang="cs-CZ" sz="2800" b="1" dirty="0"/>
          </a:p>
          <a:p>
            <a:r>
              <a:rPr lang="cs-CZ" sz="2800" b="1" dirty="0" smtClean="0"/>
              <a:t>76 + 15 = </a:t>
            </a:r>
            <a:r>
              <a:rPr lang="cs-CZ" sz="2800" b="1" dirty="0" smtClean="0">
                <a:solidFill>
                  <a:srgbClr val="FF0000"/>
                </a:solidFill>
              </a:rPr>
              <a:t>91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577779" y="2923416"/>
            <a:ext cx="1886568" cy="579113"/>
          </a:xfrm>
          <a:prstGeom prst="rect">
            <a:avLst/>
          </a:prstGeom>
          <a:solidFill>
            <a:srgbClr val="B17ED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65581" y="4654658"/>
            <a:ext cx="1898766" cy="601216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65581" y="3718554"/>
            <a:ext cx="1898766" cy="60595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577779" y="5445223"/>
            <a:ext cx="1886568" cy="586737"/>
          </a:xfrm>
          <a:prstGeom prst="rect">
            <a:avLst/>
          </a:prstGeom>
          <a:solidFill>
            <a:srgbClr val="B4DE8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300192" y="2922641"/>
            <a:ext cx="1886568" cy="579113"/>
          </a:xfrm>
          <a:prstGeom prst="rect">
            <a:avLst/>
          </a:prstGeom>
          <a:solidFill>
            <a:srgbClr val="B4DE8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287994" y="4653883"/>
            <a:ext cx="1898766" cy="60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87994" y="3717779"/>
            <a:ext cx="1898766" cy="605959"/>
          </a:xfrm>
          <a:prstGeom prst="rect">
            <a:avLst/>
          </a:prstGeom>
          <a:solidFill>
            <a:srgbClr val="B17ED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300192" y="5444448"/>
            <a:ext cx="1886568" cy="586737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563807" y="2922641"/>
            <a:ext cx="20882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5</a:t>
            </a:r>
            <a:r>
              <a:rPr lang="cs-CZ" sz="2800" b="1" dirty="0" smtClean="0"/>
              <a:t>9 </a:t>
            </a:r>
            <a:r>
              <a:rPr lang="cs-CZ" sz="2800" b="1" dirty="0"/>
              <a:t>+</a:t>
            </a:r>
            <a:r>
              <a:rPr lang="cs-CZ" sz="2800" b="1" dirty="0" smtClean="0"/>
              <a:t> 32 = </a:t>
            </a:r>
            <a:r>
              <a:rPr lang="cs-CZ" sz="2800" b="1" dirty="0" smtClean="0">
                <a:solidFill>
                  <a:srgbClr val="FF0000"/>
                </a:solidFill>
              </a:rPr>
              <a:t>91</a:t>
            </a:r>
          </a:p>
          <a:p>
            <a:endParaRPr lang="cs-CZ" sz="2800" b="1" dirty="0"/>
          </a:p>
          <a:p>
            <a:r>
              <a:rPr lang="cs-CZ" sz="2800" b="1" dirty="0" smtClean="0"/>
              <a:t>66 -  37 = </a:t>
            </a:r>
            <a:r>
              <a:rPr lang="cs-CZ" sz="2800" b="1" dirty="0" smtClean="0">
                <a:solidFill>
                  <a:srgbClr val="FF0000"/>
                </a:solidFill>
              </a:rPr>
              <a:t>29</a:t>
            </a:r>
          </a:p>
          <a:p>
            <a:endParaRPr lang="cs-CZ" sz="2800" b="1" dirty="0"/>
          </a:p>
          <a:p>
            <a:r>
              <a:rPr lang="cs-CZ" sz="2800" b="1" dirty="0" smtClean="0"/>
              <a:t>69 – 18 = </a:t>
            </a:r>
            <a:r>
              <a:rPr lang="cs-CZ" sz="2800" b="1" dirty="0" smtClean="0">
                <a:solidFill>
                  <a:srgbClr val="FF0000"/>
                </a:solidFill>
              </a:rPr>
              <a:t>51</a:t>
            </a:r>
            <a:r>
              <a:rPr lang="cs-CZ" sz="2800" b="1" dirty="0" smtClean="0"/>
              <a:t> </a:t>
            </a:r>
          </a:p>
          <a:p>
            <a:endParaRPr lang="cs-CZ" sz="2800" b="1" dirty="0"/>
          </a:p>
          <a:p>
            <a:r>
              <a:rPr lang="cs-CZ" sz="2800" b="1" dirty="0" smtClean="0"/>
              <a:t>43 </a:t>
            </a:r>
            <a:r>
              <a:rPr lang="cs-CZ" sz="2800" b="1" dirty="0"/>
              <a:t>-</a:t>
            </a:r>
            <a:r>
              <a:rPr lang="cs-CZ" sz="2800" b="1" dirty="0" smtClean="0"/>
              <a:t> 25 = </a:t>
            </a:r>
            <a:r>
              <a:rPr lang="cs-CZ" sz="2800" b="1" dirty="0" smtClean="0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287994" y="2911129"/>
            <a:ext cx="20882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33 </a:t>
            </a:r>
            <a:r>
              <a:rPr lang="cs-CZ" sz="2800" b="1" dirty="0"/>
              <a:t>-</a:t>
            </a:r>
            <a:r>
              <a:rPr lang="cs-CZ" sz="2800" b="1" dirty="0" smtClean="0"/>
              <a:t> 15 = </a:t>
            </a:r>
            <a:r>
              <a:rPr lang="cs-CZ" sz="2800" b="1" dirty="0" smtClean="0">
                <a:solidFill>
                  <a:srgbClr val="FF0000"/>
                </a:solidFill>
              </a:rPr>
              <a:t>18</a:t>
            </a:r>
          </a:p>
          <a:p>
            <a:endParaRPr lang="cs-CZ" sz="2800" b="1" dirty="0"/>
          </a:p>
          <a:p>
            <a:r>
              <a:rPr lang="cs-CZ" sz="2800" b="1" dirty="0" smtClean="0"/>
              <a:t>44 + 47 = </a:t>
            </a:r>
            <a:r>
              <a:rPr lang="cs-CZ" sz="2800" b="1" dirty="0" smtClean="0">
                <a:solidFill>
                  <a:srgbClr val="FF0000"/>
                </a:solidFill>
              </a:rPr>
              <a:t>91</a:t>
            </a:r>
          </a:p>
          <a:p>
            <a:endParaRPr lang="cs-CZ" sz="2800" b="1" dirty="0"/>
          </a:p>
          <a:p>
            <a:r>
              <a:rPr lang="cs-CZ" sz="2800" b="1" dirty="0" smtClean="0"/>
              <a:t>56 – 27 = </a:t>
            </a:r>
            <a:r>
              <a:rPr lang="cs-CZ" sz="2800" b="1" dirty="0" smtClean="0">
                <a:solidFill>
                  <a:srgbClr val="FF0000"/>
                </a:solidFill>
              </a:rPr>
              <a:t>29</a:t>
            </a:r>
            <a:r>
              <a:rPr lang="cs-CZ" sz="2800" b="1" dirty="0" smtClean="0"/>
              <a:t> </a:t>
            </a:r>
          </a:p>
          <a:p>
            <a:endParaRPr lang="cs-CZ" sz="2800" b="1" dirty="0"/>
          </a:p>
          <a:p>
            <a:r>
              <a:rPr lang="cs-CZ" sz="2800" b="1" dirty="0" smtClean="0"/>
              <a:t>12 + 39 = </a:t>
            </a:r>
            <a:r>
              <a:rPr lang="cs-CZ" sz="2800" b="1" dirty="0" smtClean="0">
                <a:solidFill>
                  <a:srgbClr val="FF0000"/>
                </a:solidFill>
              </a:rPr>
              <a:t>51</a:t>
            </a:r>
          </a:p>
        </p:txBody>
      </p:sp>
    </p:spTree>
    <p:extLst>
      <p:ext uri="{BB962C8B-B14F-4D97-AF65-F5344CB8AC3E}">
        <p14:creationId xmlns:p14="http://schemas.microsoft.com/office/powerpoint/2010/main" val="2735441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395" y="188640"/>
            <a:ext cx="9000492" cy="6480720"/>
          </a:xfrm>
          <a:prstGeom prst="rect">
            <a:avLst/>
          </a:prstGeom>
          <a:solidFill>
            <a:srgbClr val="FFFFCC"/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095836" y="650595"/>
            <a:ext cx="3024336" cy="9361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095836" y="764704"/>
            <a:ext cx="29163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 Vylušti větu.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11660" y="2291295"/>
            <a:ext cx="4176464" cy="864096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cxnSp>
        <p:nvCxnSpPr>
          <p:cNvPr id="6" name="Přímá spojnice 5"/>
          <p:cNvCxnSpPr/>
          <p:nvPr/>
        </p:nvCxnSpPr>
        <p:spPr>
          <a:xfrm>
            <a:off x="2087724" y="2291295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663788" y="2299241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311860" y="2299241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923928" y="2321935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463988" y="2315132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040052" y="2315132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5" idx="1"/>
            <a:endCxn id="5" idx="3"/>
          </p:cNvCxnSpPr>
          <p:nvPr/>
        </p:nvCxnSpPr>
        <p:spPr>
          <a:xfrm>
            <a:off x="1511660" y="2723343"/>
            <a:ext cx="4176464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143508" y="2288037"/>
            <a:ext cx="1188132" cy="864096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cxnSp>
        <p:nvCxnSpPr>
          <p:cNvPr id="14" name="Přímá spojnice 13"/>
          <p:cNvCxnSpPr/>
          <p:nvPr/>
        </p:nvCxnSpPr>
        <p:spPr>
          <a:xfrm>
            <a:off x="737574" y="2254521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13" idx="1"/>
          </p:cNvCxnSpPr>
          <p:nvPr/>
        </p:nvCxnSpPr>
        <p:spPr>
          <a:xfrm>
            <a:off x="143508" y="2720085"/>
            <a:ext cx="118813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43508" y="2288037"/>
            <a:ext cx="11881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17   32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U      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511660" y="2265725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lain" startAt="28"/>
            </a:pPr>
            <a:r>
              <a:rPr lang="cs-CZ" sz="2800" b="1" dirty="0" smtClean="0"/>
              <a:t> 65   51   98   36  14   12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P    O    Č      Í      T     Á    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861676" y="2280091"/>
            <a:ext cx="3102811" cy="864096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cxnSp>
        <p:nvCxnSpPr>
          <p:cNvPr id="19" name="Přímá spojnice 18"/>
          <p:cNvCxnSpPr/>
          <p:nvPr/>
        </p:nvCxnSpPr>
        <p:spPr>
          <a:xfrm>
            <a:off x="6437741" y="2280091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013805" y="2288037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661877" y="2288037"/>
            <a:ext cx="0" cy="86409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273945" y="2288037"/>
            <a:ext cx="0" cy="88679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18" idx="1"/>
            <a:endCxn id="18" idx="3"/>
          </p:cNvCxnSpPr>
          <p:nvPr/>
        </p:nvCxnSpPr>
        <p:spPr>
          <a:xfrm>
            <a:off x="5861676" y="2712139"/>
            <a:ext cx="3102811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861677" y="2257570"/>
            <a:ext cx="31028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58   65   49    50  11  </a:t>
            </a:r>
          </a:p>
          <a:p>
            <a:r>
              <a:rPr lang="cs-CZ" sz="2800" b="1" dirty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D    O    B      Ř     E  . 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23528" y="3925795"/>
            <a:ext cx="2520280" cy="22467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323528" y="3925795"/>
            <a:ext cx="25202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34 + 17 = </a:t>
            </a:r>
            <a:r>
              <a:rPr lang="cs-CZ" sz="2800" b="1" dirty="0" smtClean="0">
                <a:solidFill>
                  <a:srgbClr val="FF0000"/>
                </a:solidFill>
              </a:rPr>
              <a:t>51  </a:t>
            </a:r>
            <a:r>
              <a:rPr lang="cs-CZ" sz="2800" b="1" dirty="0" smtClean="0"/>
              <a:t> Č</a:t>
            </a:r>
          </a:p>
          <a:p>
            <a:r>
              <a:rPr lang="cs-CZ" sz="2800" b="1" dirty="0" smtClean="0"/>
              <a:t>36 – 24 = </a:t>
            </a:r>
            <a:r>
              <a:rPr lang="cs-CZ" sz="2800" b="1" dirty="0" smtClean="0">
                <a:solidFill>
                  <a:srgbClr val="FF0000"/>
                </a:solidFill>
              </a:rPr>
              <a:t>12  </a:t>
            </a:r>
            <a:r>
              <a:rPr lang="cs-CZ" sz="2800" b="1" dirty="0" smtClean="0"/>
              <a:t> Š</a:t>
            </a:r>
          </a:p>
          <a:p>
            <a:r>
              <a:rPr lang="cs-CZ" sz="2800" b="1" dirty="0" smtClean="0"/>
              <a:t>72 – 23 = </a:t>
            </a:r>
            <a:r>
              <a:rPr lang="cs-CZ" sz="2800" b="1" dirty="0" smtClean="0">
                <a:solidFill>
                  <a:srgbClr val="FF0000"/>
                </a:solidFill>
              </a:rPr>
              <a:t>49  </a:t>
            </a:r>
            <a:r>
              <a:rPr lang="cs-CZ" sz="2800" b="1" dirty="0" smtClean="0"/>
              <a:t> B</a:t>
            </a:r>
          </a:p>
          <a:p>
            <a:r>
              <a:rPr lang="cs-CZ" sz="2800" b="1" dirty="0" smtClean="0"/>
              <a:t>45 – 28 = </a:t>
            </a:r>
            <a:r>
              <a:rPr lang="cs-CZ" sz="2800" b="1" dirty="0" smtClean="0">
                <a:solidFill>
                  <a:srgbClr val="FF0000"/>
                </a:solidFill>
              </a:rPr>
              <a:t>17  </a:t>
            </a:r>
            <a:r>
              <a:rPr lang="cs-CZ" sz="2800" b="1" dirty="0" smtClean="0"/>
              <a:t> U </a:t>
            </a:r>
          </a:p>
          <a:p>
            <a:r>
              <a:rPr lang="cs-CZ" sz="2800" b="1" dirty="0" smtClean="0"/>
              <a:t>39 + 19 = </a:t>
            </a:r>
            <a:r>
              <a:rPr lang="cs-CZ" sz="2800" b="1" dirty="0" smtClean="0">
                <a:solidFill>
                  <a:srgbClr val="FF0000"/>
                </a:solidFill>
              </a:rPr>
              <a:t>58  </a:t>
            </a:r>
            <a:r>
              <a:rPr lang="cs-CZ" sz="2800" b="1" dirty="0" smtClean="0"/>
              <a:t> D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6228184" y="3925795"/>
            <a:ext cx="2520280" cy="22467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228184" y="3925795"/>
            <a:ext cx="25202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5 +   6 = </a:t>
            </a:r>
            <a:r>
              <a:rPr lang="cs-CZ" sz="2800" b="1" dirty="0" smtClean="0">
                <a:solidFill>
                  <a:srgbClr val="FF0000"/>
                </a:solidFill>
              </a:rPr>
              <a:t>11  </a:t>
            </a:r>
            <a:r>
              <a:rPr lang="cs-CZ" sz="2800" b="1" dirty="0" smtClean="0"/>
              <a:t> E.</a:t>
            </a:r>
          </a:p>
          <a:p>
            <a:r>
              <a:rPr lang="cs-CZ" sz="2800" b="1" dirty="0" smtClean="0"/>
              <a:t>63 – 27 = </a:t>
            </a:r>
            <a:r>
              <a:rPr lang="cs-CZ" sz="2800" b="1" dirty="0" smtClean="0">
                <a:solidFill>
                  <a:srgbClr val="FF0000"/>
                </a:solidFill>
              </a:rPr>
              <a:t>36  </a:t>
            </a:r>
            <a:r>
              <a:rPr lang="cs-CZ" sz="2800" b="1" dirty="0" smtClean="0"/>
              <a:t> T</a:t>
            </a:r>
          </a:p>
          <a:p>
            <a:r>
              <a:rPr lang="cs-CZ" sz="2800" b="1" dirty="0" smtClean="0"/>
              <a:t>42 – 14 = </a:t>
            </a:r>
            <a:r>
              <a:rPr lang="cs-CZ" sz="2800" b="1" dirty="0" smtClean="0">
                <a:solidFill>
                  <a:srgbClr val="FF0000"/>
                </a:solidFill>
              </a:rPr>
              <a:t>28  </a:t>
            </a:r>
            <a:r>
              <a:rPr lang="cs-CZ" sz="2800" b="1" dirty="0" smtClean="0"/>
              <a:t> P</a:t>
            </a:r>
          </a:p>
          <a:p>
            <a:r>
              <a:rPr lang="cs-CZ" sz="2800" b="1" dirty="0" smtClean="0"/>
              <a:t>77 – 45 = </a:t>
            </a:r>
            <a:r>
              <a:rPr lang="cs-CZ" sz="2800" b="1" dirty="0" smtClean="0">
                <a:solidFill>
                  <a:srgbClr val="FF0000"/>
                </a:solidFill>
              </a:rPr>
              <a:t>32  </a:t>
            </a:r>
            <a:r>
              <a:rPr lang="cs-CZ" sz="2800" b="1" dirty="0" smtClean="0"/>
              <a:t> Ž </a:t>
            </a:r>
          </a:p>
          <a:p>
            <a:r>
              <a:rPr lang="cs-CZ" sz="2800" b="1" dirty="0" smtClean="0"/>
              <a:t>39 + 59 = </a:t>
            </a:r>
            <a:r>
              <a:rPr lang="cs-CZ" sz="2800" b="1" dirty="0" smtClean="0">
                <a:solidFill>
                  <a:srgbClr val="FF0000"/>
                </a:solidFill>
              </a:rPr>
              <a:t>98  </a:t>
            </a:r>
            <a:r>
              <a:rPr lang="cs-CZ" sz="2800" b="1" dirty="0" smtClean="0"/>
              <a:t> Í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29" name="Obdélník 28"/>
          <p:cNvSpPr/>
          <p:nvPr/>
        </p:nvSpPr>
        <p:spPr>
          <a:xfrm>
            <a:off x="3268472" y="4356681"/>
            <a:ext cx="2520280" cy="138499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3294501" y="4356680"/>
            <a:ext cx="25202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27 + 38 = </a:t>
            </a:r>
            <a:r>
              <a:rPr lang="cs-CZ" sz="2800" b="1" dirty="0" smtClean="0">
                <a:solidFill>
                  <a:srgbClr val="FF0000"/>
                </a:solidFill>
              </a:rPr>
              <a:t>65  </a:t>
            </a:r>
            <a:r>
              <a:rPr lang="cs-CZ" sz="2800" b="1" dirty="0" smtClean="0"/>
              <a:t> O</a:t>
            </a:r>
          </a:p>
          <a:p>
            <a:r>
              <a:rPr lang="cs-CZ" sz="2800" b="1" dirty="0" smtClean="0"/>
              <a:t>51 – 37 = </a:t>
            </a:r>
            <a:r>
              <a:rPr lang="cs-CZ" sz="2800" b="1" dirty="0" smtClean="0">
                <a:solidFill>
                  <a:srgbClr val="FF0000"/>
                </a:solidFill>
              </a:rPr>
              <a:t>14  </a:t>
            </a:r>
            <a:r>
              <a:rPr lang="cs-CZ" sz="2800" b="1" dirty="0" smtClean="0"/>
              <a:t> Á</a:t>
            </a:r>
          </a:p>
          <a:p>
            <a:r>
              <a:rPr lang="cs-CZ" sz="2800" b="1" dirty="0" smtClean="0"/>
              <a:t>75 – 25 = </a:t>
            </a:r>
            <a:r>
              <a:rPr lang="cs-CZ" sz="2800" b="1" dirty="0" smtClean="0">
                <a:solidFill>
                  <a:srgbClr val="FF0000"/>
                </a:solidFill>
              </a:rPr>
              <a:t>50  </a:t>
            </a:r>
            <a:r>
              <a:rPr lang="cs-CZ" sz="2800" b="1" dirty="0" smtClean="0"/>
              <a:t> Ř</a:t>
            </a:r>
            <a:r>
              <a:rPr lang="cs-CZ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504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538</Words>
  <Application>Microsoft Office PowerPoint</Application>
  <PresentationFormat>Předvádění na obrazovce (4:3)</PresentationFormat>
  <Paragraphs>149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23</cp:revision>
  <dcterms:created xsi:type="dcterms:W3CDTF">2012-08-09T21:20:22Z</dcterms:created>
  <dcterms:modified xsi:type="dcterms:W3CDTF">2013-01-05T19:48:09Z</dcterms:modified>
</cp:coreProperties>
</file>