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00" r:id="rId2"/>
    <p:sldId id="301" r:id="rId3"/>
    <p:sldId id="258" r:id="rId4"/>
    <p:sldId id="269" r:id="rId5"/>
    <p:sldId id="271" r:id="rId6"/>
    <p:sldId id="270" r:id="rId7"/>
    <p:sldId id="259" r:id="rId8"/>
    <p:sldId id="262" r:id="rId9"/>
    <p:sldId id="296" r:id="rId10"/>
    <p:sldId id="266" r:id="rId11"/>
    <p:sldId id="29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FF99"/>
    <a:srgbClr val="CCFFFF"/>
    <a:srgbClr val="00FFFF"/>
    <a:srgbClr val="F8A968"/>
    <a:srgbClr val="A54E07"/>
    <a:srgbClr val="FBD979"/>
    <a:srgbClr val="FACD50"/>
    <a:srgbClr val="F9BD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Radmila Uzlíková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VY_42_INOVACE_30_SKUPINOVÁ PRÁCE-OPAKOVÁNÍ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Skupinová práce-opakování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Matematika  pro  2.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6416FF1-CBE2-40BA-B0FC-303164E43339}" type="presOf" srcId="{C73C7642-F245-4585-8F88-243F9FAEF6CA}" destId="{AA41A67C-3D3F-4AE9-9E0F-5D7F7BB2E741}" srcOrd="1" destOrd="0" presId="urn:microsoft.com/office/officeart/2005/8/layout/target3"/>
    <dgm:cxn modelId="{6A1B7E96-0092-4645-9A4F-E3C0EBFDB872}" type="presOf" srcId="{019433A1-1324-4DE1-9E6F-32B851095F74}" destId="{A3817367-F2BC-482F-8832-FA00B51DCCF3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A2B86E68-AFEA-46DC-A6C1-E4C5B9762A95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0E315519-4ECD-46D7-9740-AE2B3FEF8718}" type="presOf" srcId="{DAEA276B-ECF9-46F6-A7D3-4693B2D32BC4}" destId="{F69A1436-182C-465B-AD7F-FE48E0C090C1}" srcOrd="1" destOrd="0" presId="urn:microsoft.com/office/officeart/2005/8/layout/target3"/>
    <dgm:cxn modelId="{E498765A-C6D4-4044-9481-665F27FBD75C}" type="presOf" srcId="{019433A1-1324-4DE1-9E6F-32B851095F74}" destId="{E7297F21-D4FD-4A41-AE58-814D01A6B5E7}" srcOrd="1" destOrd="0" presId="urn:microsoft.com/office/officeart/2005/8/layout/target3"/>
    <dgm:cxn modelId="{BC171E79-F46E-4459-83F7-59B966944231}" type="presOf" srcId="{C73C7642-F245-4585-8F88-243F9FAEF6CA}" destId="{97289DF2-90F4-4EC2-A9FC-633B00BAB610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B17EC6C1-29CB-44CF-9979-45CB05D45694}" type="presOf" srcId="{EBC41103-E2E5-4D48-9B4B-425520D3D098}" destId="{F969C235-9271-4D34-B740-D627A121CAD0}" srcOrd="1" destOrd="0" presId="urn:microsoft.com/office/officeart/2005/8/layout/target3"/>
    <dgm:cxn modelId="{2D1186D1-1BF6-4FB9-A7B8-D4A3CA949ABB}" type="presOf" srcId="{445C7998-7549-48B0-BD68-D4F0167F02E5}" destId="{BC35EE03-4121-4EF9-923D-7CB6D30D358D}" srcOrd="0" destOrd="0" presId="urn:microsoft.com/office/officeart/2005/8/layout/target3"/>
    <dgm:cxn modelId="{5F916225-8B91-47BD-893D-A9967437E491}" type="presOf" srcId="{DAEA276B-ECF9-46F6-A7D3-4693B2D32BC4}" destId="{CDED6FE3-AD8F-4ACC-B6B8-710EDDD97598}" srcOrd="0" destOrd="0" presId="urn:microsoft.com/office/officeart/2005/8/layout/target3"/>
    <dgm:cxn modelId="{F66CFB9D-5CF8-4A02-A0D6-B3CE1EB2A8D0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13A0B7C5-ECFC-4A9E-AD13-35A2932EE393}" type="presOf" srcId="{FBBFC3EA-9D9D-4F3A-BEA6-9C2C0E46BF20}" destId="{643EA938-EDE0-4533-ACCC-D2BD6F3A527C}" srcOrd="0" destOrd="0" presId="urn:microsoft.com/office/officeart/2005/8/layout/target3"/>
    <dgm:cxn modelId="{9BADFE98-B839-442E-925E-DAF9534ED9BF}" type="presOf" srcId="{FBBFC3EA-9D9D-4F3A-BEA6-9C2C0E46BF20}" destId="{832BF48F-0145-4429-9E02-8FCA946CCE9E}" srcOrd="1" destOrd="0" presId="urn:microsoft.com/office/officeart/2005/8/layout/target3"/>
    <dgm:cxn modelId="{B91D1394-F6B0-4C3D-8334-6BBB9A6D5041}" type="presOf" srcId="{445C7998-7549-48B0-BD68-D4F0167F02E5}" destId="{4D19AB04-24FA-40C2-B203-52AE3D15E171}" srcOrd="1" destOrd="0" presId="urn:microsoft.com/office/officeart/2005/8/layout/target3"/>
    <dgm:cxn modelId="{FAA0E397-F724-4C11-9D30-44C8B9ABD275}" type="presParOf" srcId="{71045F8C-00FA-488E-A7BD-E2E6753D979D}" destId="{3577EC6B-C980-4F34-8C69-4365E7B8FC8C}" srcOrd="0" destOrd="0" presId="urn:microsoft.com/office/officeart/2005/8/layout/target3"/>
    <dgm:cxn modelId="{001A2D0B-884B-456C-B054-FD56A8779FCA}" type="presParOf" srcId="{71045F8C-00FA-488E-A7BD-E2E6753D979D}" destId="{6940EB87-DC1D-4BC3-9408-9AC2E1FFC039}" srcOrd="1" destOrd="0" presId="urn:microsoft.com/office/officeart/2005/8/layout/target3"/>
    <dgm:cxn modelId="{20C4FD9F-052E-4C3E-B03E-5E56D4E33670}" type="presParOf" srcId="{71045F8C-00FA-488E-A7BD-E2E6753D979D}" destId="{BC35EE03-4121-4EF9-923D-7CB6D30D358D}" srcOrd="2" destOrd="0" presId="urn:microsoft.com/office/officeart/2005/8/layout/target3"/>
    <dgm:cxn modelId="{E531124C-4993-467E-9476-125E8E4DB8AF}" type="presParOf" srcId="{71045F8C-00FA-488E-A7BD-E2E6753D979D}" destId="{C95EEA27-3CBF-4645-A92D-9D8AF5C1CBFC}" srcOrd="3" destOrd="0" presId="urn:microsoft.com/office/officeart/2005/8/layout/target3"/>
    <dgm:cxn modelId="{3B1EC391-8DE0-4332-82DB-73FCFCE8CBBE}" type="presParOf" srcId="{71045F8C-00FA-488E-A7BD-E2E6753D979D}" destId="{851BB866-B6AE-4566-893F-4C635BA974FC}" srcOrd="4" destOrd="0" presId="urn:microsoft.com/office/officeart/2005/8/layout/target3"/>
    <dgm:cxn modelId="{14E0C63D-326A-4A80-B924-B73481F531E9}" type="presParOf" srcId="{71045F8C-00FA-488E-A7BD-E2E6753D979D}" destId="{643EA938-EDE0-4533-ACCC-D2BD6F3A527C}" srcOrd="5" destOrd="0" presId="urn:microsoft.com/office/officeart/2005/8/layout/target3"/>
    <dgm:cxn modelId="{C4969159-23A1-4EB3-9A0E-A67A83CBC700}" type="presParOf" srcId="{71045F8C-00FA-488E-A7BD-E2E6753D979D}" destId="{92F31B18-D66D-4CC7-89B9-378928DE877D}" srcOrd="6" destOrd="0" presId="urn:microsoft.com/office/officeart/2005/8/layout/target3"/>
    <dgm:cxn modelId="{B11B7EE2-6FB3-4F38-95CD-6CE0F5B72D6A}" type="presParOf" srcId="{71045F8C-00FA-488E-A7BD-E2E6753D979D}" destId="{902074E1-B931-4618-97F1-FADBE82E9C3C}" srcOrd="7" destOrd="0" presId="urn:microsoft.com/office/officeart/2005/8/layout/target3"/>
    <dgm:cxn modelId="{0933E769-B81B-481B-87DE-C4F12E297297}" type="presParOf" srcId="{71045F8C-00FA-488E-A7BD-E2E6753D979D}" destId="{A3817367-F2BC-482F-8832-FA00B51DCCF3}" srcOrd="8" destOrd="0" presId="urn:microsoft.com/office/officeart/2005/8/layout/target3"/>
    <dgm:cxn modelId="{231FCDA0-03F4-40A0-8A44-0C5142B7BAD3}" type="presParOf" srcId="{71045F8C-00FA-488E-A7BD-E2E6753D979D}" destId="{626ABFF6-56C8-4386-B662-68EC364EED9D}" srcOrd="9" destOrd="0" presId="urn:microsoft.com/office/officeart/2005/8/layout/target3"/>
    <dgm:cxn modelId="{BAE91218-8658-4127-A022-B7C29C3302E9}" type="presParOf" srcId="{71045F8C-00FA-488E-A7BD-E2E6753D979D}" destId="{6DB11F1C-D028-4800-9625-6611CA9DE6D4}" srcOrd="10" destOrd="0" presId="urn:microsoft.com/office/officeart/2005/8/layout/target3"/>
    <dgm:cxn modelId="{A33CFDF6-70FF-406F-946F-0EF9D7059185}" type="presParOf" srcId="{71045F8C-00FA-488E-A7BD-E2E6753D979D}" destId="{CDED6FE3-AD8F-4ACC-B6B8-710EDDD97598}" srcOrd="11" destOrd="0" presId="urn:microsoft.com/office/officeart/2005/8/layout/target3"/>
    <dgm:cxn modelId="{B6A560B4-6097-451A-A0D5-674B794446B8}" type="presParOf" srcId="{71045F8C-00FA-488E-A7BD-E2E6753D979D}" destId="{397AC6D7-84A6-4150-958F-83C92D9ACF38}" srcOrd="12" destOrd="0" presId="urn:microsoft.com/office/officeart/2005/8/layout/target3"/>
    <dgm:cxn modelId="{5DC392E1-91E0-43AC-9151-264C647A9242}" type="presParOf" srcId="{71045F8C-00FA-488E-A7BD-E2E6753D979D}" destId="{D7419528-33A6-416D-9E64-B3F7915C5149}" srcOrd="13" destOrd="0" presId="urn:microsoft.com/office/officeart/2005/8/layout/target3"/>
    <dgm:cxn modelId="{6D6BD526-C300-41B6-8D88-300E3F9F7097}" type="presParOf" srcId="{71045F8C-00FA-488E-A7BD-E2E6753D979D}" destId="{97289DF2-90F4-4EC2-A9FC-633B00BAB610}" srcOrd="14" destOrd="0" presId="urn:microsoft.com/office/officeart/2005/8/layout/target3"/>
    <dgm:cxn modelId="{293AE8FD-2F8F-4635-99DE-09F417E5205A}" type="presParOf" srcId="{71045F8C-00FA-488E-A7BD-E2E6753D979D}" destId="{234EBA9D-95B4-4C20-A84E-6F65F1085DC6}" srcOrd="15" destOrd="0" presId="urn:microsoft.com/office/officeart/2005/8/layout/target3"/>
    <dgm:cxn modelId="{C3EED398-6CB2-404D-8F2A-D2841576C7A9}" type="presParOf" srcId="{71045F8C-00FA-488E-A7BD-E2E6753D979D}" destId="{12255512-213F-41DF-90A6-8B4CD74A2B52}" srcOrd="16" destOrd="0" presId="urn:microsoft.com/office/officeart/2005/8/layout/target3"/>
    <dgm:cxn modelId="{AF000D91-ADCE-4346-BD8E-CCDEFF948AAB}" type="presParOf" srcId="{71045F8C-00FA-488E-A7BD-E2E6753D979D}" destId="{50C2F88D-8688-44C2-A854-691F34009D3B}" srcOrd="17" destOrd="0" presId="urn:microsoft.com/office/officeart/2005/8/layout/target3"/>
    <dgm:cxn modelId="{45E8E4EB-F824-4182-B7A2-AF003CD2CA75}" type="presParOf" srcId="{71045F8C-00FA-488E-A7BD-E2E6753D979D}" destId="{4D19AB04-24FA-40C2-B203-52AE3D15E171}" srcOrd="18" destOrd="0" presId="urn:microsoft.com/office/officeart/2005/8/layout/target3"/>
    <dgm:cxn modelId="{DDE27D02-4D34-4DB4-9E2E-D9F44F7A886F}" type="presParOf" srcId="{71045F8C-00FA-488E-A7BD-E2E6753D979D}" destId="{832BF48F-0145-4429-9E02-8FCA946CCE9E}" srcOrd="19" destOrd="0" presId="urn:microsoft.com/office/officeart/2005/8/layout/target3"/>
    <dgm:cxn modelId="{70FEC4EC-D297-4C2A-8287-205C145B2414}" type="presParOf" srcId="{71045F8C-00FA-488E-A7BD-E2E6753D979D}" destId="{E7297F21-D4FD-4A41-AE58-814D01A6B5E7}" srcOrd="20" destOrd="0" presId="urn:microsoft.com/office/officeart/2005/8/layout/target3"/>
    <dgm:cxn modelId="{9F989F59-5A58-4B4D-9E0C-72F0F3F6B383}" type="presParOf" srcId="{71045F8C-00FA-488E-A7BD-E2E6753D979D}" destId="{F69A1436-182C-465B-AD7F-FE48E0C090C1}" srcOrd="21" destOrd="0" presId="urn:microsoft.com/office/officeart/2005/8/layout/target3"/>
    <dgm:cxn modelId="{B79485CE-9E3C-4532-9431-B7579BF5BA2D}" type="presParOf" srcId="{71045F8C-00FA-488E-A7BD-E2E6753D979D}" destId="{AA41A67C-3D3F-4AE9-9E0F-5D7F7BB2E741}" srcOrd="22" destOrd="0" presId="urn:microsoft.com/office/officeart/2005/8/layout/target3"/>
    <dgm:cxn modelId="{0BF71631-17BD-4F69-8A35-5603E567445C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 Mgr. Radmila Uzlíková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VY_42_INOVACE_30_SKUPINOVÁ PRÁCE-OPAKOVÁNÍ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Matematika  pro  2.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Skupinová práce-opakování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F97C10-5E0A-4738-9620-8E0867C8118A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B67775-7BB2-4BC7-9AD2-B8CDA9311D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65209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B67775-7BB2-4BC7-9AD2-B8CDA9311DBB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1089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9F6AA-DE61-4E17-A0EE-0A9C6FAE4AF8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9F68-2594-4844-AD07-EF0557BEC3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7929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9F6AA-DE61-4E17-A0EE-0A9C6FAE4AF8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9F68-2594-4844-AD07-EF0557BEC3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0606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9F6AA-DE61-4E17-A0EE-0A9C6FAE4AF8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9F68-2594-4844-AD07-EF0557BEC3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8829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9F6AA-DE61-4E17-A0EE-0A9C6FAE4AF8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9F68-2594-4844-AD07-EF0557BEC3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0855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9F6AA-DE61-4E17-A0EE-0A9C6FAE4AF8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9F68-2594-4844-AD07-EF0557BEC3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8423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9F6AA-DE61-4E17-A0EE-0A9C6FAE4AF8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9F68-2594-4844-AD07-EF0557BEC3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696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9F6AA-DE61-4E17-A0EE-0A9C6FAE4AF8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9F68-2594-4844-AD07-EF0557BEC3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7078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9F6AA-DE61-4E17-A0EE-0A9C6FAE4AF8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9F68-2594-4844-AD07-EF0557BEC3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6543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9F6AA-DE61-4E17-A0EE-0A9C6FAE4AF8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9F68-2594-4844-AD07-EF0557BEC3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1969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9F6AA-DE61-4E17-A0EE-0A9C6FAE4AF8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9F68-2594-4844-AD07-EF0557BEC3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3798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9F6AA-DE61-4E17-A0EE-0A9C6FAE4AF8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9F68-2594-4844-AD07-EF0557BEC3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7440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49F6AA-DE61-4E17-A0EE-0A9C6FAE4AF8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489F68-2594-4844-AD07-EF0557BEC3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0127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6117390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636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92696"/>
            <a:ext cx="820891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+mj-lt"/>
                <a:cs typeface="Times New Roman" pitchFamily="18" charset="0"/>
              </a:rPr>
              <a:t>                                          </a:t>
            </a:r>
            <a:r>
              <a:rPr lang="cs-CZ" sz="2800" b="1" dirty="0" smtClean="0">
                <a:latin typeface="+mj-lt"/>
                <a:cs typeface="Times New Roman" pitchFamily="18" charset="0"/>
              </a:rPr>
              <a:t>A N O T A C E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Určeno pro  2. ročník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Sčítání </a:t>
            </a:r>
            <a:r>
              <a:rPr lang="cs-CZ" sz="2400" dirty="0">
                <a:latin typeface="+mj-lt"/>
                <a:cs typeface="Times New Roman" pitchFamily="18" charset="0"/>
              </a:rPr>
              <a:t>a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odčítání</a:t>
            </a:r>
            <a:r>
              <a:rPr lang="cs-CZ" sz="2400" dirty="0">
                <a:latin typeface="+mj-lt"/>
                <a:cs typeface="Times New Roman" pitchFamily="18" charset="0"/>
              </a:rPr>
              <a:t>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bez přechodu desítek v oboru 0-100</a:t>
            </a:r>
          </a:p>
          <a:p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Využít jako skupinovou práci</a:t>
            </a:r>
          </a:p>
          <a:p>
            <a:endParaRPr lang="cs-CZ" sz="2400" dirty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Práce na interaktivní tabuli, tisk jednotlivých částí  (pero, vytištěný list, který je určen vždy pro jednu skupinu)</a:t>
            </a:r>
            <a:endParaRPr lang="cs-CZ" sz="2400" dirty="0">
              <a:latin typeface="+mj-lt"/>
              <a:cs typeface="Times New Roman" pitchFamily="18" charset="0"/>
            </a:endParaRPr>
          </a:p>
          <a:p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Inovace: Kontrola </a:t>
            </a:r>
            <a:r>
              <a:rPr lang="cs-CZ" sz="2400" dirty="0">
                <a:latin typeface="+mj-lt"/>
                <a:cs typeface="Times New Roman" pitchFamily="18" charset="0"/>
              </a:rPr>
              <a:t>práce pomocí interaktivní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tabule a její využití </a:t>
            </a:r>
            <a:r>
              <a:rPr lang="cs-CZ" sz="2400" dirty="0">
                <a:latin typeface="+mj-lt"/>
                <a:cs typeface="Times New Roman" pitchFamily="18" charset="0"/>
              </a:rPr>
              <a:t>k rozvoji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matematických  dovedností</a:t>
            </a:r>
            <a:endParaRPr lang="cs-CZ" sz="2400" dirty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32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1" y="188640"/>
            <a:ext cx="8784977" cy="65527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402225" y="620620"/>
            <a:ext cx="5112568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402225" y="1124676"/>
            <a:ext cx="5112568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402225" y="1628732"/>
            <a:ext cx="5112568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7"/>
          <p:cNvCxnSpPr/>
          <p:nvPr/>
        </p:nvCxnSpPr>
        <p:spPr>
          <a:xfrm>
            <a:off x="4194313" y="620620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4742994" y="649017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274433" y="626536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5922505" y="620620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570577" y="649017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7218649" y="626536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7866721" y="649017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3402226" y="549482"/>
            <a:ext cx="51125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</a:t>
            </a:r>
            <a:r>
              <a:rPr lang="cs-CZ" sz="3600" dirty="0" smtClean="0"/>
              <a:t>20 41 53  36  85  62 74</a:t>
            </a:r>
            <a:endParaRPr lang="cs-CZ" sz="3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402226" y="1081935"/>
            <a:ext cx="5132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</a:t>
            </a:r>
            <a:r>
              <a:rPr lang="cs-CZ" sz="3600" dirty="0" smtClean="0"/>
              <a:t> 8   4   5     2   3     7   5</a:t>
            </a:r>
            <a:endParaRPr lang="cs-CZ" sz="3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402226" y="1584859"/>
            <a:ext cx="5153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Cel.</a:t>
            </a:r>
            <a:endParaRPr lang="cs-CZ" sz="3600" dirty="0"/>
          </a:p>
        </p:txBody>
      </p:sp>
      <p:sp>
        <p:nvSpPr>
          <p:cNvPr id="18" name="Ovál 17"/>
          <p:cNvSpPr/>
          <p:nvPr/>
        </p:nvSpPr>
        <p:spPr>
          <a:xfrm>
            <a:off x="3446528" y="692628"/>
            <a:ext cx="299114" cy="432048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3745642" y="1166596"/>
            <a:ext cx="299114" cy="43204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301365" y="2420888"/>
            <a:ext cx="2736304" cy="4032448"/>
          </a:xfrm>
          <a:prstGeom prst="ellipse">
            <a:avLst/>
          </a:prstGeom>
          <a:solidFill>
            <a:srgbClr val="FBD97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805420" y="2555297"/>
            <a:ext cx="223224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46-5= __</a:t>
            </a:r>
          </a:p>
          <a:p>
            <a:r>
              <a:rPr lang="cs-CZ" sz="3600" dirty="0" smtClean="0"/>
              <a:t>68-7= __</a:t>
            </a:r>
          </a:p>
          <a:p>
            <a:r>
              <a:rPr lang="cs-CZ" sz="3600" dirty="0" smtClean="0"/>
              <a:t>39-9= __</a:t>
            </a:r>
          </a:p>
          <a:p>
            <a:r>
              <a:rPr lang="cs-CZ" sz="3600" dirty="0" smtClean="0"/>
              <a:t>70-4= __</a:t>
            </a:r>
          </a:p>
          <a:p>
            <a:r>
              <a:rPr lang="cs-CZ" sz="3600" dirty="0" smtClean="0"/>
              <a:t>94-3= __</a:t>
            </a:r>
          </a:p>
          <a:p>
            <a:r>
              <a:rPr lang="cs-CZ" sz="3600" dirty="0" smtClean="0"/>
              <a:t>57-6= __</a:t>
            </a:r>
            <a:endParaRPr lang="cs-CZ" sz="3600" dirty="0"/>
          </a:p>
        </p:txBody>
      </p:sp>
      <p:sp>
        <p:nvSpPr>
          <p:cNvPr id="22" name="Obdélník 21"/>
          <p:cNvSpPr/>
          <p:nvPr/>
        </p:nvSpPr>
        <p:spPr>
          <a:xfrm>
            <a:off x="3419872" y="2708920"/>
            <a:ext cx="5153745" cy="374441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3464175" y="2708920"/>
            <a:ext cx="510944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Dan měl 6 kuliček, vyhrál jich 30 a prohrál 20. Kolik kuliček má teď?</a:t>
            </a:r>
          </a:p>
          <a:p>
            <a:endParaRPr lang="cs-CZ" sz="3600" dirty="0"/>
          </a:p>
          <a:p>
            <a:r>
              <a:rPr lang="cs-CZ" sz="3600" dirty="0" smtClean="0"/>
              <a:t>____________________</a:t>
            </a:r>
          </a:p>
          <a:p>
            <a:r>
              <a:rPr lang="cs-CZ" sz="3600" dirty="0" smtClean="0"/>
              <a:t>Dan má ___   kuliček.</a:t>
            </a:r>
            <a:endParaRPr lang="cs-CZ" sz="3600" dirty="0"/>
          </a:p>
        </p:txBody>
      </p:sp>
      <p:sp>
        <p:nvSpPr>
          <p:cNvPr id="24" name="Slunce 23"/>
          <p:cNvSpPr/>
          <p:nvPr/>
        </p:nvSpPr>
        <p:spPr>
          <a:xfrm rot="20485729">
            <a:off x="238808" y="287568"/>
            <a:ext cx="2448272" cy="1917782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JARO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427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88640"/>
            <a:ext cx="8784976" cy="64807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3402225" y="620620"/>
            <a:ext cx="5112568" cy="50405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402225" y="1124676"/>
            <a:ext cx="5112568" cy="50405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402225" y="1628732"/>
            <a:ext cx="5112568" cy="50405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>
            <a:off x="4194313" y="620620"/>
            <a:ext cx="0" cy="1512168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4742994" y="649017"/>
            <a:ext cx="0" cy="1512168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5274433" y="626536"/>
            <a:ext cx="0" cy="1512168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5922505" y="620620"/>
            <a:ext cx="0" cy="1512168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6570577" y="649017"/>
            <a:ext cx="0" cy="1512168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7218649" y="626536"/>
            <a:ext cx="0" cy="1512168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7866721" y="649017"/>
            <a:ext cx="0" cy="1512168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3464175" y="506138"/>
            <a:ext cx="53462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</a:t>
            </a:r>
            <a:r>
              <a:rPr lang="cs-CZ" sz="3600" dirty="0" smtClean="0"/>
              <a:t>48 89 65  34  62 25  42</a:t>
            </a:r>
            <a:endParaRPr lang="cs-CZ" sz="3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402225" y="1124676"/>
            <a:ext cx="511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</a:t>
            </a:r>
            <a:r>
              <a:rPr lang="cs-CZ" sz="3600" dirty="0" smtClean="0"/>
              <a:t>4010  20  40  30 50 20</a:t>
            </a:r>
            <a:endParaRPr lang="cs-CZ" sz="3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402225" y="1628732"/>
            <a:ext cx="5171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Cel.</a:t>
            </a:r>
            <a:endParaRPr lang="cs-CZ" sz="3600" dirty="0"/>
          </a:p>
        </p:txBody>
      </p:sp>
      <p:sp>
        <p:nvSpPr>
          <p:cNvPr id="16" name="Obdélník 15"/>
          <p:cNvSpPr/>
          <p:nvPr/>
        </p:nvSpPr>
        <p:spPr>
          <a:xfrm>
            <a:off x="3961823" y="2384236"/>
            <a:ext cx="4771632" cy="378106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4020647" y="2344479"/>
            <a:ext cx="471280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Jana natrhala v pondělí  40 jahod v úterý 30                  a v pátek 7. Kolik jahod natrhala celkem?</a:t>
            </a:r>
          </a:p>
          <a:p>
            <a:r>
              <a:rPr lang="cs-CZ" sz="3600" dirty="0" smtClean="0"/>
              <a:t>___________________</a:t>
            </a:r>
          </a:p>
          <a:p>
            <a:r>
              <a:rPr lang="cs-CZ" sz="3600" dirty="0" smtClean="0"/>
              <a:t>Celkem natrhala</a:t>
            </a:r>
            <a:r>
              <a:rPr lang="cs-CZ" sz="3600" dirty="0" smtClean="0"/>
              <a:t> </a:t>
            </a:r>
            <a:r>
              <a:rPr lang="cs-CZ" sz="3600" dirty="0" smtClean="0"/>
              <a:t>___ </a:t>
            </a:r>
            <a:r>
              <a:rPr lang="cs-CZ" sz="3600" dirty="0" smtClean="0"/>
              <a:t>jahod  .</a:t>
            </a:r>
            <a:endParaRPr lang="cs-CZ" sz="3600" dirty="0"/>
          </a:p>
        </p:txBody>
      </p:sp>
      <p:sp>
        <p:nvSpPr>
          <p:cNvPr id="19" name="Slza 18"/>
          <p:cNvSpPr/>
          <p:nvPr/>
        </p:nvSpPr>
        <p:spPr>
          <a:xfrm rot="18667913">
            <a:off x="446175" y="2807722"/>
            <a:ext cx="3424068" cy="3591790"/>
          </a:xfrm>
          <a:prstGeom prst="teardrop">
            <a:avLst/>
          </a:prstGeom>
          <a:solidFill>
            <a:schemeClr val="accent1">
              <a:lumMod val="20000"/>
              <a:lumOff val="80000"/>
            </a:schemeClr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1251050" y="2775714"/>
            <a:ext cx="208823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62+5=</a:t>
            </a:r>
          </a:p>
          <a:p>
            <a:r>
              <a:rPr lang="cs-CZ" sz="3600" dirty="0" smtClean="0"/>
              <a:t>83+6=</a:t>
            </a:r>
          </a:p>
          <a:p>
            <a:r>
              <a:rPr lang="cs-CZ" sz="3600" dirty="0" smtClean="0"/>
              <a:t>32+4=</a:t>
            </a:r>
          </a:p>
          <a:p>
            <a:r>
              <a:rPr lang="cs-CZ" sz="3600" dirty="0" smtClean="0"/>
              <a:t>29-5=</a:t>
            </a:r>
          </a:p>
          <a:p>
            <a:r>
              <a:rPr lang="cs-CZ" sz="3600" dirty="0" smtClean="0"/>
              <a:t>48-7=</a:t>
            </a:r>
          </a:p>
          <a:p>
            <a:r>
              <a:rPr lang="cs-CZ" sz="3600" dirty="0" smtClean="0"/>
              <a:t>57-4=</a:t>
            </a:r>
          </a:p>
          <a:p>
            <a:endParaRPr lang="cs-CZ" sz="3600" dirty="0"/>
          </a:p>
        </p:txBody>
      </p:sp>
      <p:sp>
        <p:nvSpPr>
          <p:cNvPr id="21" name="Slunce 20"/>
          <p:cNvSpPr/>
          <p:nvPr/>
        </p:nvSpPr>
        <p:spPr>
          <a:xfrm rot="20485729">
            <a:off x="238808" y="287568"/>
            <a:ext cx="2448272" cy="1917782"/>
          </a:xfrm>
          <a:prstGeom prst="sun">
            <a:avLst/>
          </a:prstGeom>
          <a:solidFill>
            <a:srgbClr val="FBD97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LÉTO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Uzlíková\AppData\Local\Microsoft\Windows\Temporary Internet Files\Content.IE5\AN5B4D4D\MC90044171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9986" y="644965"/>
            <a:ext cx="507504" cy="507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zlíková\AppData\Local\Microsoft\Windows\Temporary Internet Files\Content.IE5\X23NRNFV\MC900436899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4175" y="1165319"/>
            <a:ext cx="479563" cy="479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8422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19" y="188640"/>
            <a:ext cx="8708476" cy="6480720"/>
          </a:xfrm>
          <a:prstGeom prst="rect">
            <a:avLst/>
          </a:prstGeom>
          <a:solidFill>
            <a:srgbClr val="F8A96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Mrak 2"/>
          <p:cNvSpPr/>
          <p:nvPr/>
        </p:nvSpPr>
        <p:spPr>
          <a:xfrm rot="20423218">
            <a:off x="263102" y="712850"/>
            <a:ext cx="3287364" cy="1296144"/>
          </a:xfrm>
          <a:prstGeom prst="cloud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70C0"/>
                </a:solidFill>
              </a:rPr>
              <a:t>PODZIM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4" name="Slza 3"/>
          <p:cNvSpPr/>
          <p:nvPr/>
        </p:nvSpPr>
        <p:spPr>
          <a:xfrm>
            <a:off x="899592" y="2145277"/>
            <a:ext cx="144016" cy="36004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Slza 4"/>
          <p:cNvSpPr/>
          <p:nvPr/>
        </p:nvSpPr>
        <p:spPr>
          <a:xfrm>
            <a:off x="1331640" y="2325297"/>
            <a:ext cx="144016" cy="36004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Slza 5"/>
          <p:cNvSpPr/>
          <p:nvPr/>
        </p:nvSpPr>
        <p:spPr>
          <a:xfrm>
            <a:off x="2627784" y="1785237"/>
            <a:ext cx="144016" cy="36004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Slza 6"/>
          <p:cNvSpPr/>
          <p:nvPr/>
        </p:nvSpPr>
        <p:spPr>
          <a:xfrm>
            <a:off x="1691680" y="2124939"/>
            <a:ext cx="144016" cy="36004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Slza 7"/>
          <p:cNvSpPr/>
          <p:nvPr/>
        </p:nvSpPr>
        <p:spPr>
          <a:xfrm>
            <a:off x="2195736" y="2158070"/>
            <a:ext cx="144016" cy="36004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Lichoběžník 8"/>
          <p:cNvSpPr/>
          <p:nvPr/>
        </p:nvSpPr>
        <p:spPr>
          <a:xfrm>
            <a:off x="471047" y="2852936"/>
            <a:ext cx="2952328" cy="3647053"/>
          </a:xfrm>
          <a:prstGeom prst="trapezoid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1079611" y="2968302"/>
            <a:ext cx="223224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34+5=__</a:t>
            </a:r>
            <a:endParaRPr lang="cs-CZ" sz="3600" dirty="0" smtClean="0">
              <a:solidFill>
                <a:srgbClr val="FF0000"/>
              </a:solidFill>
            </a:endParaRPr>
          </a:p>
          <a:p>
            <a:r>
              <a:rPr lang="cs-CZ" sz="3600" dirty="0" smtClean="0"/>
              <a:t>65+3=__</a:t>
            </a:r>
          </a:p>
          <a:p>
            <a:r>
              <a:rPr lang="cs-CZ" sz="3600" dirty="0" smtClean="0"/>
              <a:t>24+3=__</a:t>
            </a:r>
          </a:p>
          <a:p>
            <a:r>
              <a:rPr lang="cs-CZ" sz="3600" dirty="0" smtClean="0"/>
              <a:t>85+5=__</a:t>
            </a:r>
          </a:p>
          <a:p>
            <a:r>
              <a:rPr lang="cs-CZ" sz="3600" dirty="0" smtClean="0"/>
              <a:t>51+6=__</a:t>
            </a:r>
          </a:p>
          <a:p>
            <a:r>
              <a:rPr lang="cs-CZ" sz="3600" dirty="0" smtClean="0"/>
              <a:t>42+4=__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598598" y="691758"/>
            <a:ext cx="5112568" cy="504056"/>
          </a:xfrm>
          <a:prstGeom prst="rect">
            <a:avLst/>
          </a:prstGeom>
          <a:solidFill>
            <a:srgbClr val="FFFFCC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598598" y="1195814"/>
            <a:ext cx="5112568" cy="504056"/>
          </a:xfrm>
          <a:prstGeom prst="rect">
            <a:avLst/>
          </a:prstGeom>
          <a:solidFill>
            <a:srgbClr val="FFFFCC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3598598" y="1699870"/>
            <a:ext cx="5112568" cy="504056"/>
          </a:xfrm>
          <a:prstGeom prst="rect">
            <a:avLst/>
          </a:prstGeom>
          <a:solidFill>
            <a:srgbClr val="FFFFCC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13"/>
          <p:cNvCxnSpPr/>
          <p:nvPr/>
        </p:nvCxnSpPr>
        <p:spPr>
          <a:xfrm>
            <a:off x="4390686" y="691758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4939367" y="720155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5470806" y="697674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6118878" y="691758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6766950" y="720155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7415022" y="697674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8063094" y="720155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3585468" y="620620"/>
            <a:ext cx="51583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      </a:t>
            </a:r>
            <a:r>
              <a:rPr lang="cs-CZ" sz="3600" dirty="0"/>
              <a:t>4</a:t>
            </a:r>
            <a:r>
              <a:rPr lang="cs-CZ" sz="3600" dirty="0" smtClean="0"/>
              <a:t>3 28 16  31  64 52  75</a:t>
            </a:r>
            <a:endParaRPr lang="cs-CZ" sz="36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598599" y="1195814"/>
            <a:ext cx="5132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</a:t>
            </a:r>
            <a:r>
              <a:rPr lang="cs-CZ" sz="3600" dirty="0" smtClean="0"/>
              <a:t>10 50 70 20  20  40  20</a:t>
            </a:r>
            <a:endParaRPr lang="cs-CZ" sz="36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585468" y="1642091"/>
            <a:ext cx="5153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Cel.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3882136" y="2481334"/>
            <a:ext cx="4861633" cy="397200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3926438" y="2486811"/>
            <a:ext cx="481733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Libor natrhal 12 jablek,   30 hrušek a 8 švestek. Kolik kusů ovoce natrhal celkem?</a:t>
            </a:r>
          </a:p>
          <a:p>
            <a:r>
              <a:rPr lang="cs-CZ" sz="3600" dirty="0">
                <a:solidFill>
                  <a:srgbClr val="FF0000"/>
                </a:solidFill>
              </a:rPr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   </a:t>
            </a:r>
          </a:p>
          <a:p>
            <a:r>
              <a:rPr lang="cs-CZ" sz="3600" dirty="0">
                <a:solidFill>
                  <a:srgbClr val="FF0000"/>
                </a:solidFill>
              </a:rPr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        </a:t>
            </a:r>
            <a:r>
              <a:rPr lang="cs-CZ" sz="3600" dirty="0" smtClean="0"/>
              <a:t>____________</a:t>
            </a:r>
          </a:p>
          <a:p>
            <a:r>
              <a:rPr lang="cs-CZ" sz="3600" dirty="0" smtClean="0"/>
              <a:t>Natrhal ___ kusů ovoce.</a:t>
            </a:r>
            <a:endParaRPr lang="cs-CZ" sz="3600" dirty="0"/>
          </a:p>
        </p:txBody>
      </p:sp>
      <p:pic>
        <p:nvPicPr>
          <p:cNvPr id="2050" name="Picture 2" descr="C:\Users\Uzlíková\AppData\Local\Microsoft\Windows\Temporary Internet Files\Content.IE5\X23NRNFV\MM900286826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7678" y="619457"/>
            <a:ext cx="1000125" cy="61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zlíková\AppData\Local\Microsoft\Windows\Temporary Internet Files\Content.IE5\2NC8W7KR\MC90036007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709" y="1188207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8466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188640"/>
            <a:ext cx="8640960" cy="64807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Mrak 2"/>
          <p:cNvSpPr/>
          <p:nvPr/>
        </p:nvSpPr>
        <p:spPr>
          <a:xfrm rot="20893643">
            <a:off x="283871" y="445288"/>
            <a:ext cx="2649438" cy="1296144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70C0"/>
                </a:solidFill>
              </a:rPr>
              <a:t>ZIMA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402225" y="620620"/>
            <a:ext cx="5112568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402225" y="1124676"/>
            <a:ext cx="5112568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402225" y="1628732"/>
            <a:ext cx="5112568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/>
          <p:nvPr/>
        </p:nvCxnSpPr>
        <p:spPr>
          <a:xfrm>
            <a:off x="4194313" y="620620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4742994" y="649017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5274433" y="626536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922505" y="620620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6570577" y="649017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7218649" y="626536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7866721" y="649017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3402226" y="549482"/>
            <a:ext cx="51125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</a:t>
            </a:r>
            <a:r>
              <a:rPr lang="cs-CZ" sz="3600" dirty="0" smtClean="0"/>
              <a:t>23 33 80  61  26  52 43</a:t>
            </a:r>
            <a:endParaRPr lang="cs-CZ" sz="3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402226" y="1081935"/>
            <a:ext cx="5132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</a:t>
            </a:r>
            <a:r>
              <a:rPr lang="cs-CZ" sz="3600" dirty="0" smtClean="0"/>
              <a:t> </a:t>
            </a:r>
            <a:r>
              <a:rPr lang="cs-CZ" sz="3600" dirty="0"/>
              <a:t>6</a:t>
            </a:r>
            <a:r>
              <a:rPr lang="cs-CZ" sz="3600" dirty="0" smtClean="0"/>
              <a:t>   </a:t>
            </a:r>
            <a:r>
              <a:rPr lang="cs-CZ" sz="3600" dirty="0"/>
              <a:t>7</a:t>
            </a:r>
            <a:r>
              <a:rPr lang="cs-CZ" sz="3600" dirty="0" smtClean="0"/>
              <a:t>   </a:t>
            </a:r>
            <a:r>
              <a:rPr lang="cs-CZ" sz="3600" dirty="0"/>
              <a:t>4</a:t>
            </a:r>
            <a:r>
              <a:rPr lang="cs-CZ" sz="3600" dirty="0" smtClean="0"/>
              <a:t>     </a:t>
            </a:r>
            <a:r>
              <a:rPr lang="cs-CZ" sz="3600" dirty="0"/>
              <a:t>7</a:t>
            </a:r>
            <a:r>
              <a:rPr lang="cs-CZ" sz="3600" dirty="0" smtClean="0"/>
              <a:t>   </a:t>
            </a:r>
            <a:r>
              <a:rPr lang="cs-CZ" sz="3600" dirty="0"/>
              <a:t>2</a:t>
            </a:r>
            <a:r>
              <a:rPr lang="cs-CZ" sz="3600" dirty="0" smtClean="0"/>
              <a:t>     </a:t>
            </a:r>
            <a:r>
              <a:rPr lang="cs-CZ" sz="3600" dirty="0"/>
              <a:t>5</a:t>
            </a:r>
            <a:r>
              <a:rPr lang="cs-CZ" sz="3600" dirty="0" smtClean="0"/>
              <a:t>   3</a:t>
            </a:r>
            <a:endParaRPr lang="cs-CZ" sz="3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402226" y="1584859"/>
            <a:ext cx="5153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Cel.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419872" y="2481334"/>
            <a:ext cx="5256585" cy="397200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3464174" y="2486811"/>
            <a:ext cx="521228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Eva dostala pod stromeček 15 dárků, Adam 10 a Ota jen 5. Kolik dárků dostaly děti celkem?</a:t>
            </a:r>
          </a:p>
          <a:p>
            <a:r>
              <a:rPr lang="cs-CZ" sz="3600" dirty="0">
                <a:solidFill>
                  <a:srgbClr val="FF0000"/>
                </a:solidFill>
              </a:rPr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    </a:t>
            </a:r>
          </a:p>
          <a:p>
            <a:r>
              <a:rPr lang="cs-CZ" sz="3600" dirty="0">
                <a:solidFill>
                  <a:srgbClr val="FF0000"/>
                </a:solidFill>
              </a:rPr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     </a:t>
            </a:r>
            <a:r>
              <a:rPr lang="cs-CZ" sz="3600" dirty="0" smtClean="0"/>
              <a:t>_______________</a:t>
            </a:r>
          </a:p>
          <a:p>
            <a:r>
              <a:rPr lang="cs-CZ" sz="3600" dirty="0" smtClean="0"/>
              <a:t>Děti dostaly  ___ dárků.</a:t>
            </a:r>
            <a:endParaRPr lang="cs-CZ" sz="3600" dirty="0"/>
          </a:p>
        </p:txBody>
      </p:sp>
      <p:sp>
        <p:nvSpPr>
          <p:cNvPr id="19" name="Svislý svitek 18"/>
          <p:cNvSpPr/>
          <p:nvPr/>
        </p:nvSpPr>
        <p:spPr>
          <a:xfrm>
            <a:off x="179511" y="2231190"/>
            <a:ext cx="3096345" cy="4222146"/>
          </a:xfrm>
          <a:prstGeom prst="verticalScroll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805420" y="2708920"/>
            <a:ext cx="223224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55-4=__</a:t>
            </a:r>
          </a:p>
          <a:p>
            <a:r>
              <a:rPr lang="cs-CZ" sz="3600" dirty="0" smtClean="0"/>
              <a:t>89-7=__</a:t>
            </a:r>
          </a:p>
          <a:p>
            <a:r>
              <a:rPr lang="cs-CZ" sz="3600" dirty="0" smtClean="0"/>
              <a:t>45-3=__ </a:t>
            </a:r>
          </a:p>
          <a:p>
            <a:r>
              <a:rPr lang="cs-CZ" sz="3600" dirty="0" smtClean="0"/>
              <a:t>29-6=__ </a:t>
            </a:r>
          </a:p>
          <a:p>
            <a:r>
              <a:rPr lang="cs-CZ" sz="3600" dirty="0" smtClean="0"/>
              <a:t>70-8=__ </a:t>
            </a:r>
          </a:p>
          <a:p>
            <a:r>
              <a:rPr lang="cs-CZ" sz="3600" dirty="0" smtClean="0"/>
              <a:t>63-2=__ </a:t>
            </a:r>
            <a:endParaRPr lang="cs-CZ" sz="3600" dirty="0"/>
          </a:p>
        </p:txBody>
      </p:sp>
      <p:pic>
        <p:nvPicPr>
          <p:cNvPr id="1026" name="Picture 2" descr="C:\Users\Uzlíková\AppData\Local\Microsoft\Windows\Temporary Internet Files\Content.IE5\AN5B4D4D\MC90035214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689674"/>
            <a:ext cx="788704" cy="395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zlíková\AppData\Local\Microsoft\Windows\Temporary Internet Files\Content.IE5\X23NRNFV\MC90035121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4174" y="1195813"/>
            <a:ext cx="591227" cy="437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4920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1" y="188640"/>
            <a:ext cx="8964488" cy="65527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402225" y="620620"/>
            <a:ext cx="5112568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402225" y="1124676"/>
            <a:ext cx="5112568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402225" y="1628732"/>
            <a:ext cx="5112568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7"/>
          <p:cNvCxnSpPr/>
          <p:nvPr/>
        </p:nvCxnSpPr>
        <p:spPr>
          <a:xfrm>
            <a:off x="4194313" y="620620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4742994" y="649017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274433" y="626536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5922505" y="620620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570577" y="649017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7218649" y="626536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7866721" y="649017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3402226" y="549482"/>
            <a:ext cx="51125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</a:t>
            </a:r>
            <a:r>
              <a:rPr lang="cs-CZ" sz="3600" dirty="0" smtClean="0"/>
              <a:t>20 41 53  36  85  62 74</a:t>
            </a:r>
            <a:endParaRPr lang="cs-CZ" sz="3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402226" y="1081935"/>
            <a:ext cx="5132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</a:t>
            </a:r>
            <a:r>
              <a:rPr lang="cs-CZ" sz="3600" dirty="0" smtClean="0"/>
              <a:t> 8   4   5     2   3     7   5</a:t>
            </a:r>
            <a:endParaRPr lang="cs-CZ" sz="3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402226" y="1584859"/>
            <a:ext cx="5153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Cel.</a:t>
            </a:r>
            <a:r>
              <a:rPr lang="cs-CZ" sz="3600" dirty="0" smtClean="0">
                <a:solidFill>
                  <a:srgbClr val="FF0000"/>
                </a:solidFill>
              </a:rPr>
              <a:t>28 45 58  38  88  69  79</a:t>
            </a:r>
            <a:endParaRPr lang="cs-CZ" sz="3600" dirty="0"/>
          </a:p>
        </p:txBody>
      </p:sp>
      <p:sp>
        <p:nvSpPr>
          <p:cNvPr id="18" name="Ovál 17"/>
          <p:cNvSpPr/>
          <p:nvPr/>
        </p:nvSpPr>
        <p:spPr>
          <a:xfrm>
            <a:off x="3446528" y="692628"/>
            <a:ext cx="299114" cy="432048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3745642" y="1166596"/>
            <a:ext cx="299114" cy="43204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301365" y="2420888"/>
            <a:ext cx="2736304" cy="4032448"/>
          </a:xfrm>
          <a:prstGeom prst="ellipse">
            <a:avLst/>
          </a:prstGeom>
          <a:solidFill>
            <a:srgbClr val="FBD97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805420" y="2555297"/>
            <a:ext cx="223224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46-5=</a:t>
            </a:r>
            <a:r>
              <a:rPr lang="cs-CZ" sz="3600" dirty="0" smtClean="0">
                <a:solidFill>
                  <a:srgbClr val="FF0000"/>
                </a:solidFill>
              </a:rPr>
              <a:t>41</a:t>
            </a:r>
            <a:endParaRPr lang="cs-CZ" sz="3600" dirty="0" smtClean="0"/>
          </a:p>
          <a:p>
            <a:r>
              <a:rPr lang="cs-CZ" sz="3600" dirty="0" smtClean="0"/>
              <a:t>68-7=</a:t>
            </a:r>
            <a:r>
              <a:rPr lang="cs-CZ" sz="3600" dirty="0" smtClean="0">
                <a:solidFill>
                  <a:srgbClr val="FF0000"/>
                </a:solidFill>
              </a:rPr>
              <a:t>61</a:t>
            </a:r>
            <a:endParaRPr lang="cs-CZ" sz="3600" dirty="0" smtClean="0"/>
          </a:p>
          <a:p>
            <a:r>
              <a:rPr lang="cs-CZ" sz="3600" dirty="0" smtClean="0"/>
              <a:t>39-9=</a:t>
            </a:r>
            <a:r>
              <a:rPr lang="cs-CZ" sz="3600" dirty="0" smtClean="0">
                <a:solidFill>
                  <a:srgbClr val="FF0000"/>
                </a:solidFill>
              </a:rPr>
              <a:t>30</a:t>
            </a:r>
            <a:r>
              <a:rPr lang="cs-CZ" sz="3600" dirty="0" smtClean="0"/>
              <a:t> </a:t>
            </a:r>
          </a:p>
          <a:p>
            <a:r>
              <a:rPr lang="cs-CZ" sz="3600" dirty="0" smtClean="0"/>
              <a:t>70-4=</a:t>
            </a:r>
            <a:r>
              <a:rPr lang="cs-CZ" sz="3600" dirty="0" smtClean="0">
                <a:solidFill>
                  <a:srgbClr val="FF0000"/>
                </a:solidFill>
              </a:rPr>
              <a:t>66</a:t>
            </a:r>
            <a:r>
              <a:rPr lang="cs-CZ" sz="3600" dirty="0" smtClean="0"/>
              <a:t> </a:t>
            </a:r>
          </a:p>
          <a:p>
            <a:r>
              <a:rPr lang="cs-CZ" sz="3600" dirty="0" smtClean="0"/>
              <a:t>94-3=</a:t>
            </a:r>
            <a:r>
              <a:rPr lang="cs-CZ" sz="3600" dirty="0" smtClean="0">
                <a:solidFill>
                  <a:srgbClr val="FF0000"/>
                </a:solidFill>
              </a:rPr>
              <a:t>91</a:t>
            </a:r>
            <a:r>
              <a:rPr lang="cs-CZ" sz="3600" dirty="0" smtClean="0"/>
              <a:t> </a:t>
            </a:r>
          </a:p>
          <a:p>
            <a:r>
              <a:rPr lang="cs-CZ" sz="3600" dirty="0" smtClean="0"/>
              <a:t>57-6=</a:t>
            </a:r>
            <a:r>
              <a:rPr lang="cs-CZ" sz="3600" dirty="0" smtClean="0">
                <a:solidFill>
                  <a:srgbClr val="FF0000"/>
                </a:solidFill>
              </a:rPr>
              <a:t>51</a:t>
            </a:r>
            <a:r>
              <a:rPr lang="cs-CZ" sz="3600" dirty="0" smtClean="0"/>
              <a:t> </a:t>
            </a:r>
            <a:endParaRPr lang="cs-CZ" sz="3600" dirty="0"/>
          </a:p>
        </p:txBody>
      </p:sp>
      <p:sp>
        <p:nvSpPr>
          <p:cNvPr id="22" name="Obdélník 21"/>
          <p:cNvSpPr/>
          <p:nvPr/>
        </p:nvSpPr>
        <p:spPr>
          <a:xfrm>
            <a:off x="3419872" y="2708920"/>
            <a:ext cx="5153745" cy="374441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3464175" y="2708920"/>
            <a:ext cx="510944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Dan měl 6 kuliček, vyhrál jich 30 a prohrál 20. Kolik kuliček má teď?</a:t>
            </a:r>
          </a:p>
          <a:p>
            <a:endParaRPr lang="cs-CZ" sz="3600" dirty="0"/>
          </a:p>
          <a:p>
            <a:r>
              <a:rPr lang="cs-CZ" sz="3600" dirty="0">
                <a:solidFill>
                  <a:srgbClr val="FF0000"/>
                </a:solidFill>
              </a:rPr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    6+30-20=16</a:t>
            </a:r>
            <a:endParaRPr lang="cs-CZ" sz="3600" dirty="0" smtClean="0"/>
          </a:p>
          <a:p>
            <a:r>
              <a:rPr lang="cs-CZ" sz="3600" dirty="0" smtClean="0"/>
              <a:t>Dan má </a:t>
            </a:r>
            <a:r>
              <a:rPr lang="cs-CZ" sz="3600" dirty="0" smtClean="0">
                <a:solidFill>
                  <a:srgbClr val="FF0000"/>
                </a:solidFill>
              </a:rPr>
              <a:t>16</a:t>
            </a:r>
            <a:r>
              <a:rPr lang="cs-CZ" sz="3600" dirty="0" smtClean="0"/>
              <a:t> kuliček.</a:t>
            </a:r>
            <a:endParaRPr lang="cs-CZ" sz="3600" dirty="0"/>
          </a:p>
        </p:txBody>
      </p:sp>
      <p:sp>
        <p:nvSpPr>
          <p:cNvPr id="25" name="Slunce 24"/>
          <p:cNvSpPr/>
          <p:nvPr/>
        </p:nvSpPr>
        <p:spPr>
          <a:xfrm rot="20485729">
            <a:off x="238808" y="287568"/>
            <a:ext cx="2448272" cy="1917782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JARO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397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88640"/>
            <a:ext cx="8784976" cy="64807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3402225" y="620620"/>
            <a:ext cx="5112568" cy="50405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402225" y="1124676"/>
            <a:ext cx="5112568" cy="50405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402225" y="1628732"/>
            <a:ext cx="5112568" cy="50405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>
            <a:off x="4194313" y="620620"/>
            <a:ext cx="0" cy="1512168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4742994" y="649017"/>
            <a:ext cx="0" cy="1512168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5274433" y="626536"/>
            <a:ext cx="0" cy="1512168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5922505" y="620620"/>
            <a:ext cx="0" cy="1512168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6570577" y="649017"/>
            <a:ext cx="0" cy="1512168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7218649" y="626536"/>
            <a:ext cx="0" cy="1512168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7866721" y="649017"/>
            <a:ext cx="0" cy="1512168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3464175" y="506138"/>
            <a:ext cx="53462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</a:t>
            </a:r>
            <a:r>
              <a:rPr lang="cs-CZ" sz="3600" dirty="0" smtClean="0"/>
              <a:t>48 89 65  34  62 25  42</a:t>
            </a:r>
            <a:endParaRPr lang="cs-CZ" sz="3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402225" y="1124676"/>
            <a:ext cx="511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</a:t>
            </a:r>
            <a:r>
              <a:rPr lang="cs-CZ" sz="3600" dirty="0" smtClean="0"/>
              <a:t>4010  20  40  30 50 20</a:t>
            </a:r>
            <a:endParaRPr lang="cs-CZ" sz="3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402225" y="1628732"/>
            <a:ext cx="5171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Cel.</a:t>
            </a:r>
            <a:r>
              <a:rPr lang="cs-CZ" sz="3600" dirty="0" smtClean="0">
                <a:solidFill>
                  <a:srgbClr val="FF0000"/>
                </a:solidFill>
              </a:rPr>
              <a:t>88</a:t>
            </a:r>
            <a:r>
              <a:rPr lang="cs-CZ" sz="3600" dirty="0" smtClean="0"/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99  85 74  92  75  62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961419" y="2598163"/>
            <a:ext cx="4771632" cy="37831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4020243" y="2558406"/>
            <a:ext cx="471280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Jana natrhala v pondělí  40 jahod v úterý 30                  a v pátek 7. Kolik jahod natrhala celkem?</a:t>
            </a:r>
          </a:p>
          <a:p>
            <a:r>
              <a:rPr lang="cs-CZ" sz="3600" dirty="0">
                <a:solidFill>
                  <a:srgbClr val="FF0000"/>
                </a:solidFill>
              </a:rPr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    40+30+7=77</a:t>
            </a:r>
          </a:p>
          <a:p>
            <a:r>
              <a:rPr lang="cs-CZ" sz="3600" dirty="0" smtClean="0"/>
              <a:t>Celkem natrhala</a:t>
            </a:r>
            <a:r>
              <a:rPr lang="cs-CZ" sz="3600" dirty="0" smtClean="0"/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77</a:t>
            </a:r>
            <a:r>
              <a:rPr lang="cs-CZ" sz="3600" dirty="0" smtClean="0"/>
              <a:t>  </a:t>
            </a:r>
            <a:r>
              <a:rPr lang="cs-CZ" sz="3600" dirty="0" smtClean="0"/>
              <a:t>jahod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sp>
        <p:nvSpPr>
          <p:cNvPr id="19" name="Slza 18"/>
          <p:cNvSpPr/>
          <p:nvPr/>
        </p:nvSpPr>
        <p:spPr>
          <a:xfrm rot="18667913">
            <a:off x="446175" y="2807722"/>
            <a:ext cx="3424068" cy="3591790"/>
          </a:xfrm>
          <a:prstGeom prst="teardrop">
            <a:avLst/>
          </a:prstGeom>
          <a:solidFill>
            <a:schemeClr val="accent1">
              <a:lumMod val="20000"/>
              <a:lumOff val="80000"/>
            </a:schemeClr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1114093" y="2761313"/>
            <a:ext cx="208823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62+5=</a:t>
            </a:r>
            <a:r>
              <a:rPr lang="cs-CZ" sz="3600" dirty="0" smtClean="0">
                <a:solidFill>
                  <a:srgbClr val="FF0000"/>
                </a:solidFill>
              </a:rPr>
              <a:t>67</a:t>
            </a:r>
          </a:p>
          <a:p>
            <a:r>
              <a:rPr lang="cs-CZ" sz="3600" dirty="0" smtClean="0"/>
              <a:t>83+6=</a:t>
            </a:r>
            <a:r>
              <a:rPr lang="cs-CZ" sz="3600" dirty="0" smtClean="0">
                <a:solidFill>
                  <a:srgbClr val="FF0000"/>
                </a:solidFill>
              </a:rPr>
              <a:t>89</a:t>
            </a:r>
            <a:endParaRPr lang="cs-CZ" sz="3600" dirty="0" smtClean="0"/>
          </a:p>
          <a:p>
            <a:r>
              <a:rPr lang="cs-CZ" sz="3600" dirty="0" smtClean="0"/>
              <a:t>32+4=</a:t>
            </a:r>
            <a:r>
              <a:rPr lang="cs-CZ" sz="3600" dirty="0" smtClean="0">
                <a:solidFill>
                  <a:srgbClr val="FF0000"/>
                </a:solidFill>
              </a:rPr>
              <a:t>36</a:t>
            </a:r>
            <a:endParaRPr lang="cs-CZ" sz="3600" dirty="0" smtClean="0"/>
          </a:p>
          <a:p>
            <a:r>
              <a:rPr lang="cs-CZ" sz="3600" dirty="0" smtClean="0"/>
              <a:t>29-5=</a:t>
            </a:r>
            <a:r>
              <a:rPr lang="cs-CZ" sz="3600" dirty="0" smtClean="0">
                <a:solidFill>
                  <a:srgbClr val="FF0000"/>
                </a:solidFill>
              </a:rPr>
              <a:t>24</a:t>
            </a:r>
            <a:endParaRPr lang="cs-CZ" sz="3600" dirty="0" smtClean="0"/>
          </a:p>
          <a:p>
            <a:r>
              <a:rPr lang="cs-CZ" sz="3600" dirty="0" smtClean="0"/>
              <a:t>48-7=</a:t>
            </a:r>
            <a:r>
              <a:rPr lang="cs-CZ" sz="3600" dirty="0" smtClean="0">
                <a:solidFill>
                  <a:srgbClr val="FF0000"/>
                </a:solidFill>
              </a:rPr>
              <a:t>41</a:t>
            </a:r>
            <a:endParaRPr lang="cs-CZ" sz="3600" dirty="0" smtClean="0"/>
          </a:p>
          <a:p>
            <a:r>
              <a:rPr lang="cs-CZ" sz="3600" dirty="0" smtClean="0"/>
              <a:t>57-4=</a:t>
            </a:r>
            <a:r>
              <a:rPr lang="cs-CZ" sz="3600" dirty="0" smtClean="0">
                <a:solidFill>
                  <a:srgbClr val="FF0000"/>
                </a:solidFill>
              </a:rPr>
              <a:t>53</a:t>
            </a:r>
            <a:endParaRPr lang="cs-CZ" sz="3600" dirty="0" smtClean="0"/>
          </a:p>
          <a:p>
            <a:endParaRPr lang="cs-CZ" sz="3600" dirty="0"/>
          </a:p>
        </p:txBody>
      </p:sp>
      <p:sp>
        <p:nvSpPr>
          <p:cNvPr id="21" name="Slunce 20"/>
          <p:cNvSpPr/>
          <p:nvPr/>
        </p:nvSpPr>
        <p:spPr>
          <a:xfrm rot="20485729">
            <a:off x="238808" y="287568"/>
            <a:ext cx="2448272" cy="1917782"/>
          </a:xfrm>
          <a:prstGeom prst="sun">
            <a:avLst/>
          </a:prstGeom>
          <a:solidFill>
            <a:srgbClr val="FBD97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LÉTO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Uzlíková\AppData\Local\Microsoft\Windows\Temporary Internet Files\Content.IE5\AN5B4D4D\MC900441719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9986" y="644965"/>
            <a:ext cx="507504" cy="507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zlíková\AppData\Local\Microsoft\Windows\Temporary Internet Files\Content.IE5\X23NRNFV\MC900436899[2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4175" y="1165319"/>
            <a:ext cx="479563" cy="479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2508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188640"/>
            <a:ext cx="8640960" cy="6480720"/>
          </a:xfrm>
          <a:prstGeom prst="rect">
            <a:avLst/>
          </a:prstGeom>
          <a:solidFill>
            <a:srgbClr val="F8A96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Mrak 2"/>
          <p:cNvSpPr/>
          <p:nvPr/>
        </p:nvSpPr>
        <p:spPr>
          <a:xfrm rot="20469961">
            <a:off x="296420" y="723293"/>
            <a:ext cx="3273704" cy="1296144"/>
          </a:xfrm>
          <a:prstGeom prst="cloud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70C0"/>
                </a:solidFill>
              </a:rPr>
              <a:t>PODZIM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4" name="Slza 3"/>
          <p:cNvSpPr/>
          <p:nvPr/>
        </p:nvSpPr>
        <p:spPr>
          <a:xfrm>
            <a:off x="899592" y="2145277"/>
            <a:ext cx="144016" cy="36004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Slza 4"/>
          <p:cNvSpPr/>
          <p:nvPr/>
        </p:nvSpPr>
        <p:spPr>
          <a:xfrm>
            <a:off x="1331640" y="2325297"/>
            <a:ext cx="144016" cy="36004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Slza 5"/>
          <p:cNvSpPr/>
          <p:nvPr/>
        </p:nvSpPr>
        <p:spPr>
          <a:xfrm>
            <a:off x="2627784" y="1785237"/>
            <a:ext cx="144016" cy="36004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Slza 6"/>
          <p:cNvSpPr/>
          <p:nvPr/>
        </p:nvSpPr>
        <p:spPr>
          <a:xfrm>
            <a:off x="1691680" y="2124939"/>
            <a:ext cx="144016" cy="36004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Slza 7"/>
          <p:cNvSpPr/>
          <p:nvPr/>
        </p:nvSpPr>
        <p:spPr>
          <a:xfrm>
            <a:off x="2195736" y="2158070"/>
            <a:ext cx="144016" cy="36004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Lichoběžník 8"/>
          <p:cNvSpPr/>
          <p:nvPr/>
        </p:nvSpPr>
        <p:spPr>
          <a:xfrm>
            <a:off x="557007" y="2863281"/>
            <a:ext cx="2952328" cy="3647053"/>
          </a:xfrm>
          <a:prstGeom prst="trapezoid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1165571" y="2978647"/>
            <a:ext cx="223224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34+5=</a:t>
            </a:r>
            <a:r>
              <a:rPr lang="cs-CZ" sz="3600" dirty="0" smtClean="0">
                <a:solidFill>
                  <a:srgbClr val="FF0000"/>
                </a:solidFill>
              </a:rPr>
              <a:t>39</a:t>
            </a:r>
          </a:p>
          <a:p>
            <a:r>
              <a:rPr lang="cs-CZ" sz="3600" dirty="0" smtClean="0"/>
              <a:t>65+3=</a:t>
            </a:r>
            <a:r>
              <a:rPr lang="cs-CZ" sz="3600" dirty="0" smtClean="0">
                <a:solidFill>
                  <a:srgbClr val="FF0000"/>
                </a:solidFill>
              </a:rPr>
              <a:t>68</a:t>
            </a:r>
            <a:endParaRPr lang="cs-CZ" sz="3600" dirty="0" smtClean="0"/>
          </a:p>
          <a:p>
            <a:r>
              <a:rPr lang="cs-CZ" sz="3600" dirty="0" smtClean="0"/>
              <a:t>24+3=</a:t>
            </a:r>
            <a:r>
              <a:rPr lang="cs-CZ" sz="3600" dirty="0" smtClean="0">
                <a:solidFill>
                  <a:srgbClr val="FF0000"/>
                </a:solidFill>
              </a:rPr>
              <a:t>27</a:t>
            </a:r>
            <a:endParaRPr lang="cs-CZ" sz="3600" dirty="0" smtClean="0"/>
          </a:p>
          <a:p>
            <a:r>
              <a:rPr lang="cs-CZ" sz="3600" dirty="0" smtClean="0"/>
              <a:t>85+5=</a:t>
            </a:r>
            <a:r>
              <a:rPr lang="cs-CZ" sz="3600" dirty="0" smtClean="0">
                <a:solidFill>
                  <a:srgbClr val="FF0000"/>
                </a:solidFill>
              </a:rPr>
              <a:t>90</a:t>
            </a:r>
            <a:endParaRPr lang="cs-CZ" sz="3600" dirty="0" smtClean="0"/>
          </a:p>
          <a:p>
            <a:r>
              <a:rPr lang="cs-CZ" sz="3600" dirty="0" smtClean="0"/>
              <a:t>51+6=</a:t>
            </a:r>
            <a:r>
              <a:rPr lang="cs-CZ" sz="3600" dirty="0" smtClean="0">
                <a:solidFill>
                  <a:srgbClr val="FF0000"/>
                </a:solidFill>
              </a:rPr>
              <a:t>57</a:t>
            </a:r>
            <a:endParaRPr lang="cs-CZ" sz="3600" dirty="0" smtClean="0"/>
          </a:p>
          <a:p>
            <a:r>
              <a:rPr lang="cs-CZ" sz="3600" dirty="0" smtClean="0"/>
              <a:t>42+4=</a:t>
            </a:r>
            <a:r>
              <a:rPr lang="cs-CZ" sz="3600" dirty="0" smtClean="0">
                <a:solidFill>
                  <a:srgbClr val="FF0000"/>
                </a:solidFill>
              </a:rPr>
              <a:t>48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598598" y="659931"/>
            <a:ext cx="5112568" cy="504056"/>
          </a:xfrm>
          <a:prstGeom prst="rect">
            <a:avLst/>
          </a:prstGeom>
          <a:solidFill>
            <a:srgbClr val="FFFFCC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598598" y="1163987"/>
            <a:ext cx="5112568" cy="504056"/>
          </a:xfrm>
          <a:prstGeom prst="rect">
            <a:avLst/>
          </a:prstGeom>
          <a:solidFill>
            <a:srgbClr val="FFFFCC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3598598" y="1668043"/>
            <a:ext cx="5112568" cy="504056"/>
          </a:xfrm>
          <a:prstGeom prst="rect">
            <a:avLst/>
          </a:prstGeom>
          <a:solidFill>
            <a:srgbClr val="FFFFCC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13"/>
          <p:cNvCxnSpPr/>
          <p:nvPr/>
        </p:nvCxnSpPr>
        <p:spPr>
          <a:xfrm>
            <a:off x="4390686" y="659931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4939367" y="688328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5470806" y="665847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6118878" y="659931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6766950" y="688328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7415022" y="665847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8063094" y="688328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3585468" y="588793"/>
            <a:ext cx="51583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      </a:t>
            </a:r>
            <a:r>
              <a:rPr lang="cs-CZ" sz="3600" dirty="0"/>
              <a:t>4</a:t>
            </a:r>
            <a:r>
              <a:rPr lang="cs-CZ" sz="3600" dirty="0" smtClean="0"/>
              <a:t>3 28 16  31  64 52  75</a:t>
            </a:r>
            <a:endParaRPr lang="cs-CZ" sz="36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598599" y="1163987"/>
            <a:ext cx="5132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</a:t>
            </a:r>
            <a:r>
              <a:rPr lang="cs-CZ" sz="3600" dirty="0" smtClean="0"/>
              <a:t>10 50 70 20  20  40  20</a:t>
            </a:r>
            <a:endParaRPr lang="cs-CZ" sz="36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585468" y="1610264"/>
            <a:ext cx="5153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Cel.</a:t>
            </a:r>
            <a:r>
              <a:rPr lang="cs-CZ" sz="3600" dirty="0" smtClean="0">
                <a:solidFill>
                  <a:srgbClr val="FF0000"/>
                </a:solidFill>
              </a:rPr>
              <a:t>59  78 86  51 84  92  95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3882136" y="2481334"/>
            <a:ext cx="4861633" cy="397200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3926438" y="2486811"/>
            <a:ext cx="481733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Libor natrhal 12 jablek,   30 hrušek a 8 švestek. Kolik kusů ovoce natrhal celkem?</a:t>
            </a:r>
          </a:p>
          <a:p>
            <a:r>
              <a:rPr lang="cs-CZ" sz="3600" dirty="0">
                <a:solidFill>
                  <a:srgbClr val="FF0000"/>
                </a:solidFill>
              </a:rPr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    </a:t>
            </a:r>
          </a:p>
          <a:p>
            <a:r>
              <a:rPr lang="cs-CZ" sz="3600" dirty="0">
                <a:solidFill>
                  <a:srgbClr val="FF0000"/>
                </a:solidFill>
              </a:rPr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     12+30+8=50</a:t>
            </a:r>
            <a:endParaRPr lang="cs-CZ" sz="3600" dirty="0" smtClean="0"/>
          </a:p>
          <a:p>
            <a:r>
              <a:rPr lang="cs-CZ" sz="3600" dirty="0" smtClean="0"/>
              <a:t>Natrhal </a:t>
            </a:r>
            <a:r>
              <a:rPr lang="cs-CZ" sz="3600" dirty="0">
                <a:solidFill>
                  <a:srgbClr val="FF0000"/>
                </a:solidFill>
              </a:rPr>
              <a:t>5</a:t>
            </a:r>
            <a:r>
              <a:rPr lang="cs-CZ" sz="3600" dirty="0" smtClean="0">
                <a:solidFill>
                  <a:srgbClr val="FF0000"/>
                </a:solidFill>
              </a:rPr>
              <a:t>0</a:t>
            </a:r>
            <a:r>
              <a:rPr lang="cs-CZ" sz="3600" dirty="0" smtClean="0"/>
              <a:t> kusů ovoce.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502126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188640"/>
            <a:ext cx="8640960" cy="64807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Mrak 2"/>
          <p:cNvSpPr/>
          <p:nvPr/>
        </p:nvSpPr>
        <p:spPr>
          <a:xfrm rot="20893643">
            <a:off x="283871" y="445288"/>
            <a:ext cx="2649438" cy="1296144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 w="571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70C0"/>
                </a:solidFill>
              </a:rPr>
              <a:t>ZIMA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402225" y="620620"/>
            <a:ext cx="5112568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402225" y="1124676"/>
            <a:ext cx="5112568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402225" y="1628732"/>
            <a:ext cx="5112568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/>
          <p:nvPr/>
        </p:nvCxnSpPr>
        <p:spPr>
          <a:xfrm>
            <a:off x="4194313" y="620620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4742994" y="649017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5274433" y="626536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922505" y="620620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6570577" y="649017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7218649" y="626536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7866721" y="649017"/>
            <a:ext cx="0" cy="15121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3402226" y="549482"/>
            <a:ext cx="51125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</a:t>
            </a:r>
            <a:r>
              <a:rPr lang="cs-CZ" sz="3600" dirty="0" smtClean="0"/>
              <a:t>23 33 80  61  26  52 43</a:t>
            </a:r>
            <a:endParaRPr lang="cs-CZ" sz="3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402226" y="1081935"/>
            <a:ext cx="5132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</a:t>
            </a:r>
            <a:r>
              <a:rPr lang="cs-CZ" sz="3600" dirty="0" smtClean="0"/>
              <a:t> </a:t>
            </a:r>
            <a:r>
              <a:rPr lang="cs-CZ" sz="3600" dirty="0"/>
              <a:t>6</a:t>
            </a:r>
            <a:r>
              <a:rPr lang="cs-CZ" sz="3600" dirty="0" smtClean="0"/>
              <a:t>   </a:t>
            </a:r>
            <a:r>
              <a:rPr lang="cs-CZ" sz="3600" dirty="0"/>
              <a:t>7</a:t>
            </a:r>
            <a:r>
              <a:rPr lang="cs-CZ" sz="3600" dirty="0" smtClean="0"/>
              <a:t>   </a:t>
            </a:r>
            <a:r>
              <a:rPr lang="cs-CZ" sz="3600" dirty="0"/>
              <a:t>4</a:t>
            </a:r>
            <a:r>
              <a:rPr lang="cs-CZ" sz="3600" dirty="0" smtClean="0"/>
              <a:t>     </a:t>
            </a:r>
            <a:r>
              <a:rPr lang="cs-CZ" sz="3600" dirty="0"/>
              <a:t>7</a:t>
            </a:r>
            <a:r>
              <a:rPr lang="cs-CZ" sz="3600" dirty="0" smtClean="0"/>
              <a:t>   </a:t>
            </a:r>
            <a:r>
              <a:rPr lang="cs-CZ" sz="3600" dirty="0"/>
              <a:t>2</a:t>
            </a:r>
            <a:r>
              <a:rPr lang="cs-CZ" sz="3600" dirty="0" smtClean="0"/>
              <a:t>     </a:t>
            </a:r>
            <a:r>
              <a:rPr lang="cs-CZ" sz="3600" dirty="0"/>
              <a:t>5</a:t>
            </a:r>
            <a:r>
              <a:rPr lang="cs-CZ" sz="3600" dirty="0" smtClean="0"/>
              <a:t>   3</a:t>
            </a:r>
            <a:endParaRPr lang="cs-CZ" sz="3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402226" y="1584859"/>
            <a:ext cx="5153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Cel.</a:t>
            </a:r>
            <a:r>
              <a:rPr lang="cs-CZ" sz="3600" dirty="0" smtClean="0">
                <a:solidFill>
                  <a:srgbClr val="FF0000"/>
                </a:solidFill>
              </a:rPr>
              <a:t>29 40 84  68  28  57  46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419872" y="2481334"/>
            <a:ext cx="5256585" cy="397200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3464174" y="2486811"/>
            <a:ext cx="521228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Eva dostala pod stromeček 15 dárků, Adam 10 a Ota jen 5. Kolik dárků dostaly děti celkem?</a:t>
            </a:r>
          </a:p>
          <a:p>
            <a:r>
              <a:rPr lang="cs-CZ" sz="3600" dirty="0">
                <a:solidFill>
                  <a:srgbClr val="FF0000"/>
                </a:solidFill>
              </a:rPr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    </a:t>
            </a:r>
          </a:p>
          <a:p>
            <a:r>
              <a:rPr lang="cs-CZ" sz="3600" dirty="0">
                <a:solidFill>
                  <a:srgbClr val="FF0000"/>
                </a:solidFill>
              </a:rPr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     15+10+5=30</a:t>
            </a:r>
            <a:endParaRPr lang="cs-CZ" sz="3600" dirty="0" smtClean="0"/>
          </a:p>
          <a:p>
            <a:r>
              <a:rPr lang="cs-CZ" sz="3600" dirty="0" smtClean="0"/>
              <a:t>Děti dostaly </a:t>
            </a:r>
            <a:r>
              <a:rPr lang="cs-CZ" sz="3600" dirty="0" smtClean="0">
                <a:solidFill>
                  <a:srgbClr val="FF0000"/>
                </a:solidFill>
              </a:rPr>
              <a:t>30</a:t>
            </a:r>
            <a:r>
              <a:rPr lang="cs-CZ" sz="3600" dirty="0" smtClean="0"/>
              <a:t> dárků.</a:t>
            </a:r>
            <a:endParaRPr lang="cs-CZ" sz="3600" dirty="0"/>
          </a:p>
        </p:txBody>
      </p:sp>
      <p:sp>
        <p:nvSpPr>
          <p:cNvPr id="19" name="Svislý svitek 18"/>
          <p:cNvSpPr/>
          <p:nvPr/>
        </p:nvSpPr>
        <p:spPr>
          <a:xfrm>
            <a:off x="179511" y="2231190"/>
            <a:ext cx="3096345" cy="4222146"/>
          </a:xfrm>
          <a:prstGeom prst="verticalScroll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805420" y="2708920"/>
            <a:ext cx="223224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55-4=</a:t>
            </a:r>
            <a:r>
              <a:rPr lang="cs-CZ" sz="3600" dirty="0" smtClean="0">
                <a:solidFill>
                  <a:srgbClr val="FF0000"/>
                </a:solidFill>
              </a:rPr>
              <a:t>51</a:t>
            </a:r>
            <a:endParaRPr lang="cs-CZ" sz="3600" dirty="0" smtClean="0"/>
          </a:p>
          <a:p>
            <a:r>
              <a:rPr lang="cs-CZ" sz="3600" dirty="0" smtClean="0"/>
              <a:t>89-7=</a:t>
            </a:r>
            <a:r>
              <a:rPr lang="cs-CZ" sz="3600" dirty="0" smtClean="0">
                <a:solidFill>
                  <a:srgbClr val="FF0000"/>
                </a:solidFill>
              </a:rPr>
              <a:t>82</a:t>
            </a:r>
            <a:endParaRPr lang="cs-CZ" sz="3600" dirty="0" smtClean="0"/>
          </a:p>
          <a:p>
            <a:r>
              <a:rPr lang="cs-CZ" sz="3600" dirty="0" smtClean="0"/>
              <a:t>45-3=</a:t>
            </a:r>
            <a:r>
              <a:rPr lang="cs-CZ" sz="3600" dirty="0" smtClean="0">
                <a:solidFill>
                  <a:srgbClr val="FF0000"/>
                </a:solidFill>
              </a:rPr>
              <a:t>42</a:t>
            </a:r>
            <a:r>
              <a:rPr lang="cs-CZ" sz="3600" dirty="0" smtClean="0"/>
              <a:t> </a:t>
            </a:r>
          </a:p>
          <a:p>
            <a:r>
              <a:rPr lang="cs-CZ" sz="3600" dirty="0" smtClean="0"/>
              <a:t>29-6=</a:t>
            </a:r>
            <a:r>
              <a:rPr lang="cs-CZ" sz="3600" dirty="0" smtClean="0">
                <a:solidFill>
                  <a:srgbClr val="FF0000"/>
                </a:solidFill>
              </a:rPr>
              <a:t>23</a:t>
            </a:r>
            <a:r>
              <a:rPr lang="cs-CZ" sz="3600" dirty="0" smtClean="0"/>
              <a:t> </a:t>
            </a:r>
          </a:p>
          <a:p>
            <a:r>
              <a:rPr lang="cs-CZ" sz="3600" dirty="0" smtClean="0"/>
              <a:t>70-8=</a:t>
            </a:r>
            <a:r>
              <a:rPr lang="cs-CZ" sz="3600" dirty="0" smtClean="0">
                <a:solidFill>
                  <a:srgbClr val="FF0000"/>
                </a:solidFill>
              </a:rPr>
              <a:t>62</a:t>
            </a:r>
            <a:r>
              <a:rPr lang="cs-CZ" sz="3600" dirty="0" smtClean="0"/>
              <a:t> </a:t>
            </a:r>
          </a:p>
          <a:p>
            <a:r>
              <a:rPr lang="cs-CZ" sz="3600" dirty="0" smtClean="0"/>
              <a:t>63-2=</a:t>
            </a:r>
            <a:r>
              <a:rPr lang="cs-CZ" sz="3600" dirty="0" smtClean="0">
                <a:solidFill>
                  <a:srgbClr val="FF0000"/>
                </a:solidFill>
              </a:rPr>
              <a:t>61</a:t>
            </a:r>
            <a:r>
              <a:rPr lang="cs-CZ" sz="3600" dirty="0" smtClean="0"/>
              <a:t> </a:t>
            </a:r>
            <a:endParaRPr lang="cs-CZ" sz="3600" dirty="0"/>
          </a:p>
        </p:txBody>
      </p:sp>
      <p:pic>
        <p:nvPicPr>
          <p:cNvPr id="21" name="Picture 2" descr="C:\Users\Uzlíková\AppData\Local\Microsoft\Windows\Temporary Internet Files\Content.IE5\AN5B4D4D\MC90035214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689674"/>
            <a:ext cx="788704" cy="395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 descr="C:\Users\Uzlíková\AppData\Local\Microsoft\Windows\Temporary Internet Files\Content.IE5\X23NRNFV\MC90035121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4174" y="1195813"/>
            <a:ext cx="591227" cy="437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5020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82662" y="79673"/>
            <a:ext cx="55335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cs-CZ" dirty="0" smtClean="0">
              <a:solidFill>
                <a:prstClr val="black"/>
              </a:solidFill>
            </a:endParaRPr>
          </a:p>
          <a:p>
            <a:pPr lvl="0"/>
            <a:r>
              <a:rPr lang="cs-CZ" dirty="0" smtClean="0">
                <a:solidFill>
                  <a:prstClr val="black"/>
                </a:solidFill>
              </a:rPr>
              <a:t>Ilustrace</a:t>
            </a:r>
            <a:r>
              <a:rPr lang="cs-CZ" dirty="0">
                <a:solidFill>
                  <a:prstClr val="black"/>
                </a:solidFill>
              </a:rPr>
              <a:t>: </a:t>
            </a:r>
            <a:r>
              <a:rPr lang="cs-CZ" dirty="0" smtClean="0">
                <a:solidFill>
                  <a:prstClr val="black"/>
                </a:solidFill>
                <a:hlinkClick r:id="rId2"/>
              </a:rPr>
              <a:t>www.office.microsoft.com</a:t>
            </a:r>
            <a:endParaRPr lang="cs-CZ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562</Words>
  <Application>Microsoft Office PowerPoint</Application>
  <PresentationFormat>Předvádění na obrazovce (4:3)</PresentationFormat>
  <Paragraphs>132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Uzlíková</dc:creator>
  <cp:lastModifiedBy>Uzlíková</cp:lastModifiedBy>
  <cp:revision>17</cp:revision>
  <dcterms:created xsi:type="dcterms:W3CDTF">2012-12-11T19:51:35Z</dcterms:created>
  <dcterms:modified xsi:type="dcterms:W3CDTF">2012-12-12T22:13:39Z</dcterms:modified>
</cp:coreProperties>
</file>