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58" r:id="rId4"/>
    <p:sldId id="260" r:id="rId5"/>
    <p:sldId id="262" r:id="rId6"/>
    <p:sldId id="266" r:id="rId7"/>
    <p:sldId id="268" r:id="rId8"/>
    <p:sldId id="261" r:id="rId9"/>
    <p:sldId id="263" r:id="rId10"/>
    <p:sldId id="267" r:id="rId11"/>
    <p:sldId id="269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3" autoAdjust="0"/>
    <p:restoredTop sz="94673" autoAdjust="0"/>
  </p:normalViewPr>
  <p:slideViewPr>
    <p:cSldViewPr>
      <p:cViewPr varScale="1">
        <p:scale>
          <a:sx n="50" d="100"/>
          <a:sy n="50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VY_42_INOVACE_32_ZIMNÍ POČÍTÁNÍ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Zimní počítání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32002B-F8EB-4E83-AD7E-121BA24C53BE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BBEAF78-CB3C-4C2D-90AD-8602A43380E4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01A019E-BA80-4439-8C1C-FFD9A728FCC4}" type="presOf" srcId="{445C7998-7549-48B0-BD68-D4F0167F02E5}" destId="{BC35EE03-4121-4EF9-923D-7CB6D30D358D}" srcOrd="0" destOrd="0" presId="urn:microsoft.com/office/officeart/2005/8/layout/target3"/>
    <dgm:cxn modelId="{F861A961-F9F6-4EF4-8F16-0BC0AD59193E}" type="presOf" srcId="{DAEA276B-ECF9-46F6-A7D3-4693B2D32BC4}" destId="{F69A1436-182C-465B-AD7F-FE48E0C090C1}" srcOrd="1" destOrd="0" presId="urn:microsoft.com/office/officeart/2005/8/layout/target3"/>
    <dgm:cxn modelId="{E1B9CED9-EB72-48FD-9349-7B2D1C458C56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9BC2AB-7342-4DA2-8DC9-C8B731443E84}" type="presOf" srcId="{019433A1-1324-4DE1-9E6F-32B851095F74}" destId="{E7297F21-D4FD-4A41-AE58-814D01A6B5E7}" srcOrd="1" destOrd="0" presId="urn:microsoft.com/office/officeart/2005/8/layout/target3"/>
    <dgm:cxn modelId="{92DEE3F5-B3DB-4D36-A14C-7A43A7B38ECA}" type="presOf" srcId="{C73C7642-F245-4585-8F88-243F9FAEF6CA}" destId="{97289DF2-90F4-4EC2-A9FC-633B00BAB610}" srcOrd="0" destOrd="0" presId="urn:microsoft.com/office/officeart/2005/8/layout/target3"/>
    <dgm:cxn modelId="{5EA591D7-60D8-4B00-B137-42BECA04A90E}" type="presOf" srcId="{EBC41103-E2E5-4D48-9B4B-425520D3D098}" destId="{50C2F88D-8688-44C2-A854-691F34009D3B}" srcOrd="0" destOrd="0" presId="urn:microsoft.com/office/officeart/2005/8/layout/target3"/>
    <dgm:cxn modelId="{0FEE66FB-BE49-4A5B-B4E3-F1363D53959D}" type="presOf" srcId="{DAEA276B-ECF9-46F6-A7D3-4693B2D32BC4}" destId="{CDED6FE3-AD8F-4ACC-B6B8-710EDDD97598}" srcOrd="0" destOrd="0" presId="urn:microsoft.com/office/officeart/2005/8/layout/target3"/>
    <dgm:cxn modelId="{DF36DA9F-84BA-4A90-902D-FAF8909A2BE3}" type="presOf" srcId="{39F8B381-5807-488E-AC22-73DD4140ED4A}" destId="{71045F8C-00FA-488E-A7BD-E2E6753D979D}" srcOrd="0" destOrd="0" presId="urn:microsoft.com/office/officeart/2005/8/layout/target3"/>
    <dgm:cxn modelId="{7591FC63-93B0-410C-9216-3AD5AE264DB3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45B2716-C5BA-4E22-BC6F-41B74FF7F224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2AA0A46-39F1-4BD6-B5A1-9B5BC2A5E0C5}" type="presOf" srcId="{FBBFC3EA-9D9D-4F3A-BEA6-9C2C0E46BF20}" destId="{832BF48F-0145-4429-9E02-8FCA946CCE9E}" srcOrd="1" destOrd="0" presId="urn:microsoft.com/office/officeart/2005/8/layout/target3"/>
    <dgm:cxn modelId="{4E81AC8B-F0AA-4772-8284-645DB1F38571}" type="presParOf" srcId="{71045F8C-00FA-488E-A7BD-E2E6753D979D}" destId="{3577EC6B-C980-4F34-8C69-4365E7B8FC8C}" srcOrd="0" destOrd="0" presId="urn:microsoft.com/office/officeart/2005/8/layout/target3"/>
    <dgm:cxn modelId="{A5953A9F-EFD5-4888-BE23-CB57C701CA32}" type="presParOf" srcId="{71045F8C-00FA-488E-A7BD-E2E6753D979D}" destId="{6940EB87-DC1D-4BC3-9408-9AC2E1FFC039}" srcOrd="1" destOrd="0" presId="urn:microsoft.com/office/officeart/2005/8/layout/target3"/>
    <dgm:cxn modelId="{DE3381B3-8B99-4347-BCC0-ED654FBDE095}" type="presParOf" srcId="{71045F8C-00FA-488E-A7BD-E2E6753D979D}" destId="{BC35EE03-4121-4EF9-923D-7CB6D30D358D}" srcOrd="2" destOrd="0" presId="urn:microsoft.com/office/officeart/2005/8/layout/target3"/>
    <dgm:cxn modelId="{6D7C7D5E-0307-4405-A4FC-0195151FFF31}" type="presParOf" srcId="{71045F8C-00FA-488E-A7BD-E2E6753D979D}" destId="{C95EEA27-3CBF-4645-A92D-9D8AF5C1CBFC}" srcOrd="3" destOrd="0" presId="urn:microsoft.com/office/officeart/2005/8/layout/target3"/>
    <dgm:cxn modelId="{08E18367-B38C-4F04-8C2A-8FA14A842C21}" type="presParOf" srcId="{71045F8C-00FA-488E-A7BD-E2E6753D979D}" destId="{851BB866-B6AE-4566-893F-4C635BA974FC}" srcOrd="4" destOrd="0" presId="urn:microsoft.com/office/officeart/2005/8/layout/target3"/>
    <dgm:cxn modelId="{39043592-8AC7-4DD9-9680-0699BA97CE81}" type="presParOf" srcId="{71045F8C-00FA-488E-A7BD-E2E6753D979D}" destId="{643EA938-EDE0-4533-ACCC-D2BD6F3A527C}" srcOrd="5" destOrd="0" presId="urn:microsoft.com/office/officeart/2005/8/layout/target3"/>
    <dgm:cxn modelId="{9E0478AD-EB23-4F2D-B9F6-27106CB58BF6}" type="presParOf" srcId="{71045F8C-00FA-488E-A7BD-E2E6753D979D}" destId="{92F31B18-D66D-4CC7-89B9-378928DE877D}" srcOrd="6" destOrd="0" presId="urn:microsoft.com/office/officeart/2005/8/layout/target3"/>
    <dgm:cxn modelId="{0BA590AE-32AD-422B-BC20-774896AE47EE}" type="presParOf" srcId="{71045F8C-00FA-488E-A7BD-E2E6753D979D}" destId="{902074E1-B931-4618-97F1-FADBE82E9C3C}" srcOrd="7" destOrd="0" presId="urn:microsoft.com/office/officeart/2005/8/layout/target3"/>
    <dgm:cxn modelId="{5508E366-73F9-46BF-BE14-26ABBCBF6F83}" type="presParOf" srcId="{71045F8C-00FA-488E-A7BD-E2E6753D979D}" destId="{A3817367-F2BC-482F-8832-FA00B51DCCF3}" srcOrd="8" destOrd="0" presId="urn:microsoft.com/office/officeart/2005/8/layout/target3"/>
    <dgm:cxn modelId="{1A44471D-A068-4037-BD67-A9B856ABDD79}" type="presParOf" srcId="{71045F8C-00FA-488E-A7BD-E2E6753D979D}" destId="{626ABFF6-56C8-4386-B662-68EC364EED9D}" srcOrd="9" destOrd="0" presId="urn:microsoft.com/office/officeart/2005/8/layout/target3"/>
    <dgm:cxn modelId="{5C87FD6C-C47A-4C80-8270-9CACCBA42173}" type="presParOf" srcId="{71045F8C-00FA-488E-A7BD-E2E6753D979D}" destId="{6DB11F1C-D028-4800-9625-6611CA9DE6D4}" srcOrd="10" destOrd="0" presId="urn:microsoft.com/office/officeart/2005/8/layout/target3"/>
    <dgm:cxn modelId="{CF6D602D-F124-4DF8-8FAC-40084ED5AFE1}" type="presParOf" srcId="{71045F8C-00FA-488E-A7BD-E2E6753D979D}" destId="{CDED6FE3-AD8F-4ACC-B6B8-710EDDD97598}" srcOrd="11" destOrd="0" presId="urn:microsoft.com/office/officeart/2005/8/layout/target3"/>
    <dgm:cxn modelId="{0F2D4ED3-9A6B-4724-9868-84EEE30BEF39}" type="presParOf" srcId="{71045F8C-00FA-488E-A7BD-E2E6753D979D}" destId="{397AC6D7-84A6-4150-958F-83C92D9ACF38}" srcOrd="12" destOrd="0" presId="urn:microsoft.com/office/officeart/2005/8/layout/target3"/>
    <dgm:cxn modelId="{93838432-1E58-4BD5-A8AE-011A090EBFD7}" type="presParOf" srcId="{71045F8C-00FA-488E-A7BD-E2E6753D979D}" destId="{D7419528-33A6-416D-9E64-B3F7915C5149}" srcOrd="13" destOrd="0" presId="urn:microsoft.com/office/officeart/2005/8/layout/target3"/>
    <dgm:cxn modelId="{74C3027D-F223-4DAE-9B7C-BDC752FF3CA3}" type="presParOf" srcId="{71045F8C-00FA-488E-A7BD-E2E6753D979D}" destId="{97289DF2-90F4-4EC2-A9FC-633B00BAB610}" srcOrd="14" destOrd="0" presId="urn:microsoft.com/office/officeart/2005/8/layout/target3"/>
    <dgm:cxn modelId="{15A2F40F-8553-47BF-97F7-E8CE90F99145}" type="presParOf" srcId="{71045F8C-00FA-488E-A7BD-E2E6753D979D}" destId="{234EBA9D-95B4-4C20-A84E-6F65F1085DC6}" srcOrd="15" destOrd="0" presId="urn:microsoft.com/office/officeart/2005/8/layout/target3"/>
    <dgm:cxn modelId="{B504ABDB-6FF0-404C-AE0E-D5B3A022F6F5}" type="presParOf" srcId="{71045F8C-00FA-488E-A7BD-E2E6753D979D}" destId="{12255512-213F-41DF-90A6-8B4CD74A2B52}" srcOrd="16" destOrd="0" presId="urn:microsoft.com/office/officeart/2005/8/layout/target3"/>
    <dgm:cxn modelId="{F7B6EA7C-7210-42FF-BBD2-4B62F6524D52}" type="presParOf" srcId="{71045F8C-00FA-488E-A7BD-E2E6753D979D}" destId="{50C2F88D-8688-44C2-A854-691F34009D3B}" srcOrd="17" destOrd="0" presId="urn:microsoft.com/office/officeart/2005/8/layout/target3"/>
    <dgm:cxn modelId="{E826E238-906B-4987-A187-69B339D9D185}" type="presParOf" srcId="{71045F8C-00FA-488E-A7BD-E2E6753D979D}" destId="{4D19AB04-24FA-40C2-B203-52AE3D15E171}" srcOrd="18" destOrd="0" presId="urn:microsoft.com/office/officeart/2005/8/layout/target3"/>
    <dgm:cxn modelId="{9C9D9A2A-D7CC-417C-A4AB-06FD2C03725F}" type="presParOf" srcId="{71045F8C-00FA-488E-A7BD-E2E6753D979D}" destId="{832BF48F-0145-4429-9E02-8FCA946CCE9E}" srcOrd="19" destOrd="0" presId="urn:microsoft.com/office/officeart/2005/8/layout/target3"/>
    <dgm:cxn modelId="{077030E5-9542-4EEF-85D5-C5F94E50425C}" type="presParOf" srcId="{71045F8C-00FA-488E-A7BD-E2E6753D979D}" destId="{E7297F21-D4FD-4A41-AE58-814D01A6B5E7}" srcOrd="20" destOrd="0" presId="urn:microsoft.com/office/officeart/2005/8/layout/target3"/>
    <dgm:cxn modelId="{7B6DD9EB-77BC-4061-88A9-4C102E96A029}" type="presParOf" srcId="{71045F8C-00FA-488E-A7BD-E2E6753D979D}" destId="{F69A1436-182C-465B-AD7F-FE48E0C090C1}" srcOrd="21" destOrd="0" presId="urn:microsoft.com/office/officeart/2005/8/layout/target3"/>
    <dgm:cxn modelId="{F8FA5429-D59F-4845-A0C6-DE51E508ABB0}" type="presParOf" srcId="{71045F8C-00FA-488E-A7BD-E2E6753D979D}" destId="{AA41A67C-3D3F-4AE9-9E0F-5D7F7BB2E741}" srcOrd="22" destOrd="0" presId="urn:microsoft.com/office/officeart/2005/8/layout/target3"/>
    <dgm:cxn modelId="{307E7D74-6897-4930-B261-EE00782F1AC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VY_42_INOVACE_32_ZIMNÍ POČÍTÁNÍ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Zimní počítání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360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873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765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828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965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048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097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439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011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524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12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825B9-1EFA-4DDB-8A3F-6BDF8DC84C95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06361-DBB1-4691-AF6A-357EF49E91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070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1736480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49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56084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 přechodem desítek v oboru 0-100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Slovní úloha, tabulka, sloupečky příkladů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3. části pro skupinovou práci , 4.část  práce jednotlivců do sešitu (pero, tužka,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tabule    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517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445" y="260648"/>
            <a:ext cx="8784976" cy="64087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 rot="20442018">
            <a:off x="1040514" y="1624208"/>
            <a:ext cx="6912768" cy="3528392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rot="19924955">
            <a:off x="2115885" y="2418909"/>
            <a:ext cx="5009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  <a:latin typeface="Arial Black" pitchFamily="34" charset="0"/>
              </a:rPr>
              <a:t>   ZIMNÍ POČÍTÁNÍ</a:t>
            </a:r>
            <a:endParaRPr lang="cs-CZ" sz="60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033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6441">
            <a:off x="2679654" y="476672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26" y="5399692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75682">
            <a:off x="683927" y="1907870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068" y="476672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20" y="553895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19869">
            <a:off x="3590865" y="5477679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45327">
            <a:off x="0" y="3537012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52879">
            <a:off x="7067553" y="2989919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371" y="4504140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5461">
            <a:off x="6956847" y="5399692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467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445" y="188640"/>
            <a:ext cx="8784976" cy="65771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92" y="4715253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154" y="809248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10403">
            <a:off x="235988" y="2445216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5461">
            <a:off x="6645071" y="4910946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2901332" y="4309366"/>
            <a:ext cx="3110827" cy="214397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5" name="Ovál 24"/>
          <p:cNvSpPr/>
          <p:nvPr/>
        </p:nvSpPr>
        <p:spPr>
          <a:xfrm>
            <a:off x="3239850" y="2813468"/>
            <a:ext cx="2433789" cy="1495898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6" name="Ovál 25"/>
          <p:cNvSpPr/>
          <p:nvPr/>
        </p:nvSpPr>
        <p:spPr>
          <a:xfrm>
            <a:off x="3482086" y="1343642"/>
            <a:ext cx="1949318" cy="149671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7" name="Ovál 26"/>
          <p:cNvSpPr/>
          <p:nvPr/>
        </p:nvSpPr>
        <p:spPr>
          <a:xfrm rot="20247639">
            <a:off x="5553614" y="2651393"/>
            <a:ext cx="1625080" cy="961471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8" name="Ovál 27"/>
          <p:cNvSpPr/>
          <p:nvPr/>
        </p:nvSpPr>
        <p:spPr>
          <a:xfrm rot="1284325">
            <a:off x="1660787" y="2706982"/>
            <a:ext cx="1625080" cy="961471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9" name="Obdélník 28"/>
          <p:cNvSpPr/>
          <p:nvPr/>
        </p:nvSpPr>
        <p:spPr>
          <a:xfrm>
            <a:off x="3772669" y="620688"/>
            <a:ext cx="1368152" cy="936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hnutý pruh 29"/>
          <p:cNvSpPr/>
          <p:nvPr/>
        </p:nvSpPr>
        <p:spPr>
          <a:xfrm rot="5400000">
            <a:off x="4927106" y="836712"/>
            <a:ext cx="532818" cy="720080"/>
          </a:xfrm>
          <a:prstGeom prst="blockArc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Mrak 1"/>
          <p:cNvSpPr/>
          <p:nvPr/>
        </p:nvSpPr>
        <p:spPr>
          <a:xfrm rot="20817885">
            <a:off x="323528" y="620688"/>
            <a:ext cx="2916322" cy="1471309"/>
          </a:xfrm>
          <a:prstGeom prst="cloud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20600524">
            <a:off x="558972" y="904122"/>
            <a:ext cx="24454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POČÍTEJ!</a:t>
            </a:r>
            <a:endParaRPr lang="cs-CZ" sz="4800" b="1" dirty="0">
              <a:solidFill>
                <a:schemeClr val="bg1"/>
              </a:solidFill>
            </a:endParaRPr>
          </a:p>
        </p:txBody>
      </p:sp>
      <p:pic>
        <p:nvPicPr>
          <p:cNvPr id="31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6494">
            <a:off x="7459339" y="2787810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72669" y="488575"/>
            <a:ext cx="1420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80+4=</a:t>
            </a:r>
          </a:p>
          <a:p>
            <a:r>
              <a:rPr lang="cs-CZ" sz="3600" dirty="0" smtClean="0"/>
              <a:t>60-5=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05271" y="1623517"/>
            <a:ext cx="21482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cs-CZ" sz="3600" dirty="0" smtClean="0"/>
              <a:t>30+8=</a:t>
            </a:r>
          </a:p>
          <a:p>
            <a:r>
              <a:rPr lang="cs-CZ" sz="3600" dirty="0" smtClean="0"/>
              <a:t>    90-7=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05271" y="2992310"/>
            <a:ext cx="21482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40-9=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70+6=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05271" y="4462744"/>
            <a:ext cx="21482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100-3=</a:t>
            </a:r>
          </a:p>
          <a:p>
            <a:r>
              <a:rPr lang="cs-CZ" sz="3600" dirty="0" smtClean="0"/>
              <a:t>    50-2=</a:t>
            </a:r>
          </a:p>
          <a:p>
            <a:r>
              <a:rPr lang="cs-CZ" sz="3600" dirty="0" smtClean="0"/>
              <a:t>    20+8=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 rot="1726458">
            <a:off x="1686091" y="2885373"/>
            <a:ext cx="1545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80-8=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 rot="20311924">
            <a:off x="5618209" y="2766980"/>
            <a:ext cx="1545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40+7=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2295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445" y="217509"/>
            <a:ext cx="8784976" cy="65482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10403">
            <a:off x="1362063" y="2141501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rak 1"/>
          <p:cNvSpPr/>
          <p:nvPr/>
        </p:nvSpPr>
        <p:spPr>
          <a:xfrm rot="20817885">
            <a:off x="181787" y="527442"/>
            <a:ext cx="2916322" cy="1471309"/>
          </a:xfrm>
          <a:prstGeom prst="cloud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20600524">
            <a:off x="451306" y="728330"/>
            <a:ext cx="28397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KRMÍTKO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3595113" y="357061"/>
            <a:ext cx="5256584" cy="2716821"/>
          </a:xfrm>
          <a:prstGeom prst="snip2Same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683146" y="437765"/>
            <a:ext cx="524685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KOLIK PTÁČKŮ LÉTÁ CELKEM NA KRMÍTKO?                     LÉTÁ TAM: 40 VRABCŮ, 30 SÝKOREK A 6 KOSŮ.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0866" y="3145687"/>
            <a:ext cx="808153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Vrabců           ____</a:t>
            </a:r>
          </a:p>
          <a:p>
            <a:r>
              <a:rPr lang="cs-CZ" sz="3600" dirty="0" smtClean="0"/>
              <a:t>Sýkorek          ____</a:t>
            </a:r>
          </a:p>
          <a:p>
            <a:r>
              <a:rPr lang="cs-CZ" sz="3600" dirty="0" smtClean="0"/>
              <a:t>Kosů               ____</a:t>
            </a:r>
          </a:p>
          <a:p>
            <a:r>
              <a:rPr lang="cs-CZ" sz="3600" dirty="0" smtClean="0"/>
              <a:t>Celkem           ____</a:t>
            </a:r>
          </a:p>
          <a:p>
            <a:r>
              <a:rPr lang="cs-CZ" sz="3600" dirty="0" smtClean="0"/>
              <a:t>__________________</a:t>
            </a:r>
            <a:endParaRPr lang="cs-CZ" sz="3600" dirty="0"/>
          </a:p>
          <a:p>
            <a:r>
              <a:rPr lang="cs-CZ" sz="3600" dirty="0" smtClean="0"/>
              <a:t>Na krmítko létá _____ ptáčků.</a:t>
            </a:r>
          </a:p>
        </p:txBody>
      </p:sp>
      <p:pic>
        <p:nvPicPr>
          <p:cNvPr id="33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4283">
            <a:off x="6879110" y="5071685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10403">
            <a:off x="4990545" y="3658209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66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445" y="260648"/>
            <a:ext cx="8784976" cy="64087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82773">
            <a:off x="1994111" y="1861943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Mrak 44"/>
          <p:cNvSpPr/>
          <p:nvPr/>
        </p:nvSpPr>
        <p:spPr>
          <a:xfrm rot="20817885">
            <a:off x="128353" y="664762"/>
            <a:ext cx="2916322" cy="1471309"/>
          </a:xfrm>
          <a:prstGeom prst="cloud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 rot="20600524">
            <a:off x="440555" y="770988"/>
            <a:ext cx="28397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KRMELEC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48" name="Pravidelný pětiúhelník 47"/>
          <p:cNvSpPr/>
          <p:nvPr/>
        </p:nvSpPr>
        <p:spPr>
          <a:xfrm>
            <a:off x="3226461" y="437765"/>
            <a:ext cx="5703543" cy="2487179"/>
          </a:xfrm>
          <a:prstGeom prst="pentagon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3290873" y="711858"/>
            <a:ext cx="55747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    Vypočítej,                kolik zvířátek přišlo          za týden</a:t>
            </a:r>
            <a:r>
              <a:rPr lang="cs-CZ" sz="4000" b="1" dirty="0"/>
              <a:t> </a:t>
            </a:r>
            <a:r>
              <a:rPr lang="cs-CZ" sz="4000" b="1" dirty="0" smtClean="0"/>
              <a:t>ke krmelci.</a:t>
            </a:r>
            <a:endParaRPr lang="cs-CZ" sz="4000" b="1" dirty="0"/>
          </a:p>
        </p:txBody>
      </p:sp>
      <p:sp>
        <p:nvSpPr>
          <p:cNvPr id="50" name="Obdélník 49"/>
          <p:cNvSpPr/>
          <p:nvPr/>
        </p:nvSpPr>
        <p:spPr>
          <a:xfrm>
            <a:off x="1403648" y="3212971"/>
            <a:ext cx="7262538" cy="853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51521" y="4065971"/>
            <a:ext cx="8424934" cy="76150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51521" y="4819444"/>
            <a:ext cx="8424933" cy="80725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51521" y="5626702"/>
            <a:ext cx="8424933" cy="79922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>
            <a:off x="1403648" y="3212976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570800" y="3212973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364088" y="3221004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306575" y="3221004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164288" y="3212974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123728" y="3212971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843808" y="3221004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683146" y="3212972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667779" y="3190100"/>
            <a:ext cx="82189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  PO  ÚT    ST   ČT    PÁ    SO  NE   CELKEM</a:t>
            </a:r>
          </a:p>
          <a:p>
            <a:r>
              <a:rPr lang="cs-CZ" sz="3600" dirty="0" smtClean="0"/>
              <a:t>       </a:t>
            </a:r>
          </a:p>
          <a:p>
            <a:r>
              <a:rPr lang="cs-CZ" sz="3600" dirty="0" smtClean="0"/>
              <a:t>          4     8     8     7      3     9      10       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       </a:t>
            </a:r>
            <a:r>
              <a:rPr lang="cs-CZ" sz="3600" dirty="0" smtClean="0"/>
              <a:t>6     9     5     3      7    20       8      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403648" y="5626702"/>
            <a:ext cx="7262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8    6     10    5      1     7      10      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4" name="Picture 3" descr="C:\Users\Uzlíková\AppData\Local\Microsoft\Windows\Temporary Internet Files\Content.IE5\2NC8W7KR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63" y="4123983"/>
            <a:ext cx="1002271" cy="69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6" descr="C:\Users\Uzlíková\AppData\Local\Microsoft\Windows\Temporary Internet Files\Content.IE5\4IS3LJ0J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37" y="4757679"/>
            <a:ext cx="932404" cy="91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7" descr="C:\Users\Uzlíková\AppData\Local\Microsoft\Windows\Temporary Internet Files\Content.IE5\A9R68WY4\MM90036525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51" y="5678650"/>
            <a:ext cx="1019175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49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5941" y="238271"/>
            <a:ext cx="8784976" cy="64087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0348">
            <a:off x="6953068" y="476672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20" y="553895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52879">
            <a:off x="2400837" y="5141865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Mrak 14"/>
          <p:cNvSpPr/>
          <p:nvPr/>
        </p:nvSpPr>
        <p:spPr>
          <a:xfrm rot="338297">
            <a:off x="2537510" y="497920"/>
            <a:ext cx="4664299" cy="1805832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704596" y="739116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OPIŠ DO SEŠITU        A VYPOČÍTEJ.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Popisek se šipkou dolů 5"/>
          <p:cNvSpPr/>
          <p:nvPr/>
        </p:nvSpPr>
        <p:spPr>
          <a:xfrm rot="16200000">
            <a:off x="-63147" y="2546162"/>
            <a:ext cx="3970319" cy="305081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6606" y="2086408"/>
            <a:ext cx="194314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52+4=</a:t>
            </a:r>
          </a:p>
          <a:p>
            <a:r>
              <a:rPr lang="cs-CZ" sz="3600" dirty="0" smtClean="0"/>
              <a:t>45-3=</a:t>
            </a:r>
          </a:p>
          <a:p>
            <a:r>
              <a:rPr lang="cs-CZ" sz="3600" dirty="0" smtClean="0"/>
              <a:t>64+5=</a:t>
            </a:r>
          </a:p>
          <a:p>
            <a:r>
              <a:rPr lang="cs-CZ" sz="3600" dirty="0" smtClean="0"/>
              <a:t>36-4=</a:t>
            </a:r>
          </a:p>
          <a:p>
            <a:r>
              <a:rPr lang="cs-CZ" sz="3600" dirty="0" smtClean="0"/>
              <a:t>25+3=</a:t>
            </a:r>
          </a:p>
          <a:p>
            <a:r>
              <a:rPr lang="cs-CZ" sz="3600" dirty="0" smtClean="0"/>
              <a:t>78-6=</a:t>
            </a:r>
          </a:p>
          <a:p>
            <a:r>
              <a:rPr lang="cs-CZ" sz="3600" dirty="0" smtClean="0"/>
              <a:t>98-7=</a:t>
            </a:r>
            <a:endParaRPr lang="cs-CZ" sz="3600" dirty="0"/>
          </a:p>
        </p:txBody>
      </p:sp>
      <p:sp>
        <p:nvSpPr>
          <p:cNvPr id="25" name="Popisek se šipkou dolů 24"/>
          <p:cNvSpPr/>
          <p:nvPr/>
        </p:nvSpPr>
        <p:spPr>
          <a:xfrm rot="5400000">
            <a:off x="5294076" y="2546161"/>
            <a:ext cx="3970319" cy="305081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831192" y="2086410"/>
            <a:ext cx="194314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28-5=</a:t>
            </a:r>
          </a:p>
          <a:p>
            <a:r>
              <a:rPr lang="cs-CZ" sz="3600" dirty="0" smtClean="0"/>
              <a:t>44+3=</a:t>
            </a:r>
          </a:p>
          <a:p>
            <a:r>
              <a:rPr lang="cs-CZ" sz="3600" dirty="0" smtClean="0"/>
              <a:t>86-4=</a:t>
            </a:r>
          </a:p>
          <a:p>
            <a:r>
              <a:rPr lang="cs-CZ" sz="3600" dirty="0" smtClean="0"/>
              <a:t>65+2=</a:t>
            </a:r>
          </a:p>
          <a:p>
            <a:r>
              <a:rPr lang="cs-CZ" sz="3600" dirty="0" smtClean="0"/>
              <a:t>37-4=</a:t>
            </a:r>
          </a:p>
          <a:p>
            <a:r>
              <a:rPr lang="cs-CZ" sz="3600" dirty="0"/>
              <a:t>5</a:t>
            </a:r>
            <a:r>
              <a:rPr lang="cs-CZ" sz="3600" dirty="0" smtClean="0"/>
              <a:t>9-8=</a:t>
            </a:r>
          </a:p>
          <a:p>
            <a:r>
              <a:rPr lang="cs-CZ" sz="3600" dirty="0" smtClean="0"/>
              <a:t>73+6=</a:t>
            </a:r>
            <a:endParaRPr lang="cs-CZ" sz="3600" dirty="0"/>
          </a:p>
        </p:txBody>
      </p:sp>
      <p:pic>
        <p:nvPicPr>
          <p:cNvPr id="3074" name="Picture 2" descr="C:\Users\Uzlíková\AppData\Local\Microsoft\Windows\Temporary Internet Files\Content.IE5\KLJ41I51\MC900234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914" y="3610315"/>
            <a:ext cx="1360387" cy="922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3435224" y="2847431"/>
            <a:ext cx="2306410" cy="24482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Máš 1? Odkryj kruh.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29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775116" y="5484086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473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445" y="188640"/>
            <a:ext cx="8784976" cy="65771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92" y="4715253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154" y="809248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10403">
            <a:off x="235988" y="2445216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5461">
            <a:off x="6645071" y="4910946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2901332" y="4309366"/>
            <a:ext cx="3110827" cy="214397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5" name="Ovál 24"/>
          <p:cNvSpPr/>
          <p:nvPr/>
        </p:nvSpPr>
        <p:spPr>
          <a:xfrm>
            <a:off x="3239850" y="2813468"/>
            <a:ext cx="2433789" cy="1495898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6" name="Ovál 25"/>
          <p:cNvSpPr/>
          <p:nvPr/>
        </p:nvSpPr>
        <p:spPr>
          <a:xfrm>
            <a:off x="3482086" y="1343642"/>
            <a:ext cx="1949318" cy="149671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7" name="Ovál 26"/>
          <p:cNvSpPr/>
          <p:nvPr/>
        </p:nvSpPr>
        <p:spPr>
          <a:xfrm rot="20247639">
            <a:off x="5553614" y="2651393"/>
            <a:ext cx="1625080" cy="961471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8" name="Ovál 27"/>
          <p:cNvSpPr/>
          <p:nvPr/>
        </p:nvSpPr>
        <p:spPr>
          <a:xfrm rot="1284325">
            <a:off x="1660787" y="2706982"/>
            <a:ext cx="1625080" cy="961471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/>
          </a:p>
        </p:txBody>
      </p:sp>
      <p:sp>
        <p:nvSpPr>
          <p:cNvPr id="29" name="Obdélník 28"/>
          <p:cNvSpPr/>
          <p:nvPr/>
        </p:nvSpPr>
        <p:spPr>
          <a:xfrm>
            <a:off x="3772669" y="620688"/>
            <a:ext cx="1368152" cy="936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hnutý pruh 29"/>
          <p:cNvSpPr/>
          <p:nvPr/>
        </p:nvSpPr>
        <p:spPr>
          <a:xfrm rot="5400000">
            <a:off x="4927106" y="836712"/>
            <a:ext cx="532818" cy="720080"/>
          </a:xfrm>
          <a:prstGeom prst="blockArc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Mrak 1"/>
          <p:cNvSpPr/>
          <p:nvPr/>
        </p:nvSpPr>
        <p:spPr>
          <a:xfrm rot="20817885">
            <a:off x="323528" y="620688"/>
            <a:ext cx="2916322" cy="1471309"/>
          </a:xfrm>
          <a:prstGeom prst="cloud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20600524">
            <a:off x="558972" y="904122"/>
            <a:ext cx="24454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POČÍTEJ!</a:t>
            </a:r>
            <a:endParaRPr lang="cs-CZ" sz="4800" b="1" dirty="0">
              <a:solidFill>
                <a:schemeClr val="bg1"/>
              </a:solidFill>
            </a:endParaRPr>
          </a:p>
        </p:txBody>
      </p:sp>
      <p:pic>
        <p:nvPicPr>
          <p:cNvPr id="31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6494">
            <a:off x="7459339" y="2787810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72668" y="540429"/>
            <a:ext cx="16587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80+4=</a:t>
            </a:r>
            <a:r>
              <a:rPr lang="cs-CZ" sz="2800" dirty="0" smtClean="0">
                <a:solidFill>
                  <a:srgbClr val="FF0000"/>
                </a:solidFill>
              </a:rPr>
              <a:t>84</a:t>
            </a:r>
          </a:p>
          <a:p>
            <a:r>
              <a:rPr lang="cs-CZ" sz="2800" dirty="0" smtClean="0"/>
              <a:t>60-5=</a:t>
            </a:r>
            <a:r>
              <a:rPr lang="cs-CZ" sz="2800" dirty="0" smtClean="0">
                <a:solidFill>
                  <a:srgbClr val="FF0000"/>
                </a:solidFill>
              </a:rPr>
              <a:t>55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05271" y="1623517"/>
            <a:ext cx="21482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30+8=</a:t>
            </a:r>
            <a:r>
              <a:rPr lang="cs-CZ" sz="2800" dirty="0" smtClean="0">
                <a:solidFill>
                  <a:srgbClr val="FF0000"/>
                </a:solidFill>
              </a:rPr>
              <a:t>38</a:t>
            </a:r>
          </a:p>
          <a:p>
            <a:r>
              <a:rPr lang="cs-CZ" sz="2800" dirty="0" smtClean="0"/>
              <a:t>      90-7=</a:t>
            </a:r>
            <a:r>
              <a:rPr lang="cs-CZ" sz="2800" dirty="0" smtClean="0">
                <a:solidFill>
                  <a:srgbClr val="FF0000"/>
                </a:solidFill>
              </a:rPr>
              <a:t>83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05271" y="2992310"/>
            <a:ext cx="21482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40-9=</a:t>
            </a:r>
            <a:r>
              <a:rPr lang="cs-CZ" sz="2800" dirty="0" smtClean="0">
                <a:solidFill>
                  <a:srgbClr val="FF0000"/>
                </a:solidFill>
              </a:rPr>
              <a:t>31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70+6=</a:t>
            </a:r>
            <a:r>
              <a:rPr lang="cs-CZ" sz="2800" dirty="0" smtClean="0">
                <a:solidFill>
                  <a:srgbClr val="FF0000"/>
                </a:solidFill>
              </a:rPr>
              <a:t>76</a:t>
            </a:r>
            <a:endParaRPr lang="cs-CZ" sz="28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405271" y="4462744"/>
            <a:ext cx="214828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2800" dirty="0" smtClean="0"/>
              <a:t>100-3=</a:t>
            </a:r>
            <a:r>
              <a:rPr lang="cs-CZ" sz="2800" dirty="0" smtClean="0">
                <a:solidFill>
                  <a:srgbClr val="FF0000"/>
                </a:solidFill>
              </a:rPr>
              <a:t>97</a:t>
            </a:r>
            <a:endParaRPr lang="cs-CZ" sz="2800" dirty="0" smtClean="0"/>
          </a:p>
          <a:p>
            <a:r>
              <a:rPr lang="cs-CZ" sz="2800" dirty="0" smtClean="0"/>
              <a:t>    50-2=</a:t>
            </a:r>
            <a:r>
              <a:rPr lang="cs-CZ" sz="2800" dirty="0" smtClean="0">
                <a:solidFill>
                  <a:srgbClr val="FF0000"/>
                </a:solidFill>
              </a:rPr>
              <a:t>48</a:t>
            </a:r>
            <a:endParaRPr lang="cs-CZ" sz="2800" dirty="0" smtClean="0"/>
          </a:p>
          <a:p>
            <a:r>
              <a:rPr lang="cs-CZ" sz="2800" dirty="0" smtClean="0"/>
              <a:t>    20+8=</a:t>
            </a:r>
            <a:r>
              <a:rPr lang="cs-CZ" sz="2800" dirty="0" smtClean="0">
                <a:solidFill>
                  <a:srgbClr val="FF0000"/>
                </a:solidFill>
              </a:rPr>
              <a:t>28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 rot="1726458">
            <a:off x="1686091" y="2946928"/>
            <a:ext cx="1545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80-8=</a:t>
            </a:r>
            <a:r>
              <a:rPr lang="cs-CZ" sz="2800" dirty="0" smtClean="0">
                <a:solidFill>
                  <a:srgbClr val="FF0000"/>
                </a:solidFill>
              </a:rPr>
              <a:t>72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 rot="20311924">
            <a:off x="5618209" y="2828535"/>
            <a:ext cx="1545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40+7=</a:t>
            </a:r>
            <a:r>
              <a:rPr lang="cs-CZ" sz="2800" dirty="0" smtClean="0">
                <a:solidFill>
                  <a:srgbClr val="FF0000"/>
                </a:solidFill>
              </a:rPr>
              <a:t>47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43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445" y="217509"/>
            <a:ext cx="8784976" cy="65482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10403">
            <a:off x="1362063" y="2141501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rak 1"/>
          <p:cNvSpPr/>
          <p:nvPr/>
        </p:nvSpPr>
        <p:spPr>
          <a:xfrm rot="20817885">
            <a:off x="181787" y="527442"/>
            <a:ext cx="2916322" cy="1471309"/>
          </a:xfrm>
          <a:prstGeom prst="cloud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20600524">
            <a:off x="451306" y="728330"/>
            <a:ext cx="28397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KRMÍTKO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3595113" y="357061"/>
            <a:ext cx="5256584" cy="2716821"/>
          </a:xfrm>
          <a:prstGeom prst="snip2Same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683146" y="437765"/>
            <a:ext cx="524685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KOLIK PTÁČKŮ LÉTÁ CELKEM NA KRMÍTKO?                     LÉTÁ TAM: 40 VRABCŮ, 30 SÝKOREK A 6 KOSŮ.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0866" y="3145687"/>
            <a:ext cx="808153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Vrabců           </a:t>
            </a:r>
            <a:r>
              <a:rPr lang="cs-CZ" sz="3600" dirty="0" smtClean="0">
                <a:solidFill>
                  <a:srgbClr val="FF0000"/>
                </a:solidFill>
              </a:rPr>
              <a:t>40</a:t>
            </a:r>
          </a:p>
          <a:p>
            <a:r>
              <a:rPr lang="cs-CZ" sz="3600" dirty="0" smtClean="0"/>
              <a:t>Sýkorek          </a:t>
            </a:r>
            <a:r>
              <a:rPr lang="cs-CZ" sz="3600" dirty="0" smtClean="0">
                <a:solidFill>
                  <a:srgbClr val="FF0000"/>
                </a:solidFill>
              </a:rPr>
              <a:t>30</a:t>
            </a:r>
          </a:p>
          <a:p>
            <a:r>
              <a:rPr lang="cs-CZ" sz="3600" dirty="0" smtClean="0"/>
              <a:t>Kosů               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6</a:t>
            </a:r>
          </a:p>
          <a:p>
            <a:r>
              <a:rPr lang="cs-CZ" sz="3600" dirty="0" smtClean="0"/>
              <a:t>Celkem           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40+30+6=76</a:t>
            </a:r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smtClean="0"/>
              <a:t>Na krmítko létá 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76</a:t>
            </a:r>
            <a:r>
              <a:rPr lang="cs-CZ" sz="3600" dirty="0" smtClean="0"/>
              <a:t> ptáčků.</a:t>
            </a:r>
          </a:p>
        </p:txBody>
      </p:sp>
      <p:pic>
        <p:nvPicPr>
          <p:cNvPr id="33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4283">
            <a:off x="6879110" y="5071685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10403">
            <a:off x="4632509" y="3717844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226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445" y="260648"/>
            <a:ext cx="8784976" cy="64087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82773">
            <a:off x="1994111" y="1861943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Mrak 44"/>
          <p:cNvSpPr/>
          <p:nvPr/>
        </p:nvSpPr>
        <p:spPr>
          <a:xfrm rot="20817885">
            <a:off x="128353" y="664762"/>
            <a:ext cx="2916322" cy="1471309"/>
          </a:xfrm>
          <a:prstGeom prst="cloud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 rot="20600524">
            <a:off x="415974" y="840048"/>
            <a:ext cx="28397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KRMELEC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48" name="Pravidelný pětiúhelník 47"/>
          <p:cNvSpPr/>
          <p:nvPr/>
        </p:nvSpPr>
        <p:spPr>
          <a:xfrm>
            <a:off x="3226461" y="437765"/>
            <a:ext cx="5703543" cy="2487179"/>
          </a:xfrm>
          <a:prstGeom prst="pentagon">
            <a:avLst/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3290873" y="711858"/>
            <a:ext cx="55747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    Vypočítej,                kolik zvířátek přišlo          za týden</a:t>
            </a:r>
            <a:r>
              <a:rPr lang="cs-CZ" sz="4000" b="1" dirty="0"/>
              <a:t> </a:t>
            </a:r>
            <a:r>
              <a:rPr lang="cs-CZ" sz="4000" b="1" dirty="0" smtClean="0"/>
              <a:t>ke krmelci.</a:t>
            </a:r>
            <a:endParaRPr lang="cs-CZ" sz="4000" b="1" dirty="0"/>
          </a:p>
        </p:txBody>
      </p:sp>
      <p:sp>
        <p:nvSpPr>
          <p:cNvPr id="50" name="Obdélník 49"/>
          <p:cNvSpPr/>
          <p:nvPr/>
        </p:nvSpPr>
        <p:spPr>
          <a:xfrm>
            <a:off x="1403648" y="3212971"/>
            <a:ext cx="7262538" cy="853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51521" y="4065971"/>
            <a:ext cx="8424934" cy="76150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51521" y="4819444"/>
            <a:ext cx="8424933" cy="80725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51521" y="5626702"/>
            <a:ext cx="8424933" cy="79922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>
            <a:off x="1403648" y="3212976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570800" y="3212973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364088" y="3221004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306575" y="3221004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164288" y="3212974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2123728" y="3212971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843808" y="3221004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683146" y="3212972"/>
            <a:ext cx="0" cy="321294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667779" y="3190100"/>
            <a:ext cx="82189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  PO  ÚT    ST   ČT    PÁ    SO  NE   CELKEM</a:t>
            </a:r>
          </a:p>
          <a:p>
            <a:r>
              <a:rPr lang="cs-CZ" sz="3600" dirty="0" smtClean="0"/>
              <a:t>       </a:t>
            </a:r>
          </a:p>
          <a:p>
            <a:r>
              <a:rPr lang="cs-CZ" sz="3600" dirty="0" smtClean="0"/>
              <a:t>          4     8     8     7      3     9      10       </a:t>
            </a:r>
            <a:r>
              <a:rPr lang="cs-CZ" sz="3600" dirty="0" smtClean="0">
                <a:solidFill>
                  <a:srgbClr val="FF0000"/>
                </a:solidFill>
              </a:rPr>
              <a:t>49  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</a:t>
            </a:r>
            <a:r>
              <a:rPr lang="cs-CZ" sz="3600" dirty="0" smtClean="0"/>
              <a:t>6     9     5     3      7    20       8       </a:t>
            </a:r>
            <a:r>
              <a:rPr lang="cs-CZ" sz="3600" dirty="0" smtClean="0">
                <a:solidFill>
                  <a:srgbClr val="FF0000"/>
                </a:solidFill>
              </a:rPr>
              <a:t>58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1403648" y="5626702"/>
            <a:ext cx="7262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8    6     10    5      1     7      10       </a:t>
            </a:r>
            <a:r>
              <a:rPr lang="cs-CZ" sz="3600" dirty="0" smtClean="0">
                <a:solidFill>
                  <a:srgbClr val="FF0000"/>
                </a:solidFill>
              </a:rPr>
              <a:t>47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4" name="Picture 3" descr="C:\Users\Uzlíková\AppData\Local\Microsoft\Windows\Temporary Internet Files\Content.IE5\2NC8W7KR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51" y="4119714"/>
            <a:ext cx="1002271" cy="69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6" descr="C:\Users\Uzlíková\AppData\Local\Microsoft\Windows\Temporary Internet Files\Content.IE5\4IS3LJ0J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37" y="4757679"/>
            <a:ext cx="932404" cy="91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7" descr="C:\Users\Uzlíková\AppData\Local\Microsoft\Windows\Temporary Internet Files\Content.IE5\A9R68WY4\MM90036525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51" y="5678650"/>
            <a:ext cx="1019175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2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5941" y="238271"/>
            <a:ext cx="8784976" cy="64087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0348">
            <a:off x="6953068" y="476672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20" y="553895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52879">
            <a:off x="2400837" y="5141865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Mrak 14"/>
          <p:cNvSpPr/>
          <p:nvPr/>
        </p:nvSpPr>
        <p:spPr>
          <a:xfrm rot="338297">
            <a:off x="2537510" y="497920"/>
            <a:ext cx="4664299" cy="1805832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704596" y="739116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OPIŠ DO SEŠITU        A VYPOČÍTEJ.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Popisek se šipkou dolů 5"/>
          <p:cNvSpPr/>
          <p:nvPr/>
        </p:nvSpPr>
        <p:spPr>
          <a:xfrm rot="16200000">
            <a:off x="-63147" y="2546162"/>
            <a:ext cx="3970319" cy="305081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6606" y="2086408"/>
            <a:ext cx="194314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52+4=</a:t>
            </a:r>
            <a:r>
              <a:rPr lang="cs-CZ" sz="3600" dirty="0" smtClean="0">
                <a:solidFill>
                  <a:srgbClr val="FF0000"/>
                </a:solidFill>
              </a:rPr>
              <a:t>56</a:t>
            </a:r>
            <a:endParaRPr lang="cs-CZ" sz="3600" dirty="0" smtClean="0"/>
          </a:p>
          <a:p>
            <a:r>
              <a:rPr lang="cs-CZ" sz="3600" dirty="0" smtClean="0"/>
              <a:t>45-3=</a:t>
            </a:r>
            <a:r>
              <a:rPr lang="cs-CZ" sz="3600" dirty="0" smtClean="0">
                <a:solidFill>
                  <a:srgbClr val="FF0000"/>
                </a:solidFill>
              </a:rPr>
              <a:t>42</a:t>
            </a:r>
          </a:p>
          <a:p>
            <a:r>
              <a:rPr lang="cs-CZ" sz="3600" dirty="0" smtClean="0"/>
              <a:t>64+5=</a:t>
            </a:r>
            <a:r>
              <a:rPr lang="cs-CZ" sz="3600" dirty="0" smtClean="0">
                <a:solidFill>
                  <a:srgbClr val="FF0000"/>
                </a:solidFill>
              </a:rPr>
              <a:t>69</a:t>
            </a:r>
          </a:p>
          <a:p>
            <a:r>
              <a:rPr lang="cs-CZ" sz="3600" dirty="0" smtClean="0"/>
              <a:t>36-4=</a:t>
            </a:r>
            <a:r>
              <a:rPr lang="cs-CZ" sz="3600" dirty="0" smtClean="0">
                <a:solidFill>
                  <a:srgbClr val="FF0000"/>
                </a:solidFill>
              </a:rPr>
              <a:t>32</a:t>
            </a:r>
            <a:endParaRPr lang="cs-CZ" sz="3600" dirty="0" smtClean="0"/>
          </a:p>
          <a:p>
            <a:r>
              <a:rPr lang="cs-CZ" sz="3600" dirty="0" smtClean="0"/>
              <a:t>25+3=</a:t>
            </a:r>
            <a:r>
              <a:rPr lang="cs-CZ" sz="3600" dirty="0" smtClean="0">
                <a:solidFill>
                  <a:srgbClr val="FF0000"/>
                </a:solidFill>
              </a:rPr>
              <a:t>28</a:t>
            </a:r>
            <a:endParaRPr lang="cs-CZ" sz="3600" dirty="0" smtClean="0"/>
          </a:p>
          <a:p>
            <a:r>
              <a:rPr lang="cs-CZ" sz="3600" dirty="0" smtClean="0"/>
              <a:t>78-6=</a:t>
            </a:r>
            <a:r>
              <a:rPr lang="cs-CZ" sz="3600" dirty="0" smtClean="0">
                <a:solidFill>
                  <a:srgbClr val="FF0000"/>
                </a:solidFill>
              </a:rPr>
              <a:t>72</a:t>
            </a:r>
          </a:p>
          <a:p>
            <a:r>
              <a:rPr lang="cs-CZ" sz="3600" dirty="0" smtClean="0"/>
              <a:t>98-7=</a:t>
            </a:r>
            <a:r>
              <a:rPr lang="cs-CZ" sz="3600" dirty="0" smtClean="0">
                <a:solidFill>
                  <a:srgbClr val="FF0000"/>
                </a:solidFill>
              </a:rPr>
              <a:t>91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5" name="Popisek se šipkou dolů 24"/>
          <p:cNvSpPr/>
          <p:nvPr/>
        </p:nvSpPr>
        <p:spPr>
          <a:xfrm rot="5400000">
            <a:off x="5294076" y="2546161"/>
            <a:ext cx="3970319" cy="305081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831192" y="2086410"/>
            <a:ext cx="194314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28-5=</a:t>
            </a:r>
            <a:r>
              <a:rPr lang="cs-CZ" sz="3600" dirty="0" smtClean="0">
                <a:solidFill>
                  <a:srgbClr val="FF0000"/>
                </a:solidFill>
              </a:rPr>
              <a:t>23</a:t>
            </a:r>
          </a:p>
          <a:p>
            <a:r>
              <a:rPr lang="cs-CZ" sz="3600" dirty="0" smtClean="0"/>
              <a:t>44+3=</a:t>
            </a:r>
            <a:r>
              <a:rPr lang="cs-CZ" sz="3600" dirty="0" smtClean="0">
                <a:solidFill>
                  <a:srgbClr val="FF0000"/>
                </a:solidFill>
              </a:rPr>
              <a:t>47</a:t>
            </a:r>
          </a:p>
          <a:p>
            <a:r>
              <a:rPr lang="cs-CZ" sz="3600" dirty="0" smtClean="0"/>
              <a:t>86-4=</a:t>
            </a:r>
            <a:r>
              <a:rPr lang="cs-CZ" sz="3600" dirty="0" smtClean="0">
                <a:solidFill>
                  <a:srgbClr val="FF0000"/>
                </a:solidFill>
              </a:rPr>
              <a:t>82</a:t>
            </a:r>
          </a:p>
          <a:p>
            <a:r>
              <a:rPr lang="cs-CZ" sz="3600" dirty="0" smtClean="0"/>
              <a:t>65+2=</a:t>
            </a:r>
            <a:r>
              <a:rPr lang="cs-CZ" sz="3600" dirty="0" smtClean="0">
                <a:solidFill>
                  <a:srgbClr val="FF0000"/>
                </a:solidFill>
              </a:rPr>
              <a:t>67</a:t>
            </a:r>
            <a:endParaRPr lang="cs-CZ" sz="3600" dirty="0" smtClean="0"/>
          </a:p>
          <a:p>
            <a:r>
              <a:rPr lang="cs-CZ" sz="3600" dirty="0" smtClean="0"/>
              <a:t>37-4=</a:t>
            </a:r>
            <a:r>
              <a:rPr lang="cs-CZ" sz="3600" dirty="0" smtClean="0">
                <a:solidFill>
                  <a:srgbClr val="FF0000"/>
                </a:solidFill>
              </a:rPr>
              <a:t>33</a:t>
            </a:r>
            <a:endParaRPr lang="cs-CZ" sz="3600" dirty="0" smtClean="0"/>
          </a:p>
          <a:p>
            <a:r>
              <a:rPr lang="cs-CZ" sz="3600" dirty="0" smtClean="0"/>
              <a:t>59-8=</a:t>
            </a:r>
            <a:r>
              <a:rPr lang="cs-CZ" sz="3600" dirty="0" smtClean="0">
                <a:solidFill>
                  <a:srgbClr val="FF0000"/>
                </a:solidFill>
              </a:rPr>
              <a:t>51</a:t>
            </a:r>
            <a:endParaRPr lang="cs-CZ" sz="3600" dirty="0" smtClean="0"/>
          </a:p>
          <a:p>
            <a:r>
              <a:rPr lang="cs-CZ" sz="3600" dirty="0" smtClean="0"/>
              <a:t>73+6=</a:t>
            </a:r>
            <a:r>
              <a:rPr lang="cs-CZ" sz="3600" dirty="0" smtClean="0">
                <a:solidFill>
                  <a:srgbClr val="FF0000"/>
                </a:solidFill>
              </a:rPr>
              <a:t>79</a:t>
            </a:r>
            <a:endParaRPr lang="cs-CZ" sz="3600" dirty="0"/>
          </a:p>
        </p:txBody>
      </p:sp>
      <p:pic>
        <p:nvPicPr>
          <p:cNvPr id="3074" name="Picture 2" descr="C:\Users\Uzlíková\AppData\Local\Microsoft\Windows\Temporary Internet Files\Content.IE5\KLJ41I51\MC900234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914" y="3610315"/>
            <a:ext cx="1360387" cy="922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3435224" y="2847431"/>
            <a:ext cx="2306410" cy="24482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Máš 1? Odkryj kruh.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29" name="Picture 9" descr="C:\Users\Uzlíková\AppData\Local\Microsoft\Windows\Temporary Internet Files\Content.IE5\4IS3LJ0J\MC900250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775116" y="5484086"/>
            <a:ext cx="1699394" cy="109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15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766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396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15</cp:revision>
  <dcterms:created xsi:type="dcterms:W3CDTF">2012-12-10T19:30:13Z</dcterms:created>
  <dcterms:modified xsi:type="dcterms:W3CDTF">2012-12-10T21:45:11Z</dcterms:modified>
</cp:coreProperties>
</file>