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7" r:id="rId3"/>
    <p:sldId id="260" r:id="rId4"/>
    <p:sldId id="266" r:id="rId5"/>
    <p:sldId id="264" r:id="rId6"/>
    <p:sldId id="259" r:id="rId7"/>
    <p:sldId id="261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EAA7"/>
    <a:srgbClr val="FFEEB9"/>
    <a:srgbClr val="E159C7"/>
    <a:srgbClr val="F7EAE9"/>
    <a:srgbClr val="CC00FF"/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VY_42_INOVACE_33_NA PŘEMÝŠLENÍ 0-100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Na přemýšlení 0-100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VY_42_INOVACE_33_NA PŘEMÝŠLENÍ 0-100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Na přemýšlení 0-100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4391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63284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S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</a:t>
            </a:r>
            <a:r>
              <a:rPr lang="cs-CZ" sz="2400" dirty="0">
                <a:latin typeface="+mj-lt"/>
                <a:cs typeface="Times New Roman" pitchFamily="18" charset="0"/>
              </a:rPr>
              <a:t>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 oboru 0-100</a:t>
            </a:r>
            <a:r>
              <a:rPr lang="cs-CZ" sz="2400" dirty="0" smtClean="0">
                <a:latin typeface="+mj-lt"/>
                <a:cs typeface="Times New Roman" pitchFamily="18" charset="0"/>
              </a:rPr>
              <a:t>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slovní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úlohy v tabulkách, luštění věty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jednotlivců i skupinová</a:t>
            </a:r>
            <a:endParaRPr lang="cs-CZ" sz="2400" dirty="0" smtClean="0">
              <a:latin typeface="+mj-lt"/>
              <a:cs typeface="Times New Roman" pitchFamily="18" charset="0"/>
            </a:endParaRP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</a:t>
            </a:r>
            <a:r>
              <a:rPr lang="cs-CZ" sz="2400" dirty="0" smtClean="0">
                <a:latin typeface="+mj-lt"/>
                <a:cs typeface="Times New Roman" pitchFamily="18" charset="0"/>
              </a:rPr>
              <a:t>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(</a:t>
            </a:r>
            <a:r>
              <a:rPr lang="cs-CZ" sz="2400" dirty="0" smtClean="0">
                <a:latin typeface="+mj-lt"/>
                <a:cs typeface="Times New Roman" pitchFamily="18" charset="0"/>
              </a:rPr>
              <a:t>pero,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tabule 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Uzlíková\AppData\Local\Microsoft\Windows\Temporary Internet Files\Content.IE5\KLJ41I51\MC900286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632" y="2012680"/>
            <a:ext cx="689475" cy="60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AN5B4D4D\MC9002394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552" y="4632352"/>
            <a:ext cx="455110" cy="724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GFOPX8EN\MC9002988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468" y="4683656"/>
            <a:ext cx="780880" cy="706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zlíková\AppData\Local\Microsoft\Windows\Temporary Internet Files\Content.IE5\X23NRNFV\MC9002907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43738" y="4676647"/>
            <a:ext cx="934187" cy="63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87026" y="2749739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1791" y="39347"/>
            <a:ext cx="85270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Eva a Ota si kupují oblečení na dovolenou. Vypočítej, kolik korun zaplatí za nákup.                 Kdy na dovolenou pojedou?</a:t>
            </a:r>
            <a:endParaRPr lang="cs-CZ" sz="3600" b="1" dirty="0"/>
          </a:p>
        </p:txBody>
      </p:sp>
      <p:pic>
        <p:nvPicPr>
          <p:cNvPr id="1026" name="Picture 2" descr="C:\Users\Uzlíková\AppData\Local\Microsoft\Windows\Temporary Internet Files\Content.IE5\AN5B4D4D\MC90044066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75" y="2065698"/>
            <a:ext cx="799994" cy="83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X23NRNFV\MC9004406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75" y="4527068"/>
            <a:ext cx="799994" cy="80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1558027" y="2749739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  <a:r>
              <a:rPr lang="cs-CZ" sz="2400" b="1" dirty="0" smtClean="0">
                <a:solidFill>
                  <a:schemeClr val="tx1"/>
                </a:solidFill>
              </a:rPr>
              <a:t>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46897" y="2749738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00430" y="2749738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589348" y="2749739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4" name="Picture 16" descr="C:\Users\Uzlíková\AppData\Local\Microsoft\Windows\Temporary Internet Files\Content.IE5\A9R68WY4\MC9003205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353" y="1920849"/>
            <a:ext cx="473747" cy="78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7" descr="C:\Users\Uzlíková\AppData\Local\Microsoft\Windows\Temporary Internet Files\Content.IE5\4IS3LJ0J\MC9001132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629" y="1985771"/>
            <a:ext cx="358104" cy="656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zlíková\AppData\Local\Microsoft\Windows\Temporary Internet Files\Content.IE5\KLJ41I51\MC9000570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69" y="2041090"/>
            <a:ext cx="687397" cy="60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91791" y="1911888"/>
            <a:ext cx="6331443" cy="2172866"/>
          </a:xfrm>
          <a:prstGeom prst="rect">
            <a:avLst/>
          </a:prstGeom>
          <a:noFill/>
          <a:ln w="5715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91791" y="3390435"/>
            <a:ext cx="65564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CELKEM: _________________________________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91790" y="4387918"/>
            <a:ext cx="6331443" cy="217286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661544" y="5432867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632545" y="5432867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621415" y="5435511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674948" y="5432866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663866" y="5432867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40161" y="5973065"/>
            <a:ext cx="63314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CELKEM:_________________________________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Uzlíková\AppData\Local\Microsoft\Windows\Temporary Internet Files\Content.IE5\GFOPX8EN\MC90011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155" y="4657530"/>
            <a:ext cx="857156" cy="67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4IS3LJ0J\MC90010070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006">
            <a:off x="4946423" y="4618461"/>
            <a:ext cx="482570" cy="75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A9R68WY4\MC90008996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566" y="1968656"/>
            <a:ext cx="515033" cy="69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Obdélník 54"/>
          <p:cNvSpPr/>
          <p:nvPr/>
        </p:nvSpPr>
        <p:spPr>
          <a:xfrm>
            <a:off x="7074121" y="2050051"/>
            <a:ext cx="1844719" cy="1893099"/>
          </a:xfrm>
          <a:prstGeom prst="rect">
            <a:avLst/>
          </a:prstGeom>
          <a:noFill/>
          <a:ln w="5715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074122" y="2041090"/>
            <a:ext cx="196237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Eva zaplatí 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</a:p>
          <a:p>
            <a:r>
              <a:rPr lang="cs-CZ" sz="2800" b="1" dirty="0" smtClean="0"/>
              <a:t>_________ a pojede        v  _______.</a:t>
            </a:r>
            <a:endParaRPr lang="cs-CZ" sz="2800" b="1" dirty="0"/>
          </a:p>
        </p:txBody>
      </p:sp>
      <p:sp>
        <p:nvSpPr>
          <p:cNvPr id="60" name="Obdélník 59"/>
          <p:cNvSpPr/>
          <p:nvPr/>
        </p:nvSpPr>
        <p:spPr>
          <a:xfrm>
            <a:off x="7074120" y="4524732"/>
            <a:ext cx="1844719" cy="1893099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7074120" y="4515771"/>
            <a:ext cx="196237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Ota zaplatí   _________ a pojede    v________.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6587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Uzlíková\AppData\Local\Microsoft\Windows\Temporary Internet Files\Content.IE5\KLJ41I51\MC900038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516" y="1352579"/>
            <a:ext cx="1071671" cy="98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803743" y="586262"/>
            <a:ext cx="3864100" cy="2268251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4765576" y="2289701"/>
            <a:ext cx="390226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2" idx="3"/>
          </p:cNvCxnSpPr>
          <p:nvPr/>
        </p:nvCxnSpPr>
        <p:spPr>
          <a:xfrm>
            <a:off x="4765576" y="1713637"/>
            <a:ext cx="3902267" cy="67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65576" y="1137573"/>
            <a:ext cx="390226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920933" y="586262"/>
            <a:ext cx="0" cy="2268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989712" y="586262"/>
            <a:ext cx="0" cy="22682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37784" y="586262"/>
            <a:ext cx="0" cy="2268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285856" y="586262"/>
            <a:ext cx="0" cy="2268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TextovéPole 2048"/>
          <p:cNvSpPr txBox="1"/>
          <p:nvPr/>
        </p:nvSpPr>
        <p:spPr>
          <a:xfrm>
            <a:off x="4749074" y="1187919"/>
            <a:ext cx="3918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Talířek    13   15    17   11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4765576" y="1828036"/>
            <a:ext cx="3902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Lžička      9      3     5      7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4765576" y="2289701"/>
            <a:ext cx="390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Hrníček  12   15   13    14</a:t>
            </a:r>
          </a:p>
        </p:txBody>
      </p:sp>
      <p:pic>
        <p:nvPicPr>
          <p:cNvPr id="2071" name="Picture 8" descr="C:\Users\Uzlíková\AppData\Local\Microsoft\Windows\Temporary Internet Files\Content.IE5\X23NRNFV\MC900335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80405">
            <a:off x="3296434" y="1869841"/>
            <a:ext cx="673383" cy="56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Obdélník 64"/>
          <p:cNvSpPr/>
          <p:nvPr/>
        </p:nvSpPr>
        <p:spPr>
          <a:xfrm>
            <a:off x="6133728" y="720002"/>
            <a:ext cx="351656" cy="27964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768909" y="732578"/>
            <a:ext cx="351656" cy="27964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411932" y="732578"/>
            <a:ext cx="351656" cy="27964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077944" y="732578"/>
            <a:ext cx="351656" cy="279648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4" name="TextovéPole 2073"/>
          <p:cNvSpPr txBox="1"/>
          <p:nvPr/>
        </p:nvSpPr>
        <p:spPr>
          <a:xfrm>
            <a:off x="4803743" y="602414"/>
            <a:ext cx="11859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CENA</a:t>
            </a:r>
            <a:endParaRPr lang="cs-CZ" sz="2800" b="1" dirty="0"/>
          </a:p>
        </p:txBody>
      </p:sp>
      <p:sp>
        <p:nvSpPr>
          <p:cNvPr id="2079" name="Obdélník 2078"/>
          <p:cNvSpPr/>
          <p:nvPr/>
        </p:nvSpPr>
        <p:spPr>
          <a:xfrm>
            <a:off x="508085" y="478614"/>
            <a:ext cx="2263831" cy="2491220"/>
          </a:xfrm>
          <a:prstGeom prst="rect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08085" y="443866"/>
            <a:ext cx="22638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Vypočítej cenu čajové soupravy. Ceny hledej   v tabulce.</a:t>
            </a:r>
            <a:endParaRPr lang="cs-CZ" sz="3200" b="1" dirty="0"/>
          </a:p>
        </p:txBody>
      </p:sp>
      <p:sp>
        <p:nvSpPr>
          <p:cNvPr id="99" name="Ovál 98"/>
          <p:cNvSpPr/>
          <p:nvPr/>
        </p:nvSpPr>
        <p:spPr>
          <a:xfrm>
            <a:off x="1249828" y="3786391"/>
            <a:ext cx="616983" cy="33828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1401534" y="3498904"/>
            <a:ext cx="295778" cy="475118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 rot="2696636">
            <a:off x="1134923" y="4015560"/>
            <a:ext cx="465713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3297785" y="3753866"/>
            <a:ext cx="616983" cy="33828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3449491" y="3466379"/>
            <a:ext cx="295778" cy="47511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 rot="2696636">
            <a:off x="3182880" y="3983035"/>
            <a:ext cx="465713" cy="45719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5293238" y="3756598"/>
            <a:ext cx="616983" cy="33828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5444944" y="3469111"/>
            <a:ext cx="295778" cy="47511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 rot="2696636">
            <a:off x="5178333" y="3937740"/>
            <a:ext cx="465713" cy="45719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7293964" y="3767901"/>
            <a:ext cx="616983" cy="338283"/>
          </a:xfrm>
          <a:prstGeom prst="ellipse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445670" y="3480414"/>
            <a:ext cx="295778" cy="47511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 rot="2696636">
            <a:off x="7179057" y="3951162"/>
            <a:ext cx="465713" cy="45719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08085" y="4204869"/>
            <a:ext cx="1771875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1239935" y="5454832"/>
            <a:ext cx="616983" cy="33828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1391641" y="5167345"/>
            <a:ext cx="295778" cy="47511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 rot="2696636">
            <a:off x="1125030" y="5684001"/>
            <a:ext cx="465713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vál 129"/>
          <p:cNvSpPr/>
          <p:nvPr/>
        </p:nvSpPr>
        <p:spPr>
          <a:xfrm>
            <a:off x="3308511" y="5422307"/>
            <a:ext cx="616983" cy="338283"/>
          </a:xfrm>
          <a:prstGeom prst="ellipse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3460217" y="5134820"/>
            <a:ext cx="295778" cy="47511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 rot="2696636">
            <a:off x="3193606" y="5651476"/>
            <a:ext cx="465713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/>
          <p:nvPr/>
        </p:nvSpPr>
        <p:spPr>
          <a:xfrm>
            <a:off x="5303964" y="5425039"/>
            <a:ext cx="616983" cy="33828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>
            <a:off x="5455670" y="5137552"/>
            <a:ext cx="295778" cy="475118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/>
          <p:cNvSpPr/>
          <p:nvPr/>
        </p:nvSpPr>
        <p:spPr>
          <a:xfrm rot="2696636">
            <a:off x="5189059" y="5606181"/>
            <a:ext cx="465713" cy="45719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vál 135"/>
          <p:cNvSpPr/>
          <p:nvPr/>
        </p:nvSpPr>
        <p:spPr>
          <a:xfrm>
            <a:off x="7304690" y="5436342"/>
            <a:ext cx="616983" cy="338283"/>
          </a:xfrm>
          <a:prstGeom prst="ellipse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7456396" y="5148855"/>
            <a:ext cx="295778" cy="47511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 rot="2696636">
            <a:off x="7189785" y="5665511"/>
            <a:ext cx="465713" cy="45719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/>
          <p:cNvSpPr/>
          <p:nvPr/>
        </p:nvSpPr>
        <p:spPr>
          <a:xfrm>
            <a:off x="2627784" y="4214692"/>
            <a:ext cx="1748889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4" name="Obdélník 143"/>
          <p:cNvSpPr/>
          <p:nvPr/>
        </p:nvSpPr>
        <p:spPr>
          <a:xfrm>
            <a:off x="4709253" y="4226897"/>
            <a:ext cx="1806403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5" name="Obdélník 144"/>
          <p:cNvSpPr/>
          <p:nvPr/>
        </p:nvSpPr>
        <p:spPr>
          <a:xfrm>
            <a:off x="6832107" y="4226897"/>
            <a:ext cx="1835736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6" name="Obdélník 145"/>
          <p:cNvSpPr/>
          <p:nvPr/>
        </p:nvSpPr>
        <p:spPr>
          <a:xfrm>
            <a:off x="508085" y="5877272"/>
            <a:ext cx="1771875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7" name="Obdélník 146"/>
          <p:cNvSpPr/>
          <p:nvPr/>
        </p:nvSpPr>
        <p:spPr>
          <a:xfrm>
            <a:off x="2627783" y="5887095"/>
            <a:ext cx="1748889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8" name="Obdélník 147"/>
          <p:cNvSpPr/>
          <p:nvPr/>
        </p:nvSpPr>
        <p:spPr>
          <a:xfrm>
            <a:off x="4709252" y="5899300"/>
            <a:ext cx="1806403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9" name="Obdélník 148"/>
          <p:cNvSpPr/>
          <p:nvPr/>
        </p:nvSpPr>
        <p:spPr>
          <a:xfrm>
            <a:off x="6832107" y="5899300"/>
            <a:ext cx="1835736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39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0085" y="154340"/>
            <a:ext cx="8892480" cy="655272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2094150" y="4192098"/>
            <a:ext cx="3457241" cy="93610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3" idx="1"/>
            <a:endCxn id="3" idx="3"/>
          </p:cNvCxnSpPr>
          <p:nvPr/>
        </p:nvCxnSpPr>
        <p:spPr>
          <a:xfrm>
            <a:off x="2094150" y="4660150"/>
            <a:ext cx="34572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039224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535168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27056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031112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43280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47336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620100" y="5593757"/>
            <a:ext cx="2449129" cy="93610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1" idx="1"/>
            <a:endCxn id="11" idx="3"/>
          </p:cNvCxnSpPr>
          <p:nvPr/>
        </p:nvCxnSpPr>
        <p:spPr>
          <a:xfrm>
            <a:off x="1620100" y="6061809"/>
            <a:ext cx="24491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65173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61117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053005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57061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069229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73635" y="4162972"/>
            <a:ext cx="1441017" cy="965162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>
            <a:stCxn id="18" idx="1"/>
            <a:endCxn id="18" idx="3"/>
          </p:cNvCxnSpPr>
          <p:nvPr/>
        </p:nvCxnSpPr>
        <p:spPr>
          <a:xfrm>
            <a:off x="273635" y="4645553"/>
            <a:ext cx="14410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14652" y="4133914"/>
            <a:ext cx="0" cy="965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06540" y="4133914"/>
            <a:ext cx="0" cy="965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210596" y="4133914"/>
            <a:ext cx="0" cy="965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4804855" y="5589240"/>
            <a:ext cx="2462164" cy="940621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3" idx="1"/>
            <a:endCxn id="23" idx="3"/>
          </p:cNvCxnSpPr>
          <p:nvPr/>
        </p:nvCxnSpPr>
        <p:spPr>
          <a:xfrm>
            <a:off x="4804855" y="6059551"/>
            <a:ext cx="24621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749927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245871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237759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741815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253983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5876079" y="4204505"/>
            <a:ext cx="2934642" cy="940621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>
            <a:stCxn id="30" idx="1"/>
            <a:endCxn id="30" idx="3"/>
          </p:cNvCxnSpPr>
          <p:nvPr/>
        </p:nvCxnSpPr>
        <p:spPr>
          <a:xfrm>
            <a:off x="5876079" y="4674816"/>
            <a:ext cx="29346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821151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317095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308983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813039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325207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73635" y="4719732"/>
            <a:ext cx="8589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620099" y="6059551"/>
            <a:ext cx="5734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85364" y="1359352"/>
            <a:ext cx="20369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36 – 12 =  P </a:t>
            </a:r>
          </a:p>
          <a:p>
            <a:r>
              <a:rPr lang="cs-CZ" sz="2400" b="1" dirty="0" smtClean="0"/>
              <a:t>31 – 20 =  V</a:t>
            </a:r>
          </a:p>
          <a:p>
            <a:r>
              <a:rPr lang="cs-CZ" sz="2400" b="1" dirty="0" smtClean="0"/>
              <a:t>16 + 13 =  Á</a:t>
            </a:r>
          </a:p>
          <a:p>
            <a:r>
              <a:rPr lang="cs-CZ" sz="2400" b="1" dirty="0" smtClean="0"/>
              <a:t>62 – 30 =  Č</a:t>
            </a:r>
          </a:p>
          <a:p>
            <a:r>
              <a:rPr lang="cs-CZ" sz="2400" b="1" dirty="0" smtClean="0"/>
              <a:t>92 – 50 =  I</a:t>
            </a:r>
          </a:p>
          <a:p>
            <a:r>
              <a:rPr lang="cs-CZ" sz="2400" b="1" dirty="0" smtClean="0"/>
              <a:t>12 + 23 =  H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73635" y="4192098"/>
            <a:ext cx="8537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79  88  42         88  24   66   29   11   10  28        24  64   32   22   29  47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620100" y="5593757"/>
            <a:ext cx="56338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12  66</a:t>
            </a:r>
            <a:r>
              <a:rPr lang="cs-CZ" sz="2400" dirty="0" smtClean="0"/>
              <a:t>  </a:t>
            </a:r>
            <a:r>
              <a:rPr lang="cs-CZ" sz="2400" b="1" dirty="0" smtClean="0"/>
              <a:t>49</a:t>
            </a:r>
            <a:r>
              <a:rPr lang="cs-CZ" sz="2400" dirty="0" smtClean="0"/>
              <a:t>    </a:t>
            </a:r>
            <a:r>
              <a:rPr lang="cs-CZ" sz="2400" b="1" dirty="0" smtClean="0"/>
              <a:t>35  30              22  47  13   12   52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323706" y="1345859"/>
            <a:ext cx="20369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53 + 13 =  R</a:t>
            </a:r>
          </a:p>
          <a:p>
            <a:r>
              <a:rPr lang="cs-CZ" sz="2400" b="1" dirty="0"/>
              <a:t>74 + 14 =  </a:t>
            </a:r>
            <a:r>
              <a:rPr lang="cs-CZ" sz="2400" b="1" dirty="0" smtClean="0"/>
              <a:t>S</a:t>
            </a:r>
          </a:p>
          <a:p>
            <a:r>
              <a:rPr lang="cs-CZ" sz="2400" b="1" dirty="0" smtClean="0"/>
              <a:t>85 – 55 =  É</a:t>
            </a:r>
          </a:p>
          <a:p>
            <a:r>
              <a:rPr lang="cs-CZ" sz="2400" b="1" dirty="0" smtClean="0"/>
              <a:t>21 + 31 =  Y</a:t>
            </a:r>
          </a:p>
          <a:p>
            <a:r>
              <a:rPr lang="cs-CZ" sz="2400" b="1" dirty="0" smtClean="0"/>
              <a:t>24 – 11 =  Í</a:t>
            </a:r>
          </a:p>
          <a:p>
            <a:r>
              <a:rPr lang="cs-CZ" sz="2400" b="1" dirty="0" smtClean="0"/>
              <a:t>35 + 14 = U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636325" y="1174686"/>
            <a:ext cx="20369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51 + 13 = O</a:t>
            </a:r>
          </a:p>
          <a:p>
            <a:r>
              <a:rPr lang="cs-CZ" sz="2400" b="1" dirty="0" smtClean="0"/>
              <a:t>36 – 14 = T</a:t>
            </a:r>
          </a:p>
          <a:p>
            <a:r>
              <a:rPr lang="cs-CZ" sz="2400" b="1" dirty="0" smtClean="0"/>
              <a:t>24 + 23 = Ř</a:t>
            </a:r>
          </a:p>
          <a:p>
            <a:r>
              <a:rPr lang="cs-CZ" sz="2400" b="1" dirty="0" smtClean="0"/>
              <a:t>57 + 22 =  J</a:t>
            </a:r>
          </a:p>
          <a:p>
            <a:r>
              <a:rPr lang="cs-CZ" sz="2400" b="1" dirty="0" smtClean="0"/>
              <a:t>60 – 32 = Ý</a:t>
            </a:r>
          </a:p>
          <a:p>
            <a:r>
              <a:rPr lang="cs-CZ" sz="2400" b="1" dirty="0" smtClean="0"/>
              <a:t>26 – 14 = D</a:t>
            </a:r>
          </a:p>
          <a:p>
            <a:r>
              <a:rPr lang="cs-CZ" sz="2400" b="1" dirty="0" smtClean="0"/>
              <a:t>62 – 52 = N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583524" y="255825"/>
            <a:ext cx="7969917" cy="8553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62349" y="399841"/>
            <a:ext cx="7891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UMÍŠ SPRÁVNĚ POČÍTAT? VYLUŠTI VĚTU.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2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Uzlíková\AppData\Local\Microsoft\Windows\Temporary Internet Files\Content.IE5\KLJ41I51\MC900286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632" y="2012680"/>
            <a:ext cx="689475" cy="602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AN5B4D4D\MC9002394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552" y="4632352"/>
            <a:ext cx="455110" cy="724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GFOPX8EN\MC9002988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468" y="4683656"/>
            <a:ext cx="780880" cy="706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zlíková\AppData\Local\Microsoft\Windows\Temporary Internet Files\Content.IE5\X23NRNFV\MC9002907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43738" y="4676647"/>
            <a:ext cx="934187" cy="63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87026" y="2749739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1791" y="39347"/>
            <a:ext cx="85270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Eva a Ota si kupují oblečení na dovolenou. Vypočítej, kolik korun zaplatí za nákup.                 Kdy na dovolenou pojedou?</a:t>
            </a:r>
            <a:endParaRPr lang="cs-CZ" sz="3600" b="1" dirty="0"/>
          </a:p>
        </p:txBody>
      </p:sp>
      <p:pic>
        <p:nvPicPr>
          <p:cNvPr id="1026" name="Picture 2" descr="C:\Users\Uzlíková\AppData\Local\Microsoft\Windows\Temporary Internet Files\Content.IE5\AN5B4D4D\MC90044066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75" y="2065698"/>
            <a:ext cx="799994" cy="83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X23NRNFV\MC9004406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75" y="4527068"/>
            <a:ext cx="799994" cy="805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1558027" y="2749739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  <a:r>
              <a:rPr lang="cs-CZ" sz="2400" b="1" dirty="0" smtClean="0">
                <a:solidFill>
                  <a:schemeClr val="tx1"/>
                </a:solidFill>
              </a:rPr>
              <a:t>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46897" y="2749738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14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00430" y="2749738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589348" y="2749739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4" name="Picture 16" descr="C:\Users\Uzlíková\AppData\Local\Microsoft\Windows\Temporary Internet Files\Content.IE5\A9R68WY4\MC9003205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353" y="1920849"/>
            <a:ext cx="473747" cy="78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7" descr="C:\Users\Uzlíková\AppData\Local\Microsoft\Windows\Temporary Internet Files\Content.IE5\4IS3LJ0J\MC90011326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7629" y="1985771"/>
            <a:ext cx="358104" cy="656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8" descr="C:\Users\Uzlíková\AppData\Local\Microsoft\Windows\Temporary Internet Files\Content.IE5\KLJ41I51\MC9000570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69" y="2041090"/>
            <a:ext cx="687397" cy="605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91791" y="1911888"/>
            <a:ext cx="6331443" cy="2172866"/>
          </a:xfrm>
          <a:prstGeom prst="rect">
            <a:avLst/>
          </a:prstGeom>
          <a:noFill/>
          <a:ln w="5715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91791" y="3390435"/>
            <a:ext cx="63314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CELKEM: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31 + 14 + 12 + 13 + 21 = 91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91790" y="4387918"/>
            <a:ext cx="6331443" cy="2172866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661544" y="5432867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13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632545" y="5432867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621415" y="5435511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12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674948" y="5432866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663866" y="5432867"/>
            <a:ext cx="914400" cy="457200"/>
          </a:xfrm>
          <a:prstGeom prst="rect">
            <a:avLst/>
          </a:prstGeom>
          <a:solidFill>
            <a:schemeClr val="bg1"/>
          </a:solidFill>
          <a:ln w="3810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21 Kč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40161" y="5973065"/>
            <a:ext cx="63314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CELKEM: 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32 + 12 +11 + 21 + 13 = 89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Uzlíková\AppData\Local\Microsoft\Windows\Temporary Internet Files\Content.IE5\GFOPX8EN\MC90011340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155" y="4657530"/>
            <a:ext cx="857156" cy="67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4IS3LJ0J\MC90010070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006">
            <a:off x="4946423" y="4618461"/>
            <a:ext cx="482570" cy="75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A9R68WY4\MC90008996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566" y="1968656"/>
            <a:ext cx="515033" cy="69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Obdélník 54"/>
          <p:cNvSpPr/>
          <p:nvPr/>
        </p:nvSpPr>
        <p:spPr>
          <a:xfrm>
            <a:off x="7074121" y="2050051"/>
            <a:ext cx="1844719" cy="1893099"/>
          </a:xfrm>
          <a:prstGeom prst="rect">
            <a:avLst/>
          </a:prstGeom>
          <a:noFill/>
          <a:ln w="57150">
            <a:solidFill>
              <a:srgbClr val="E159C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074122" y="2041090"/>
            <a:ext cx="18447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Eva zaplatí </a:t>
            </a:r>
            <a:r>
              <a:rPr lang="cs-CZ" sz="2800" b="1" dirty="0" smtClean="0">
                <a:solidFill>
                  <a:srgbClr val="FF0000"/>
                </a:solidFill>
              </a:rPr>
              <a:t>  91 Kč          </a:t>
            </a:r>
            <a:r>
              <a:rPr lang="cs-CZ" sz="2800" b="1" dirty="0" smtClean="0"/>
              <a:t>a pojede    v</a:t>
            </a:r>
            <a:r>
              <a:rPr lang="cs-CZ" sz="2800" b="1" dirty="0" smtClean="0">
                <a:solidFill>
                  <a:srgbClr val="FF0000"/>
                </a:solidFill>
              </a:rPr>
              <a:t> létě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60" name="Obdélník 59"/>
          <p:cNvSpPr/>
          <p:nvPr/>
        </p:nvSpPr>
        <p:spPr>
          <a:xfrm>
            <a:off x="7074120" y="4524732"/>
            <a:ext cx="1844719" cy="1893099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7074121" y="4515771"/>
            <a:ext cx="18447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Ota zaplatí   </a:t>
            </a:r>
            <a:r>
              <a:rPr lang="cs-CZ" sz="2800" b="1" dirty="0" smtClean="0">
                <a:solidFill>
                  <a:srgbClr val="FF0000"/>
                </a:solidFill>
              </a:rPr>
              <a:t>89 Kč          </a:t>
            </a:r>
            <a:r>
              <a:rPr lang="cs-CZ" sz="2800" b="1" dirty="0" smtClean="0"/>
              <a:t>a pojede    v</a:t>
            </a:r>
            <a:r>
              <a:rPr lang="cs-CZ" sz="2800" b="1" dirty="0" smtClean="0">
                <a:solidFill>
                  <a:srgbClr val="FF0000"/>
                </a:solidFill>
              </a:rPr>
              <a:t> zimě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6748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Uzlíková\AppData\Local\Microsoft\Windows\Temporary Internet Files\Content.IE5\KLJ41I51\MC900038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516" y="1352579"/>
            <a:ext cx="1071671" cy="98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803743" y="586262"/>
            <a:ext cx="3864100" cy="2268251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4765576" y="2289701"/>
            <a:ext cx="390226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2" idx="3"/>
          </p:cNvCxnSpPr>
          <p:nvPr/>
        </p:nvCxnSpPr>
        <p:spPr>
          <a:xfrm>
            <a:off x="4765576" y="1713637"/>
            <a:ext cx="3902267" cy="67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65576" y="1137573"/>
            <a:ext cx="390226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920933" y="586262"/>
            <a:ext cx="0" cy="2268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989712" y="586262"/>
            <a:ext cx="0" cy="22682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37784" y="586262"/>
            <a:ext cx="0" cy="2268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285856" y="586262"/>
            <a:ext cx="0" cy="22682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TextovéPole 2048"/>
          <p:cNvSpPr txBox="1"/>
          <p:nvPr/>
        </p:nvSpPr>
        <p:spPr>
          <a:xfrm>
            <a:off x="4749074" y="1187919"/>
            <a:ext cx="3918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Talířek    13   15    17   11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4765576" y="1828036"/>
            <a:ext cx="39022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Lžička      9      3     5      7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4765576" y="2289701"/>
            <a:ext cx="390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Hrníček  12   15   13    14</a:t>
            </a:r>
          </a:p>
        </p:txBody>
      </p:sp>
      <p:pic>
        <p:nvPicPr>
          <p:cNvPr id="2071" name="Picture 8" descr="C:\Users\Uzlíková\AppData\Local\Microsoft\Windows\Temporary Internet Files\Content.IE5\X23NRNFV\MC900335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80405">
            <a:off x="3296434" y="1869841"/>
            <a:ext cx="673383" cy="56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5" name="Obdélník 64"/>
          <p:cNvSpPr/>
          <p:nvPr/>
        </p:nvSpPr>
        <p:spPr>
          <a:xfrm>
            <a:off x="6133728" y="720002"/>
            <a:ext cx="351656" cy="27964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6768909" y="732578"/>
            <a:ext cx="351656" cy="27964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7411932" y="732578"/>
            <a:ext cx="351656" cy="27964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8077944" y="732578"/>
            <a:ext cx="351656" cy="279648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4" name="TextovéPole 2073"/>
          <p:cNvSpPr txBox="1"/>
          <p:nvPr/>
        </p:nvSpPr>
        <p:spPr>
          <a:xfrm>
            <a:off x="4803743" y="602414"/>
            <a:ext cx="11859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CENA</a:t>
            </a:r>
            <a:endParaRPr lang="cs-CZ" sz="2800" b="1" dirty="0"/>
          </a:p>
        </p:txBody>
      </p:sp>
      <p:sp>
        <p:nvSpPr>
          <p:cNvPr id="2079" name="Obdélník 2078"/>
          <p:cNvSpPr/>
          <p:nvPr/>
        </p:nvSpPr>
        <p:spPr>
          <a:xfrm>
            <a:off x="508085" y="478614"/>
            <a:ext cx="2263831" cy="2491220"/>
          </a:xfrm>
          <a:prstGeom prst="rect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08085" y="443866"/>
            <a:ext cx="22638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Vypočítej cenu čajové soupravy. Ceny hledej   v tabulce.</a:t>
            </a:r>
            <a:endParaRPr lang="cs-CZ" sz="3200" b="1" dirty="0"/>
          </a:p>
        </p:txBody>
      </p:sp>
      <p:sp>
        <p:nvSpPr>
          <p:cNvPr id="99" name="Ovál 98"/>
          <p:cNvSpPr/>
          <p:nvPr/>
        </p:nvSpPr>
        <p:spPr>
          <a:xfrm>
            <a:off x="1249828" y="3786391"/>
            <a:ext cx="616983" cy="33828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1401534" y="3498904"/>
            <a:ext cx="295778" cy="475118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 rot="2696636">
            <a:off x="1134923" y="4015560"/>
            <a:ext cx="465713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3297785" y="3753866"/>
            <a:ext cx="616983" cy="33828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3449491" y="3466379"/>
            <a:ext cx="295778" cy="47511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 rot="2696636">
            <a:off x="3182880" y="3983035"/>
            <a:ext cx="465713" cy="45719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5293238" y="3756598"/>
            <a:ext cx="616983" cy="33828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5444944" y="3469111"/>
            <a:ext cx="295778" cy="47511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 rot="2696636">
            <a:off x="5178333" y="3937740"/>
            <a:ext cx="465713" cy="45719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7293964" y="3767901"/>
            <a:ext cx="616983" cy="338283"/>
          </a:xfrm>
          <a:prstGeom prst="ellipse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445670" y="3480414"/>
            <a:ext cx="295778" cy="47511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 rot="2696636">
            <a:off x="7179057" y="3951162"/>
            <a:ext cx="465713" cy="45719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08085" y="4204869"/>
            <a:ext cx="1771875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15+5+14=34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7" name="Ovál 126"/>
          <p:cNvSpPr/>
          <p:nvPr/>
        </p:nvSpPr>
        <p:spPr>
          <a:xfrm>
            <a:off x="1239935" y="5454832"/>
            <a:ext cx="616983" cy="33828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bdélník 127"/>
          <p:cNvSpPr/>
          <p:nvPr/>
        </p:nvSpPr>
        <p:spPr>
          <a:xfrm>
            <a:off x="1391641" y="5167345"/>
            <a:ext cx="295778" cy="47511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bdélník 128"/>
          <p:cNvSpPr/>
          <p:nvPr/>
        </p:nvSpPr>
        <p:spPr>
          <a:xfrm rot="2696636">
            <a:off x="1125030" y="5684001"/>
            <a:ext cx="465713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Ovál 129"/>
          <p:cNvSpPr/>
          <p:nvPr/>
        </p:nvSpPr>
        <p:spPr>
          <a:xfrm>
            <a:off x="3308511" y="5422307"/>
            <a:ext cx="616983" cy="338283"/>
          </a:xfrm>
          <a:prstGeom prst="ellipse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Obdélník 130"/>
          <p:cNvSpPr/>
          <p:nvPr/>
        </p:nvSpPr>
        <p:spPr>
          <a:xfrm>
            <a:off x="3460217" y="5134820"/>
            <a:ext cx="295778" cy="475118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Obdélník 131"/>
          <p:cNvSpPr/>
          <p:nvPr/>
        </p:nvSpPr>
        <p:spPr>
          <a:xfrm rot="2696636">
            <a:off x="3193606" y="5651476"/>
            <a:ext cx="465713" cy="45719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/>
          <p:cNvSpPr/>
          <p:nvPr/>
        </p:nvSpPr>
        <p:spPr>
          <a:xfrm>
            <a:off x="5303964" y="5425039"/>
            <a:ext cx="616983" cy="33828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bdélník 133"/>
          <p:cNvSpPr/>
          <p:nvPr/>
        </p:nvSpPr>
        <p:spPr>
          <a:xfrm>
            <a:off x="5455670" y="5137552"/>
            <a:ext cx="295778" cy="475118"/>
          </a:xfrm>
          <a:prstGeom prst="rect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Obdélník 134"/>
          <p:cNvSpPr/>
          <p:nvPr/>
        </p:nvSpPr>
        <p:spPr>
          <a:xfrm rot="2696636">
            <a:off x="5189059" y="5606181"/>
            <a:ext cx="465713" cy="45719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Ovál 135"/>
          <p:cNvSpPr/>
          <p:nvPr/>
        </p:nvSpPr>
        <p:spPr>
          <a:xfrm>
            <a:off x="7304690" y="5436342"/>
            <a:ext cx="616983" cy="338283"/>
          </a:xfrm>
          <a:prstGeom prst="ellipse">
            <a:avLst/>
          </a:prstGeom>
          <a:solidFill>
            <a:srgbClr val="FFCCFF"/>
          </a:solidFill>
          <a:ln>
            <a:solidFill>
              <a:srgbClr val="FF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Obdélník 136"/>
          <p:cNvSpPr/>
          <p:nvPr/>
        </p:nvSpPr>
        <p:spPr>
          <a:xfrm>
            <a:off x="7456396" y="5148855"/>
            <a:ext cx="295778" cy="475118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 rot="2696636">
            <a:off x="7189785" y="5665511"/>
            <a:ext cx="465713" cy="45719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/>
          <p:cNvSpPr/>
          <p:nvPr/>
        </p:nvSpPr>
        <p:spPr>
          <a:xfrm>
            <a:off x="2627784" y="4214692"/>
            <a:ext cx="1748889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17+3+12=32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4" name="Obdélník 143"/>
          <p:cNvSpPr/>
          <p:nvPr/>
        </p:nvSpPr>
        <p:spPr>
          <a:xfrm>
            <a:off x="4709253" y="4226897"/>
            <a:ext cx="1806403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13+7+15=35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5" name="Obdélník 144"/>
          <p:cNvSpPr/>
          <p:nvPr/>
        </p:nvSpPr>
        <p:spPr>
          <a:xfrm>
            <a:off x="6832107" y="4226897"/>
            <a:ext cx="1835736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11+9+13=33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6" name="Obdélník 145"/>
          <p:cNvSpPr/>
          <p:nvPr/>
        </p:nvSpPr>
        <p:spPr>
          <a:xfrm>
            <a:off x="508085" y="5877272"/>
            <a:ext cx="1771875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15+5+12=32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7" name="Obdélník 146"/>
          <p:cNvSpPr/>
          <p:nvPr/>
        </p:nvSpPr>
        <p:spPr>
          <a:xfrm>
            <a:off x="2627784" y="5887095"/>
            <a:ext cx="1748889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11+5+12=28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8" name="Obdélník 147"/>
          <p:cNvSpPr/>
          <p:nvPr/>
        </p:nvSpPr>
        <p:spPr>
          <a:xfrm>
            <a:off x="4709252" y="5899300"/>
            <a:ext cx="1806403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13+3+14=30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9" name="Obdélník 148"/>
          <p:cNvSpPr/>
          <p:nvPr/>
        </p:nvSpPr>
        <p:spPr>
          <a:xfrm>
            <a:off x="6832107" y="5899300"/>
            <a:ext cx="1835736" cy="420498"/>
          </a:xfrm>
          <a:prstGeom prst="rect">
            <a:avLst/>
          </a:prstGeom>
          <a:solidFill>
            <a:srgbClr val="FFEEB9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11+3+13=27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88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0085" y="154340"/>
            <a:ext cx="8892480" cy="655272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2094150" y="4192098"/>
            <a:ext cx="3457241" cy="93610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3" idx="1"/>
            <a:endCxn id="3" idx="3"/>
          </p:cNvCxnSpPr>
          <p:nvPr/>
        </p:nvCxnSpPr>
        <p:spPr>
          <a:xfrm>
            <a:off x="2094150" y="4660150"/>
            <a:ext cx="34572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039224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535168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527056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031112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43280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047336" y="4204505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620100" y="5593757"/>
            <a:ext cx="2449129" cy="936104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1" idx="1"/>
            <a:endCxn id="11" idx="3"/>
          </p:cNvCxnSpPr>
          <p:nvPr/>
        </p:nvCxnSpPr>
        <p:spPr>
          <a:xfrm>
            <a:off x="1620100" y="6061809"/>
            <a:ext cx="24491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65173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61117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053005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57061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069229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73635" y="4162972"/>
            <a:ext cx="1441017" cy="965162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>
            <a:stCxn id="18" idx="1"/>
            <a:endCxn id="18" idx="3"/>
          </p:cNvCxnSpPr>
          <p:nvPr/>
        </p:nvCxnSpPr>
        <p:spPr>
          <a:xfrm>
            <a:off x="273635" y="4645553"/>
            <a:ext cx="14410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14652" y="4133914"/>
            <a:ext cx="0" cy="965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06540" y="4133914"/>
            <a:ext cx="0" cy="965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210596" y="4133914"/>
            <a:ext cx="0" cy="9651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4804855" y="5589240"/>
            <a:ext cx="2462164" cy="940621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3" idx="1"/>
            <a:endCxn id="23" idx="3"/>
          </p:cNvCxnSpPr>
          <p:nvPr/>
        </p:nvCxnSpPr>
        <p:spPr>
          <a:xfrm>
            <a:off x="4804855" y="6059551"/>
            <a:ext cx="24621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749927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245871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237759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741815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253983" y="5564699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5876079" y="4204505"/>
            <a:ext cx="2934642" cy="940621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>
            <a:stCxn id="30" idx="1"/>
            <a:endCxn id="30" idx="3"/>
          </p:cNvCxnSpPr>
          <p:nvPr/>
        </p:nvCxnSpPr>
        <p:spPr>
          <a:xfrm>
            <a:off x="5876079" y="4674816"/>
            <a:ext cx="29346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821151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317095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308983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813039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325207" y="4179964"/>
            <a:ext cx="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73635" y="4719732"/>
            <a:ext cx="8589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J     S      I           S     P     R    Á     V     N    Ý          P    O    Č     T      Á    Ř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620099" y="6059551"/>
            <a:ext cx="5734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D    R     U    H     É               T    Ř     Í      D     Y 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85364" y="1359352"/>
            <a:ext cx="20369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36 – 12 =  P </a:t>
            </a:r>
          </a:p>
          <a:p>
            <a:r>
              <a:rPr lang="cs-CZ" sz="2400" b="1" dirty="0" smtClean="0"/>
              <a:t>31 – 20 =  V</a:t>
            </a:r>
          </a:p>
          <a:p>
            <a:r>
              <a:rPr lang="cs-CZ" sz="2400" b="1" dirty="0" smtClean="0"/>
              <a:t>16 + 13 =  Á</a:t>
            </a:r>
          </a:p>
          <a:p>
            <a:r>
              <a:rPr lang="cs-CZ" sz="2400" b="1" dirty="0" smtClean="0"/>
              <a:t>62 – 30 =  Č</a:t>
            </a:r>
          </a:p>
          <a:p>
            <a:r>
              <a:rPr lang="cs-CZ" sz="2400" b="1" dirty="0" smtClean="0"/>
              <a:t>92 – 50 =  I</a:t>
            </a:r>
          </a:p>
          <a:p>
            <a:r>
              <a:rPr lang="cs-CZ" sz="2400" b="1" dirty="0" smtClean="0"/>
              <a:t>12 + 23 =  H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73635" y="4192098"/>
            <a:ext cx="85370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79  88  42         88  24   66   29   11   10  28        24  64   32   22   29  47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620100" y="5593757"/>
            <a:ext cx="56338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12  66</a:t>
            </a:r>
            <a:r>
              <a:rPr lang="cs-CZ" sz="2400" dirty="0" smtClean="0"/>
              <a:t>  </a:t>
            </a:r>
            <a:r>
              <a:rPr lang="cs-CZ" sz="2400" b="1" dirty="0" smtClean="0"/>
              <a:t>49</a:t>
            </a:r>
            <a:r>
              <a:rPr lang="cs-CZ" sz="2400" dirty="0" smtClean="0"/>
              <a:t>    </a:t>
            </a:r>
            <a:r>
              <a:rPr lang="cs-CZ" sz="2400" b="1" dirty="0" smtClean="0"/>
              <a:t>35  30              22  47  13   12   52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323706" y="1345859"/>
            <a:ext cx="203696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53 + 13 =  R</a:t>
            </a:r>
          </a:p>
          <a:p>
            <a:r>
              <a:rPr lang="cs-CZ" sz="2400" b="1" dirty="0"/>
              <a:t>74 + 14 =  </a:t>
            </a:r>
            <a:r>
              <a:rPr lang="cs-CZ" sz="2400" b="1" dirty="0" smtClean="0"/>
              <a:t>S</a:t>
            </a:r>
          </a:p>
          <a:p>
            <a:r>
              <a:rPr lang="cs-CZ" sz="2400" b="1" dirty="0" smtClean="0"/>
              <a:t>85 – 55 =  É</a:t>
            </a:r>
          </a:p>
          <a:p>
            <a:r>
              <a:rPr lang="cs-CZ" sz="2400" b="1" dirty="0" smtClean="0"/>
              <a:t>21 + 31 =  Y</a:t>
            </a:r>
          </a:p>
          <a:p>
            <a:r>
              <a:rPr lang="cs-CZ" sz="2400" b="1" dirty="0" smtClean="0"/>
              <a:t>24 – 11 =  Í</a:t>
            </a:r>
          </a:p>
          <a:p>
            <a:r>
              <a:rPr lang="cs-CZ" sz="2400" b="1" dirty="0" smtClean="0"/>
              <a:t>35 + 14 = U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636325" y="1174686"/>
            <a:ext cx="203696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51 + 13 = O</a:t>
            </a:r>
          </a:p>
          <a:p>
            <a:r>
              <a:rPr lang="cs-CZ" sz="2400" b="1" dirty="0" smtClean="0"/>
              <a:t>36 – 14 = T</a:t>
            </a:r>
          </a:p>
          <a:p>
            <a:r>
              <a:rPr lang="cs-CZ" sz="2400" b="1" dirty="0" smtClean="0"/>
              <a:t>24 + 23 = Ř</a:t>
            </a:r>
          </a:p>
          <a:p>
            <a:r>
              <a:rPr lang="cs-CZ" sz="2400" b="1" dirty="0" smtClean="0"/>
              <a:t>57 + 22 =  J</a:t>
            </a:r>
          </a:p>
          <a:p>
            <a:r>
              <a:rPr lang="cs-CZ" sz="2400" b="1" dirty="0" smtClean="0"/>
              <a:t>60 – 32 = Ý</a:t>
            </a:r>
          </a:p>
          <a:p>
            <a:r>
              <a:rPr lang="cs-CZ" sz="2400" b="1" dirty="0" smtClean="0"/>
              <a:t>26 – 14 = D</a:t>
            </a:r>
          </a:p>
          <a:p>
            <a:r>
              <a:rPr lang="cs-CZ" sz="2400" b="1" dirty="0" smtClean="0"/>
              <a:t>62 – 52 = N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583524" y="255825"/>
            <a:ext cx="7969917" cy="8553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62349" y="399841"/>
            <a:ext cx="7891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UMÍŠ SPRÁVNĚ POČÍTAT? VYLUŠTI VĚTU.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79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598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25</cp:revision>
  <dcterms:created xsi:type="dcterms:W3CDTF">2012-08-09T21:20:22Z</dcterms:created>
  <dcterms:modified xsi:type="dcterms:W3CDTF">2012-09-15T20:13:13Z</dcterms:modified>
</cp:coreProperties>
</file>