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60" r:id="rId4"/>
    <p:sldId id="264" r:id="rId5"/>
    <p:sldId id="266" r:id="rId6"/>
    <p:sldId id="259" r:id="rId7"/>
    <p:sldId id="263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268C"/>
    <a:srgbClr val="CCFFCC"/>
    <a:srgbClr val="FFE697"/>
    <a:srgbClr val="FF0000"/>
    <a:srgbClr val="FF7C80"/>
    <a:srgbClr val="FFFF66"/>
    <a:srgbClr val="FFCCFF"/>
    <a:srgbClr val="FFFFCC"/>
    <a:srgbClr val="CCECFF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VY_42_INOVACE_35_PROCVIČOVÁNÍ OBOR 0-100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Procvičování obor 0-100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VY_42_INOVACE_35_PROCVIČOVÁNÍ OBOR 0-100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 obor 0-100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87883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56084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Řešení sčítací tabulky,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0-100, výběr daných čísel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</a:t>
            </a:r>
            <a:r>
              <a:rPr lang="cs-CZ" sz="2400" smtClean="0">
                <a:latin typeface="+mj-lt"/>
                <a:cs typeface="Times New Roman" pitchFamily="18" charset="0"/>
              </a:rPr>
              <a:t>(pero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žlutá pastelka,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ů 3"/>
          <p:cNvSpPr/>
          <p:nvPr/>
        </p:nvSpPr>
        <p:spPr>
          <a:xfrm>
            <a:off x="971600" y="370344"/>
            <a:ext cx="7200800" cy="2192883"/>
          </a:xfrm>
          <a:prstGeom prst="downArrow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70344"/>
            <a:ext cx="46085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 Dokážeš vyřešit                              obrázkové              příklady?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751" y="2588568"/>
            <a:ext cx="679610" cy="78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650" y="2617104"/>
            <a:ext cx="823626" cy="69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228" y="2617104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701" y="2563227"/>
            <a:ext cx="697389" cy="69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743908" y="3445170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43908" y="34307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68 – 50 =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38138" y="3459789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912049" y="342557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 – 30 =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3508" y="3455508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43508" y="344107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5 </a:t>
            </a:r>
            <a:r>
              <a:rPr lang="cs-CZ" sz="2400" b="1" dirty="0" smtClean="0"/>
              <a:t>– 10 =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32371" y="3455198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507098" y="3413478"/>
            <a:ext cx="175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r>
              <a:rPr lang="cs-CZ" sz="2400" b="1" dirty="0"/>
              <a:t>4</a:t>
            </a:r>
            <a:r>
              <a:rPr lang="cs-CZ" sz="2400" b="1" dirty="0" smtClean="0"/>
              <a:t> – 20 =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44308" y="3448652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289891" y="341521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79 – 60 =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ree"/>
          <p:cNvSpPr>
            <a:spLocks noEditPoints="1" noChangeArrowheads="1"/>
          </p:cNvSpPr>
          <p:nvPr/>
        </p:nvSpPr>
        <p:spPr bwMode="auto">
          <a:xfrm>
            <a:off x="697908" y="2677304"/>
            <a:ext cx="792088" cy="57606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0142" y="4131319"/>
            <a:ext cx="2887682" cy="22324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ree"/>
          <p:cNvSpPr>
            <a:spLocks noEditPoints="1" noChangeArrowheads="1"/>
          </p:cNvSpPr>
          <p:nvPr/>
        </p:nvSpPr>
        <p:spPr bwMode="auto">
          <a:xfrm>
            <a:off x="92307" y="5067501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1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24" y="4307743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74" y="5102203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60" y="5869869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2" y="5853825"/>
            <a:ext cx="397768" cy="3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43" y="4350220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TextovéPole 85"/>
          <p:cNvSpPr txBox="1"/>
          <p:nvPr/>
        </p:nvSpPr>
        <p:spPr>
          <a:xfrm>
            <a:off x="385311" y="578127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68929" y="494639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88" name="Obdélník 87"/>
          <p:cNvSpPr/>
          <p:nvPr/>
        </p:nvSpPr>
        <p:spPr>
          <a:xfrm>
            <a:off x="1194491" y="4351434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1154673" y="5105085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1154672" y="5874430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85311" y="42532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93" name="Obdélník 92"/>
          <p:cNvSpPr/>
          <p:nvPr/>
        </p:nvSpPr>
        <p:spPr>
          <a:xfrm>
            <a:off x="3092155" y="4133582"/>
            <a:ext cx="2887682" cy="223247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6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829" y="5029361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" name="Tree"/>
          <p:cNvSpPr>
            <a:spLocks noEditPoints="1" noChangeArrowheads="1"/>
          </p:cNvSpPr>
          <p:nvPr/>
        </p:nvSpPr>
        <p:spPr bwMode="auto">
          <a:xfrm>
            <a:off x="3684622" y="5783938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8" name="Tree"/>
          <p:cNvSpPr>
            <a:spLocks noEditPoints="1" noChangeArrowheads="1"/>
          </p:cNvSpPr>
          <p:nvPr/>
        </p:nvSpPr>
        <p:spPr bwMode="auto">
          <a:xfrm>
            <a:off x="3755090" y="5051219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9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717" y="5773297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829" y="4329212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" name="TextovéPole 111"/>
          <p:cNvSpPr txBox="1"/>
          <p:nvPr/>
        </p:nvSpPr>
        <p:spPr>
          <a:xfrm>
            <a:off x="3479294" y="5690714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sp>
        <p:nvSpPr>
          <p:cNvPr id="113" name="Obdélník 112"/>
          <p:cNvSpPr/>
          <p:nvPr/>
        </p:nvSpPr>
        <p:spPr>
          <a:xfrm>
            <a:off x="4250057" y="4300603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4210239" y="5054254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4210238" y="5823599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3483133" y="494451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3552153" y="4185262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pic>
        <p:nvPicPr>
          <p:cNvPr id="149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98" y="4306639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7" name="Obdélník 156"/>
          <p:cNvSpPr/>
          <p:nvPr/>
        </p:nvSpPr>
        <p:spPr>
          <a:xfrm>
            <a:off x="6116744" y="4143958"/>
            <a:ext cx="2887682" cy="2232470"/>
          </a:xfrm>
          <a:prstGeom prst="rect">
            <a:avLst/>
          </a:prstGeom>
          <a:solidFill>
            <a:srgbClr val="FFE697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Tree"/>
          <p:cNvSpPr>
            <a:spLocks noEditPoints="1" noChangeArrowheads="1"/>
          </p:cNvSpPr>
          <p:nvPr/>
        </p:nvSpPr>
        <p:spPr bwMode="auto">
          <a:xfrm>
            <a:off x="6772276" y="5833974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74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604" y="4983185"/>
            <a:ext cx="397768" cy="3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5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78" y="5024264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6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315" y="4304561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7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755" y="5865777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8" name="Obdélník 177"/>
          <p:cNvSpPr/>
          <p:nvPr/>
        </p:nvSpPr>
        <p:spPr>
          <a:xfrm>
            <a:off x="7228190" y="4286421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7188372" y="5040072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0" name="Obdélník 179"/>
          <p:cNvSpPr/>
          <p:nvPr/>
        </p:nvSpPr>
        <p:spPr>
          <a:xfrm>
            <a:off x="7188371" y="5809417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6523224" y="5694076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sp>
        <p:nvSpPr>
          <p:cNvPr id="182" name="TextovéPole 181"/>
          <p:cNvSpPr txBox="1"/>
          <p:nvPr/>
        </p:nvSpPr>
        <p:spPr>
          <a:xfrm>
            <a:off x="6490466" y="488462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6516608" y="418569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pic>
        <p:nvPicPr>
          <p:cNvPr id="187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40" y="4305023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62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/>
          <p:cNvSpPr/>
          <p:nvPr/>
        </p:nvSpPr>
        <p:spPr>
          <a:xfrm>
            <a:off x="176456" y="764580"/>
            <a:ext cx="2232248" cy="4121224"/>
          </a:xfrm>
          <a:prstGeom prst="rightArrow">
            <a:avLst/>
          </a:prstGeom>
          <a:solidFill>
            <a:srgbClr val="FFFFCC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6456" y="2286583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DOPLŇ TABULKU.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77542" y="1358344"/>
            <a:ext cx="3168352" cy="316835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cxnSp>
        <p:nvCxnSpPr>
          <p:cNvPr id="8" name="Přímá spojnice 7"/>
          <p:cNvCxnSpPr>
            <a:stCxn id="6" idx="1"/>
            <a:endCxn id="6" idx="3"/>
          </p:cNvCxnSpPr>
          <p:nvPr/>
        </p:nvCxnSpPr>
        <p:spPr>
          <a:xfrm>
            <a:off x="2877542" y="2942520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77542" y="1862400"/>
            <a:ext cx="3168352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77542" y="2366456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77542" y="3446576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77542" y="4022640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53606" y="1358344"/>
            <a:ext cx="0" cy="316835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01678" y="1358344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749750" y="1358344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97822" y="1335280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23868" y="1862400"/>
            <a:ext cx="3218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8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48982" y="2422514"/>
            <a:ext cx="3112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4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65358" y="2964112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6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9882" y="3527149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 4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840752" y="4021758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   9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Šipka doprava 37"/>
          <p:cNvSpPr/>
          <p:nvPr/>
        </p:nvSpPr>
        <p:spPr>
          <a:xfrm rot="10800000">
            <a:off x="6513160" y="717573"/>
            <a:ext cx="2315264" cy="4121224"/>
          </a:xfrm>
          <a:prstGeom prst="rightArrow">
            <a:avLst/>
          </a:prstGeom>
          <a:solidFill>
            <a:srgbClr val="FFFFCC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569456" y="1361355"/>
            <a:ext cx="23701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Výsledky       vyšší než  42 vybarvi            žlutě.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1" name="Šipka dolů 40"/>
          <p:cNvSpPr/>
          <p:nvPr/>
        </p:nvSpPr>
        <p:spPr>
          <a:xfrm>
            <a:off x="1961672" y="4751566"/>
            <a:ext cx="5124596" cy="864096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207628" y="4751566"/>
            <a:ext cx="306778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A268C"/>
                </a:solidFill>
              </a:rPr>
              <a:t>Odkryj výsledek.</a:t>
            </a:r>
            <a:endParaRPr lang="cs-CZ" sz="2800" b="1" dirty="0">
              <a:solidFill>
                <a:srgbClr val="9A268C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241298" y="5975144"/>
            <a:ext cx="1360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ŠPATNĚ</a:t>
            </a:r>
            <a:endParaRPr lang="cs-CZ" b="1" dirty="0"/>
          </a:p>
        </p:txBody>
      </p:sp>
      <p:sp>
        <p:nvSpPr>
          <p:cNvPr id="47" name="Ovál 46"/>
          <p:cNvSpPr/>
          <p:nvPr/>
        </p:nvSpPr>
        <p:spPr>
          <a:xfrm>
            <a:off x="4035269" y="5702610"/>
            <a:ext cx="914400" cy="914400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  TÍČ 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241298" y="5719838"/>
            <a:ext cx="914400" cy="906573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Veselý obličej 54"/>
          <p:cNvSpPr/>
          <p:nvPr/>
        </p:nvSpPr>
        <p:spPr>
          <a:xfrm>
            <a:off x="5830894" y="5849646"/>
            <a:ext cx="576064" cy="620328"/>
          </a:xfrm>
          <a:prstGeom prst="smileyFac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647868" y="5702610"/>
            <a:ext cx="942116" cy="879942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PÍS ME 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29882" y="1478683"/>
            <a:ext cx="3112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+     39      38     36     15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4" name="Šipka dolů 33"/>
          <p:cNvSpPr/>
          <p:nvPr/>
        </p:nvSpPr>
        <p:spPr>
          <a:xfrm rot="10800000">
            <a:off x="1930171" y="285525"/>
            <a:ext cx="5124596" cy="864096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411635" y="267979"/>
            <a:ext cx="2100165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A268C"/>
                </a:solidFill>
              </a:rPr>
              <a:t>   Označ               stejné řádky.</a:t>
            </a:r>
            <a:endParaRPr lang="cs-CZ" sz="2800" b="1" dirty="0">
              <a:solidFill>
                <a:srgbClr val="9A268C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749750" y="437924"/>
            <a:ext cx="216024" cy="2616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0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899592" y="332656"/>
            <a:ext cx="7344816" cy="2232248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80261" y="332656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Opiš do sešitu.     Vypočítej.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Kontroluj.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420888"/>
            <a:ext cx="2376264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5" name="Obdélník 4"/>
          <p:cNvSpPr/>
          <p:nvPr/>
        </p:nvSpPr>
        <p:spPr>
          <a:xfrm>
            <a:off x="5868144" y="2420888"/>
            <a:ext cx="2376264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42088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b="1" dirty="0" smtClean="0"/>
              <a:t>2 + 9 =</a:t>
            </a:r>
          </a:p>
          <a:p>
            <a:r>
              <a:rPr lang="cs-CZ" sz="2400" b="1" dirty="0" smtClean="0"/>
              <a:t>81 – 9 =</a:t>
            </a:r>
          </a:p>
          <a:p>
            <a:r>
              <a:rPr lang="cs-CZ" sz="2400" b="1" dirty="0" smtClean="0"/>
              <a:t>45 + 8 = </a:t>
            </a:r>
          </a:p>
          <a:p>
            <a:r>
              <a:rPr lang="cs-CZ" sz="2400" b="1" dirty="0" smtClean="0"/>
              <a:t>36 – 7 =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242088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 + 8 =</a:t>
            </a:r>
          </a:p>
          <a:p>
            <a:r>
              <a:rPr lang="cs-CZ" sz="2400" b="1" dirty="0" smtClean="0"/>
              <a:t>32 – 7 =</a:t>
            </a:r>
          </a:p>
          <a:p>
            <a:r>
              <a:rPr lang="cs-CZ" sz="2400" b="1" dirty="0" smtClean="0"/>
              <a:t>78 + 6 = </a:t>
            </a:r>
          </a:p>
          <a:p>
            <a:r>
              <a:rPr lang="cs-CZ" sz="2400" b="1" dirty="0" smtClean="0"/>
              <a:t>46 – 9 =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5576" y="4581128"/>
            <a:ext cx="2376264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9" name="Obdélník 8"/>
          <p:cNvSpPr/>
          <p:nvPr/>
        </p:nvSpPr>
        <p:spPr>
          <a:xfrm>
            <a:off x="5868144" y="4581128"/>
            <a:ext cx="2376264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58112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64 – 9 =</a:t>
            </a:r>
          </a:p>
          <a:p>
            <a:r>
              <a:rPr lang="cs-CZ" sz="2400" b="1" dirty="0" smtClean="0"/>
              <a:t>35 + 6 =</a:t>
            </a:r>
          </a:p>
          <a:p>
            <a:r>
              <a:rPr lang="cs-CZ" sz="2400" b="1" dirty="0" smtClean="0"/>
              <a:t>78 + 3 = </a:t>
            </a:r>
          </a:p>
          <a:p>
            <a:r>
              <a:rPr lang="cs-CZ" sz="2400" b="1" dirty="0" smtClean="0"/>
              <a:t>24 – 8 = 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58112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38 + 6  =</a:t>
            </a:r>
          </a:p>
          <a:p>
            <a:r>
              <a:rPr lang="cs-CZ" sz="2400" b="1" dirty="0" smtClean="0"/>
              <a:t>92 – 6  =</a:t>
            </a:r>
          </a:p>
          <a:p>
            <a:r>
              <a:rPr lang="cs-CZ" sz="2400" b="1" dirty="0" smtClean="0"/>
              <a:t>51 – 8  = </a:t>
            </a:r>
          </a:p>
          <a:p>
            <a:r>
              <a:rPr lang="cs-CZ" sz="2400" b="1" dirty="0" smtClean="0"/>
              <a:t>27  </a:t>
            </a:r>
            <a:r>
              <a:rPr lang="cs-CZ" sz="2400" b="1" dirty="0"/>
              <a:t>+</a:t>
            </a:r>
            <a:r>
              <a:rPr lang="cs-CZ" sz="2400" b="1" dirty="0" smtClean="0"/>
              <a:t> 5 =  </a:t>
            </a:r>
          </a:p>
        </p:txBody>
      </p:sp>
      <p:pic>
        <p:nvPicPr>
          <p:cNvPr id="3074" name="Picture 2" descr="C:\Users\Uzlíková\AppData\Local\Microsoft\Windows\Temporary Internet Files\Content.IE5\4IS3LJ0J\MC900343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145" y="3091693"/>
            <a:ext cx="1797710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89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ů 3"/>
          <p:cNvSpPr/>
          <p:nvPr/>
        </p:nvSpPr>
        <p:spPr>
          <a:xfrm>
            <a:off x="971600" y="476671"/>
            <a:ext cx="7200800" cy="1944216"/>
          </a:xfrm>
          <a:prstGeom prst="downArrow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70344"/>
            <a:ext cx="46085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 Dokážeš vyřešit                              obrázkové              příklady?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751" y="2588568"/>
            <a:ext cx="679610" cy="78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650" y="2617104"/>
            <a:ext cx="823626" cy="69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228" y="2617104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701" y="2563227"/>
            <a:ext cx="697389" cy="69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743908" y="3445170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43908" y="34307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68 – 50 =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38138" y="3459789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912049" y="342557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48 – 30 =</a:t>
            </a:r>
            <a:r>
              <a:rPr lang="cs-CZ" sz="2400" b="1" dirty="0" smtClean="0">
                <a:solidFill>
                  <a:srgbClr val="FF0000"/>
                </a:solidFill>
              </a:rPr>
              <a:t>18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3508" y="3455508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43508" y="344107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5 </a:t>
            </a:r>
            <a:r>
              <a:rPr lang="cs-CZ" sz="2400" b="1" dirty="0" smtClean="0"/>
              <a:t>– 10 = </a:t>
            </a:r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32371" y="3455198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507098" y="3413478"/>
            <a:ext cx="175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r>
              <a:rPr lang="cs-CZ" sz="2400" b="1" dirty="0"/>
              <a:t>4</a:t>
            </a:r>
            <a:r>
              <a:rPr lang="cs-CZ" sz="2400" b="1" dirty="0" smtClean="0"/>
              <a:t> – 20 = </a:t>
            </a:r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44308" y="3448652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289891" y="341521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79 – 60 =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ree"/>
          <p:cNvSpPr>
            <a:spLocks noEditPoints="1" noChangeArrowheads="1"/>
          </p:cNvSpPr>
          <p:nvPr/>
        </p:nvSpPr>
        <p:spPr bwMode="auto">
          <a:xfrm>
            <a:off x="697908" y="2677304"/>
            <a:ext cx="792088" cy="57606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0142" y="4131319"/>
            <a:ext cx="2887682" cy="22324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ree"/>
          <p:cNvSpPr>
            <a:spLocks noEditPoints="1" noChangeArrowheads="1"/>
          </p:cNvSpPr>
          <p:nvPr/>
        </p:nvSpPr>
        <p:spPr bwMode="auto">
          <a:xfrm>
            <a:off x="92307" y="5067501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1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24" y="4307743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74" y="5102203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60" y="5869869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42" y="5853825"/>
            <a:ext cx="397768" cy="3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43" y="4350220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TextovéPole 85"/>
          <p:cNvSpPr txBox="1"/>
          <p:nvPr/>
        </p:nvSpPr>
        <p:spPr>
          <a:xfrm>
            <a:off x="385311" y="578127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68929" y="494639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88" name="Obdélník 87"/>
          <p:cNvSpPr/>
          <p:nvPr/>
        </p:nvSpPr>
        <p:spPr>
          <a:xfrm>
            <a:off x="1194491" y="4351434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1154673" y="5105085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1154672" y="5874430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85311" y="42532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93" name="Obdélník 92"/>
          <p:cNvSpPr/>
          <p:nvPr/>
        </p:nvSpPr>
        <p:spPr>
          <a:xfrm>
            <a:off x="3092155" y="4133582"/>
            <a:ext cx="2887682" cy="223247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6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829" y="5029361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" name="Tree"/>
          <p:cNvSpPr>
            <a:spLocks noEditPoints="1" noChangeArrowheads="1"/>
          </p:cNvSpPr>
          <p:nvPr/>
        </p:nvSpPr>
        <p:spPr bwMode="auto">
          <a:xfrm>
            <a:off x="3684622" y="5783938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8" name="Tree"/>
          <p:cNvSpPr>
            <a:spLocks noEditPoints="1" noChangeArrowheads="1"/>
          </p:cNvSpPr>
          <p:nvPr/>
        </p:nvSpPr>
        <p:spPr bwMode="auto">
          <a:xfrm>
            <a:off x="3755090" y="5051219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9" name="Picture 3" descr="C:\Users\Uzlíková\AppData\Local\Microsoft\Windows\Temporary Internet Files\Content.IE5\AN5B4D4D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717" y="5773297"/>
            <a:ext cx="339805" cy="3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829" y="4329212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" name="TextovéPole 111"/>
          <p:cNvSpPr txBox="1"/>
          <p:nvPr/>
        </p:nvSpPr>
        <p:spPr>
          <a:xfrm>
            <a:off x="3479294" y="5690714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sp>
        <p:nvSpPr>
          <p:cNvPr id="113" name="Obdélník 112"/>
          <p:cNvSpPr/>
          <p:nvPr/>
        </p:nvSpPr>
        <p:spPr>
          <a:xfrm>
            <a:off x="4250057" y="4300603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4210239" y="5054254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4210238" y="5823599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3483133" y="494451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3552153" y="4185262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194490" y="4313353"/>
            <a:ext cx="1620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 + 9 = 27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1194491" y="5029361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5</a:t>
            </a:r>
            <a:r>
              <a:rPr lang="cs-CZ" sz="2400" b="1" dirty="0" smtClean="0">
                <a:solidFill>
                  <a:srgbClr val="FF0000"/>
                </a:solidFill>
              </a:rPr>
              <a:t> + 18 = 23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1173936" y="5813152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16 - 14 = 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4251597" y="4237249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14 -  9 = 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49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98" y="4306639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0" name="TextovéPole 149"/>
          <p:cNvSpPr txBox="1"/>
          <p:nvPr/>
        </p:nvSpPr>
        <p:spPr>
          <a:xfrm>
            <a:off x="4229502" y="5006071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9</a:t>
            </a:r>
            <a:r>
              <a:rPr lang="cs-CZ" sz="2400" b="1" dirty="0" smtClean="0">
                <a:solidFill>
                  <a:srgbClr val="FF0000"/>
                </a:solidFill>
              </a:rPr>
              <a:t> +  </a:t>
            </a:r>
            <a:r>
              <a:rPr lang="cs-CZ" sz="2400" b="1" dirty="0">
                <a:solidFill>
                  <a:srgbClr val="FF0000"/>
                </a:solidFill>
              </a:rPr>
              <a:t>5</a:t>
            </a:r>
            <a:r>
              <a:rPr lang="cs-CZ" sz="2400" b="1" dirty="0" smtClean="0">
                <a:solidFill>
                  <a:srgbClr val="FF0000"/>
                </a:solidFill>
              </a:rPr>
              <a:t> = 14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230132" y="5763256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18 -  5 = 13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7" name="Obdélník 156"/>
          <p:cNvSpPr/>
          <p:nvPr/>
        </p:nvSpPr>
        <p:spPr>
          <a:xfrm>
            <a:off x="6116744" y="4143958"/>
            <a:ext cx="2887682" cy="2232470"/>
          </a:xfrm>
          <a:prstGeom prst="rect">
            <a:avLst/>
          </a:prstGeom>
          <a:solidFill>
            <a:srgbClr val="FFE697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Tree"/>
          <p:cNvSpPr>
            <a:spLocks noEditPoints="1" noChangeArrowheads="1"/>
          </p:cNvSpPr>
          <p:nvPr/>
        </p:nvSpPr>
        <p:spPr bwMode="auto">
          <a:xfrm>
            <a:off x="6772276" y="5833974"/>
            <a:ext cx="362262" cy="3049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74" name="Picture 5" descr="C:\Users\Uzlíková\AppData\Local\Microsoft\Windows\Temporary Internet Files\Content.IE5\AN5B4D4D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604" y="4983185"/>
            <a:ext cx="397768" cy="39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5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78" y="5024264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6" name="Picture 8" descr="C:\Users\Uzlíková\AppData\Local\Microsoft\Windows\Temporary Internet Files\Content.IE5\X23NRNFV\MC90043689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315" y="4304561"/>
            <a:ext cx="348694" cy="34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7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755" y="5865777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8" name="Obdélník 177"/>
          <p:cNvSpPr/>
          <p:nvPr/>
        </p:nvSpPr>
        <p:spPr>
          <a:xfrm>
            <a:off x="7228190" y="4286421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7188372" y="5040072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0" name="Obdélník 179"/>
          <p:cNvSpPr/>
          <p:nvPr/>
        </p:nvSpPr>
        <p:spPr>
          <a:xfrm>
            <a:off x="7188371" y="5809417"/>
            <a:ext cx="1584177" cy="354095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6523224" y="5694076"/>
            <a:ext cx="30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-</a:t>
            </a:r>
          </a:p>
        </p:txBody>
      </p:sp>
      <p:sp>
        <p:nvSpPr>
          <p:cNvPr id="182" name="TextovéPole 181"/>
          <p:cNvSpPr txBox="1"/>
          <p:nvPr/>
        </p:nvSpPr>
        <p:spPr>
          <a:xfrm>
            <a:off x="6490466" y="488462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6516608" y="418569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</a:t>
            </a:r>
            <a:endParaRPr lang="cs-CZ" sz="3200" b="1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277020" y="4253240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9</a:t>
            </a:r>
            <a:r>
              <a:rPr lang="cs-CZ" sz="2400" b="1" dirty="0" smtClean="0">
                <a:solidFill>
                  <a:srgbClr val="FF0000"/>
                </a:solidFill>
              </a:rPr>
              <a:t> + 14 = 23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5" name="TextovéPole 184"/>
          <p:cNvSpPr txBox="1"/>
          <p:nvPr/>
        </p:nvSpPr>
        <p:spPr>
          <a:xfrm>
            <a:off x="7188371" y="4967779"/>
            <a:ext cx="1651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 + 16  = 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7188372" y="5786624"/>
            <a:ext cx="15456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14 -  5 =  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87" name="Picture 4" descr="C:\Users\Uzlíková\AppData\Local\Microsoft\Windows\Temporary Internet Files\Content.IE5\X23NRNFV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40" y="4305023"/>
            <a:ext cx="411813" cy="34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00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/>
          <p:cNvSpPr/>
          <p:nvPr/>
        </p:nvSpPr>
        <p:spPr>
          <a:xfrm>
            <a:off x="176456" y="764580"/>
            <a:ext cx="2232248" cy="4121224"/>
          </a:xfrm>
          <a:prstGeom prst="rightArrow">
            <a:avLst/>
          </a:prstGeom>
          <a:solidFill>
            <a:srgbClr val="FFFFCC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6456" y="2286583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DOPLŇ TABULKU.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69312" y="1348758"/>
            <a:ext cx="3168352" cy="316835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cxnSp>
        <p:nvCxnSpPr>
          <p:cNvPr id="8" name="Přímá spojnice 7"/>
          <p:cNvCxnSpPr>
            <a:stCxn id="6" idx="1"/>
            <a:endCxn id="6" idx="3"/>
          </p:cNvCxnSpPr>
          <p:nvPr/>
        </p:nvCxnSpPr>
        <p:spPr>
          <a:xfrm>
            <a:off x="2869312" y="2932934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69312" y="1852814"/>
            <a:ext cx="3168352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69312" y="2356870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69312" y="3436990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69312" y="4013054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45376" y="1348758"/>
            <a:ext cx="0" cy="316835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93448" y="1348758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741520" y="1348758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89592" y="1325694"/>
            <a:ext cx="0" cy="316835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15638" y="1852814"/>
            <a:ext cx="3218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8</a:t>
            </a:r>
            <a:r>
              <a:rPr lang="cs-CZ" sz="2400" b="1" dirty="0" smtClean="0">
                <a:solidFill>
                  <a:srgbClr val="FFC000"/>
                </a:solidFill>
              </a:rPr>
              <a:t>     47     46     44      </a:t>
            </a:r>
            <a:r>
              <a:rPr lang="cs-CZ" sz="2400" b="1" dirty="0" smtClean="0"/>
              <a:t>23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40752" y="2412928"/>
            <a:ext cx="3112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4</a:t>
            </a:r>
            <a:r>
              <a:rPr lang="cs-CZ" sz="2400" b="1" dirty="0" smtClean="0">
                <a:solidFill>
                  <a:srgbClr val="FFC000"/>
                </a:solidFill>
              </a:rPr>
              <a:t>      43</a:t>
            </a:r>
            <a:r>
              <a:rPr lang="cs-CZ" sz="2400" b="1" dirty="0" smtClean="0"/>
              <a:t>     42    40     19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57128" y="2954526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</a:rPr>
              <a:t>6 </a:t>
            </a:r>
            <a:r>
              <a:rPr lang="cs-CZ" sz="2400" b="1" dirty="0" smtClean="0">
                <a:solidFill>
                  <a:srgbClr val="FFC000"/>
                </a:solidFill>
              </a:rPr>
              <a:t>    45     44     </a:t>
            </a:r>
            <a:r>
              <a:rPr lang="cs-CZ" sz="2400" b="1" dirty="0" smtClean="0"/>
              <a:t>42     21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1652" y="3517563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 4     </a:t>
            </a:r>
            <a:r>
              <a:rPr lang="cs-CZ" sz="2400" b="1" dirty="0" smtClean="0">
                <a:solidFill>
                  <a:srgbClr val="FFC000"/>
                </a:solidFill>
              </a:rPr>
              <a:t>43     </a:t>
            </a:r>
            <a:r>
              <a:rPr lang="cs-CZ" sz="2400" b="1" dirty="0" smtClean="0"/>
              <a:t>42     40     19     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832522" y="4012172"/>
            <a:ext cx="311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   9    </a:t>
            </a:r>
            <a:r>
              <a:rPr lang="cs-CZ" sz="2400" b="1" dirty="0" smtClean="0">
                <a:solidFill>
                  <a:srgbClr val="FFC000"/>
                </a:solidFill>
              </a:rPr>
              <a:t>48     47     45     24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Šipka doprava 37"/>
          <p:cNvSpPr/>
          <p:nvPr/>
        </p:nvSpPr>
        <p:spPr>
          <a:xfrm rot="10800000">
            <a:off x="6513160" y="717573"/>
            <a:ext cx="2315264" cy="4121224"/>
          </a:xfrm>
          <a:prstGeom prst="rightArrow">
            <a:avLst/>
          </a:prstGeom>
          <a:solidFill>
            <a:srgbClr val="FFFFCC"/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569456" y="1361355"/>
            <a:ext cx="23701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                                                </a:t>
            </a:r>
            <a:r>
              <a:rPr lang="cs-CZ" sz="3200" b="1" dirty="0" smtClean="0">
                <a:solidFill>
                  <a:srgbClr val="0070C0"/>
                </a:solidFill>
              </a:rPr>
              <a:t>Výsledky       vyšší než  42 vybarvi            žlutě.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1" name="Šipka dolů 40"/>
          <p:cNvSpPr/>
          <p:nvPr/>
        </p:nvSpPr>
        <p:spPr>
          <a:xfrm>
            <a:off x="1961672" y="4711933"/>
            <a:ext cx="5124596" cy="864096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207628" y="4711933"/>
            <a:ext cx="306778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A268C"/>
                </a:solidFill>
              </a:rPr>
              <a:t>Odkryj výsledek.</a:t>
            </a:r>
            <a:endParaRPr lang="cs-CZ" sz="2800" b="1" dirty="0">
              <a:solidFill>
                <a:srgbClr val="9A268C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241298" y="5958913"/>
            <a:ext cx="1360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ŠPATNĚ</a:t>
            </a:r>
            <a:endParaRPr lang="cs-CZ" b="1" dirty="0"/>
          </a:p>
        </p:txBody>
      </p:sp>
      <p:sp>
        <p:nvSpPr>
          <p:cNvPr id="47" name="Ovál 46"/>
          <p:cNvSpPr/>
          <p:nvPr/>
        </p:nvSpPr>
        <p:spPr>
          <a:xfrm>
            <a:off x="4035269" y="5686379"/>
            <a:ext cx="914400" cy="914400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  TÍČ 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2241298" y="5703607"/>
            <a:ext cx="914400" cy="906573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Veselý obličej 54"/>
          <p:cNvSpPr/>
          <p:nvPr/>
        </p:nvSpPr>
        <p:spPr>
          <a:xfrm>
            <a:off x="5830894" y="5833415"/>
            <a:ext cx="576064" cy="620328"/>
          </a:xfrm>
          <a:prstGeom prst="smileyFac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626144" y="5703608"/>
            <a:ext cx="942116" cy="879942"/>
          </a:xfrm>
          <a:prstGeom prst="ellipse">
            <a:avLst/>
          </a:prstGeom>
          <a:solidFill>
            <a:srgbClr val="FFCCFF"/>
          </a:solidFill>
          <a:ln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PÍS ME 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921652" y="1469097"/>
            <a:ext cx="3112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+     39      38     36     15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590486" y="3617590"/>
            <a:ext cx="216024" cy="2616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lů 59"/>
          <p:cNvSpPr/>
          <p:nvPr/>
        </p:nvSpPr>
        <p:spPr>
          <a:xfrm rot="10800000">
            <a:off x="1930171" y="285525"/>
            <a:ext cx="5124596" cy="864096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3411635" y="267979"/>
            <a:ext cx="2100165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A268C"/>
                </a:solidFill>
              </a:rPr>
              <a:t>   Označ               stejné řádky.</a:t>
            </a:r>
            <a:endParaRPr lang="cs-CZ" sz="2800" b="1" dirty="0">
              <a:solidFill>
                <a:srgbClr val="9A268C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4749750" y="437924"/>
            <a:ext cx="216024" cy="2616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590486" y="2507822"/>
            <a:ext cx="216024" cy="2616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96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899592" y="476672"/>
            <a:ext cx="7344816" cy="1944216"/>
          </a:xfrm>
          <a:prstGeom prst="downArrow">
            <a:avLst/>
          </a:prstGeom>
          <a:solidFill>
            <a:srgbClr val="FFE697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80261" y="332656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Opiš do sešitu.     Vypočítej.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Kontroluj.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420888"/>
            <a:ext cx="2376264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5868144" y="2420888"/>
            <a:ext cx="2376264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42088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b="1" dirty="0" smtClean="0"/>
              <a:t>2 + 9 = </a:t>
            </a:r>
            <a:r>
              <a:rPr lang="cs-CZ" sz="2400" b="1" dirty="0" smtClean="0">
                <a:solidFill>
                  <a:srgbClr val="FF0000"/>
                </a:solidFill>
              </a:rPr>
              <a:t>71</a:t>
            </a:r>
          </a:p>
          <a:p>
            <a:r>
              <a:rPr lang="cs-CZ" sz="2400" b="1" dirty="0" smtClean="0"/>
              <a:t>81 – 9 = </a:t>
            </a:r>
            <a:r>
              <a:rPr lang="cs-CZ" sz="2400" b="1" dirty="0" smtClean="0">
                <a:solidFill>
                  <a:srgbClr val="FF0000"/>
                </a:solidFill>
              </a:rPr>
              <a:t>72</a:t>
            </a:r>
          </a:p>
          <a:p>
            <a:r>
              <a:rPr lang="cs-CZ" sz="2400" b="1" dirty="0" smtClean="0"/>
              <a:t>45 + 8 = </a:t>
            </a:r>
            <a:r>
              <a:rPr lang="cs-CZ" sz="2400" b="1" dirty="0" smtClean="0">
                <a:solidFill>
                  <a:srgbClr val="FF0000"/>
                </a:solidFill>
              </a:rPr>
              <a:t>53</a:t>
            </a:r>
          </a:p>
          <a:p>
            <a:r>
              <a:rPr lang="cs-CZ" sz="2400" b="1" dirty="0" smtClean="0"/>
              <a:t>36 – 7 = </a:t>
            </a:r>
            <a:r>
              <a:rPr lang="cs-CZ" sz="2400" b="1" dirty="0" smtClean="0">
                <a:solidFill>
                  <a:srgbClr val="FF0000"/>
                </a:solidFill>
              </a:rPr>
              <a:t>39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242088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 + 8 = </a:t>
            </a:r>
            <a:r>
              <a:rPr lang="cs-CZ" sz="2400" b="1" dirty="0" smtClean="0">
                <a:solidFill>
                  <a:srgbClr val="FF0000"/>
                </a:solidFill>
              </a:rPr>
              <a:t>62</a:t>
            </a:r>
          </a:p>
          <a:p>
            <a:r>
              <a:rPr lang="cs-CZ" sz="2400" b="1" dirty="0" smtClean="0"/>
              <a:t>32 – 7 = </a:t>
            </a:r>
            <a:r>
              <a:rPr lang="cs-CZ" sz="2400" b="1" dirty="0" smtClean="0">
                <a:solidFill>
                  <a:srgbClr val="FF0000"/>
                </a:solidFill>
              </a:rPr>
              <a:t>25</a:t>
            </a:r>
          </a:p>
          <a:p>
            <a:r>
              <a:rPr lang="cs-CZ" sz="2400" b="1" dirty="0" smtClean="0"/>
              <a:t>78 + 6 = </a:t>
            </a:r>
            <a:r>
              <a:rPr lang="cs-CZ" sz="2400" b="1" dirty="0" smtClean="0">
                <a:solidFill>
                  <a:srgbClr val="FF0000"/>
                </a:solidFill>
              </a:rPr>
              <a:t>84</a:t>
            </a:r>
          </a:p>
          <a:p>
            <a:r>
              <a:rPr lang="cs-CZ" sz="2400" b="1" dirty="0" smtClean="0"/>
              <a:t>46 – 9 = </a:t>
            </a:r>
            <a:r>
              <a:rPr lang="cs-CZ" sz="2400" b="1" dirty="0" smtClean="0">
                <a:solidFill>
                  <a:srgbClr val="FF0000"/>
                </a:solidFill>
              </a:rPr>
              <a:t>37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5576" y="4581128"/>
            <a:ext cx="2376264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9A268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9" name="Obdélník 8"/>
          <p:cNvSpPr/>
          <p:nvPr/>
        </p:nvSpPr>
        <p:spPr>
          <a:xfrm>
            <a:off x="5868144" y="4581128"/>
            <a:ext cx="2376264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58112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64 – 9 = </a:t>
            </a:r>
            <a:r>
              <a:rPr lang="cs-CZ" sz="2400" b="1" dirty="0" smtClean="0">
                <a:solidFill>
                  <a:srgbClr val="FF0000"/>
                </a:solidFill>
              </a:rPr>
              <a:t>55</a:t>
            </a:r>
          </a:p>
          <a:p>
            <a:r>
              <a:rPr lang="cs-CZ" sz="2400" b="1" dirty="0" smtClean="0"/>
              <a:t>35 + 6 = </a:t>
            </a:r>
            <a:r>
              <a:rPr lang="cs-CZ" sz="2400" b="1" dirty="0" smtClean="0">
                <a:solidFill>
                  <a:srgbClr val="FF0000"/>
                </a:solidFill>
              </a:rPr>
              <a:t>41</a:t>
            </a:r>
          </a:p>
          <a:p>
            <a:r>
              <a:rPr lang="cs-CZ" sz="2400" b="1" dirty="0" smtClean="0"/>
              <a:t>78 + 3 = </a:t>
            </a:r>
            <a:r>
              <a:rPr lang="cs-CZ" sz="2400" b="1" dirty="0" smtClean="0">
                <a:solidFill>
                  <a:srgbClr val="FF0000"/>
                </a:solidFill>
              </a:rPr>
              <a:t>81</a:t>
            </a:r>
          </a:p>
          <a:p>
            <a:r>
              <a:rPr lang="cs-CZ" sz="2400" b="1" dirty="0" smtClean="0"/>
              <a:t>24 – 8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58112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38 + 6  = </a:t>
            </a:r>
            <a:r>
              <a:rPr lang="cs-CZ" sz="2400" b="1" dirty="0" smtClean="0">
                <a:solidFill>
                  <a:srgbClr val="FF0000"/>
                </a:solidFill>
              </a:rPr>
              <a:t>44</a:t>
            </a:r>
          </a:p>
          <a:p>
            <a:r>
              <a:rPr lang="cs-CZ" sz="2400" b="1" dirty="0" smtClean="0"/>
              <a:t>92 – 6  = </a:t>
            </a:r>
            <a:r>
              <a:rPr lang="cs-CZ" sz="2400" b="1" dirty="0" smtClean="0">
                <a:solidFill>
                  <a:srgbClr val="FF0000"/>
                </a:solidFill>
              </a:rPr>
              <a:t>86</a:t>
            </a:r>
          </a:p>
          <a:p>
            <a:r>
              <a:rPr lang="cs-CZ" sz="2400" b="1" dirty="0" smtClean="0"/>
              <a:t>51 – 8  = </a:t>
            </a:r>
            <a:r>
              <a:rPr lang="cs-CZ" sz="2400" b="1" dirty="0" smtClean="0">
                <a:solidFill>
                  <a:srgbClr val="FF0000"/>
                </a:solidFill>
              </a:rPr>
              <a:t>43</a:t>
            </a:r>
          </a:p>
          <a:p>
            <a:r>
              <a:rPr lang="cs-CZ" sz="2400" b="1" dirty="0" smtClean="0"/>
              <a:t>27  </a:t>
            </a:r>
            <a:r>
              <a:rPr lang="cs-CZ" sz="2400" b="1" dirty="0"/>
              <a:t>+</a:t>
            </a:r>
            <a:r>
              <a:rPr lang="cs-CZ" sz="2400" b="1" dirty="0" smtClean="0"/>
              <a:t> 5 = </a:t>
            </a:r>
            <a:r>
              <a:rPr lang="cs-CZ" sz="2400" b="1" dirty="0" smtClean="0">
                <a:solidFill>
                  <a:srgbClr val="FF0000"/>
                </a:solidFill>
              </a:rPr>
              <a:t>32</a:t>
            </a:r>
          </a:p>
        </p:txBody>
      </p:sp>
      <p:pic>
        <p:nvPicPr>
          <p:cNvPr id="3074" name="Picture 2" descr="C:\Users\Uzlíková\AppData\Local\Microsoft\Windows\Temporary Internet Files\Content.IE5\4IS3LJ0J\MC900343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145" y="3091693"/>
            <a:ext cx="1797710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26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487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pc</cp:lastModifiedBy>
  <cp:revision>20</cp:revision>
  <dcterms:created xsi:type="dcterms:W3CDTF">2012-08-09T21:20:22Z</dcterms:created>
  <dcterms:modified xsi:type="dcterms:W3CDTF">2012-12-17T08:47:19Z</dcterms:modified>
</cp:coreProperties>
</file>