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4" r:id="rId3"/>
    <p:sldId id="263" r:id="rId4"/>
    <p:sldId id="259" r:id="rId5"/>
    <p:sldId id="260" r:id="rId6"/>
    <p:sldId id="265" r:id="rId7"/>
    <p:sldId id="261" r:id="rId8"/>
    <p:sldId id="262" r:id="rId9"/>
    <p:sldId id="25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5A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12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VY_42_INOVACE_36_DÉLKA-JEDNOTKY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Délka-jednotky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 pro  2.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89D7D8-A904-4F09-B2C6-3FE4A4B997F4}" type="presOf" srcId="{EBC41103-E2E5-4D48-9B4B-425520D3D098}" destId="{F969C235-9271-4D34-B740-D627A121CAD0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B2AFF30B-A575-4A43-89F3-1C4DF71C0435}" type="presOf" srcId="{DAEA276B-ECF9-46F6-A7D3-4693B2D32BC4}" destId="{F69A1436-182C-465B-AD7F-FE48E0C090C1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80674979-8B0E-4C4C-835C-AF0671EB9AEF}" type="presOf" srcId="{445C7998-7549-48B0-BD68-D4F0167F02E5}" destId="{BC35EE03-4121-4EF9-923D-7CB6D30D358D}" srcOrd="0" destOrd="0" presId="urn:microsoft.com/office/officeart/2005/8/layout/target3"/>
    <dgm:cxn modelId="{CA53005A-9831-4765-96C6-297A79822710}" type="presOf" srcId="{FBBFC3EA-9D9D-4F3A-BEA6-9C2C0E46BF20}" destId="{832BF48F-0145-4429-9E02-8FCA946CCE9E}" srcOrd="1" destOrd="0" presId="urn:microsoft.com/office/officeart/2005/8/layout/target3"/>
    <dgm:cxn modelId="{847D67AD-30D3-4FB7-BB0C-27B05D0BB6B0}" type="presOf" srcId="{39F8B381-5807-488E-AC22-73DD4140ED4A}" destId="{71045F8C-00FA-488E-A7BD-E2E6753D979D}" srcOrd="0" destOrd="0" presId="urn:microsoft.com/office/officeart/2005/8/layout/target3"/>
    <dgm:cxn modelId="{28298688-F978-46EC-ADFF-8D91157364AC}" type="presOf" srcId="{019433A1-1324-4DE1-9E6F-32B851095F74}" destId="{A3817367-F2BC-482F-8832-FA00B51DCCF3}" srcOrd="0" destOrd="0" presId="urn:microsoft.com/office/officeart/2005/8/layout/target3"/>
    <dgm:cxn modelId="{A01E3900-0CBF-42AB-A451-9B6ADDD6037F}" type="presOf" srcId="{C73C7642-F245-4585-8F88-243F9FAEF6CA}" destId="{97289DF2-90F4-4EC2-A9FC-633B00BAB610}" srcOrd="0" destOrd="0" presId="urn:microsoft.com/office/officeart/2005/8/layout/target3"/>
    <dgm:cxn modelId="{0B66F9C4-4AD6-4794-9413-BF66F2A64948}" type="presOf" srcId="{FBBFC3EA-9D9D-4F3A-BEA6-9C2C0E46BF20}" destId="{643EA938-EDE0-4533-ACCC-D2BD6F3A527C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FB0C73BC-3771-4824-B41D-1306B80B6E8D}" type="presOf" srcId="{019433A1-1324-4DE1-9E6F-32B851095F74}" destId="{E7297F21-D4FD-4A41-AE58-814D01A6B5E7}" srcOrd="1" destOrd="0" presId="urn:microsoft.com/office/officeart/2005/8/layout/target3"/>
    <dgm:cxn modelId="{D99CD080-2ED4-40D7-949B-CA065BAC0C56}" type="presOf" srcId="{445C7998-7549-48B0-BD68-D4F0167F02E5}" destId="{4D19AB04-24FA-40C2-B203-52AE3D15E171}" srcOrd="1" destOrd="0" presId="urn:microsoft.com/office/officeart/2005/8/layout/target3"/>
    <dgm:cxn modelId="{BACDEAFE-4FD8-4889-9E30-686289AE9671}" type="presOf" srcId="{C73C7642-F245-4585-8F88-243F9FAEF6CA}" destId="{AA41A67C-3D3F-4AE9-9E0F-5D7F7BB2E741}" srcOrd="1" destOrd="0" presId="urn:microsoft.com/office/officeart/2005/8/layout/target3"/>
    <dgm:cxn modelId="{480E30CF-FB58-4310-9B2C-DA1ABC012861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327B2617-237C-4F14-8882-959CAD1888BA}" type="presOf" srcId="{DAEA276B-ECF9-46F6-A7D3-4693B2D32BC4}" destId="{CDED6FE3-AD8F-4ACC-B6B8-710EDDD97598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70D0D370-3913-40BA-9B17-5A5A9F49E946}" type="presParOf" srcId="{71045F8C-00FA-488E-A7BD-E2E6753D979D}" destId="{3577EC6B-C980-4F34-8C69-4365E7B8FC8C}" srcOrd="0" destOrd="0" presId="urn:microsoft.com/office/officeart/2005/8/layout/target3"/>
    <dgm:cxn modelId="{55CF8FD6-ED02-4332-940B-823913799B04}" type="presParOf" srcId="{71045F8C-00FA-488E-A7BD-E2E6753D979D}" destId="{6940EB87-DC1D-4BC3-9408-9AC2E1FFC039}" srcOrd="1" destOrd="0" presId="urn:microsoft.com/office/officeart/2005/8/layout/target3"/>
    <dgm:cxn modelId="{CF1236D2-EE98-4A59-9E4C-B7292E32D564}" type="presParOf" srcId="{71045F8C-00FA-488E-A7BD-E2E6753D979D}" destId="{BC35EE03-4121-4EF9-923D-7CB6D30D358D}" srcOrd="2" destOrd="0" presId="urn:microsoft.com/office/officeart/2005/8/layout/target3"/>
    <dgm:cxn modelId="{DECC703A-1EC2-4EB5-8AC4-923BB29876D4}" type="presParOf" srcId="{71045F8C-00FA-488E-A7BD-E2E6753D979D}" destId="{C95EEA27-3CBF-4645-A92D-9D8AF5C1CBFC}" srcOrd="3" destOrd="0" presId="urn:microsoft.com/office/officeart/2005/8/layout/target3"/>
    <dgm:cxn modelId="{CE523317-03B4-474C-BAC9-B5000C2CAD47}" type="presParOf" srcId="{71045F8C-00FA-488E-A7BD-E2E6753D979D}" destId="{851BB866-B6AE-4566-893F-4C635BA974FC}" srcOrd="4" destOrd="0" presId="urn:microsoft.com/office/officeart/2005/8/layout/target3"/>
    <dgm:cxn modelId="{28F95598-E090-4405-B20D-CD7D96F822FB}" type="presParOf" srcId="{71045F8C-00FA-488E-A7BD-E2E6753D979D}" destId="{643EA938-EDE0-4533-ACCC-D2BD6F3A527C}" srcOrd="5" destOrd="0" presId="urn:microsoft.com/office/officeart/2005/8/layout/target3"/>
    <dgm:cxn modelId="{F89DDFDE-03F2-481C-9825-DB46D92871A3}" type="presParOf" srcId="{71045F8C-00FA-488E-A7BD-E2E6753D979D}" destId="{92F31B18-D66D-4CC7-89B9-378928DE877D}" srcOrd="6" destOrd="0" presId="urn:microsoft.com/office/officeart/2005/8/layout/target3"/>
    <dgm:cxn modelId="{E51C573F-1B17-4C6B-A057-4114168A3A6C}" type="presParOf" srcId="{71045F8C-00FA-488E-A7BD-E2E6753D979D}" destId="{902074E1-B931-4618-97F1-FADBE82E9C3C}" srcOrd="7" destOrd="0" presId="urn:microsoft.com/office/officeart/2005/8/layout/target3"/>
    <dgm:cxn modelId="{B41FF251-562E-46CA-9BA9-3CB8C97D9529}" type="presParOf" srcId="{71045F8C-00FA-488E-A7BD-E2E6753D979D}" destId="{A3817367-F2BC-482F-8832-FA00B51DCCF3}" srcOrd="8" destOrd="0" presId="urn:microsoft.com/office/officeart/2005/8/layout/target3"/>
    <dgm:cxn modelId="{F022DEDE-0673-4E08-8A3F-E2C576AB0D0C}" type="presParOf" srcId="{71045F8C-00FA-488E-A7BD-E2E6753D979D}" destId="{626ABFF6-56C8-4386-B662-68EC364EED9D}" srcOrd="9" destOrd="0" presId="urn:microsoft.com/office/officeart/2005/8/layout/target3"/>
    <dgm:cxn modelId="{99BCF96D-B9CC-4E25-8895-5A281E02ED57}" type="presParOf" srcId="{71045F8C-00FA-488E-A7BD-E2E6753D979D}" destId="{6DB11F1C-D028-4800-9625-6611CA9DE6D4}" srcOrd="10" destOrd="0" presId="urn:microsoft.com/office/officeart/2005/8/layout/target3"/>
    <dgm:cxn modelId="{627D137F-921E-450C-B0AB-97BEA2B19C98}" type="presParOf" srcId="{71045F8C-00FA-488E-A7BD-E2E6753D979D}" destId="{CDED6FE3-AD8F-4ACC-B6B8-710EDDD97598}" srcOrd="11" destOrd="0" presId="urn:microsoft.com/office/officeart/2005/8/layout/target3"/>
    <dgm:cxn modelId="{497A600C-83AD-46D5-A7AD-B4AD86012366}" type="presParOf" srcId="{71045F8C-00FA-488E-A7BD-E2E6753D979D}" destId="{397AC6D7-84A6-4150-958F-83C92D9ACF38}" srcOrd="12" destOrd="0" presId="urn:microsoft.com/office/officeart/2005/8/layout/target3"/>
    <dgm:cxn modelId="{1143B907-F319-4B46-A156-31100E12B8B7}" type="presParOf" srcId="{71045F8C-00FA-488E-A7BD-E2E6753D979D}" destId="{D7419528-33A6-416D-9E64-B3F7915C5149}" srcOrd="13" destOrd="0" presId="urn:microsoft.com/office/officeart/2005/8/layout/target3"/>
    <dgm:cxn modelId="{8F273D1F-1423-4741-8F64-EE00577AB3E7}" type="presParOf" srcId="{71045F8C-00FA-488E-A7BD-E2E6753D979D}" destId="{97289DF2-90F4-4EC2-A9FC-633B00BAB610}" srcOrd="14" destOrd="0" presId="urn:microsoft.com/office/officeart/2005/8/layout/target3"/>
    <dgm:cxn modelId="{3E925094-79FD-4339-9D7D-517E5BBCC591}" type="presParOf" srcId="{71045F8C-00FA-488E-A7BD-E2E6753D979D}" destId="{234EBA9D-95B4-4C20-A84E-6F65F1085DC6}" srcOrd="15" destOrd="0" presId="urn:microsoft.com/office/officeart/2005/8/layout/target3"/>
    <dgm:cxn modelId="{C5E4B69A-7364-43BE-8D70-A395A9E5308C}" type="presParOf" srcId="{71045F8C-00FA-488E-A7BD-E2E6753D979D}" destId="{12255512-213F-41DF-90A6-8B4CD74A2B52}" srcOrd="16" destOrd="0" presId="urn:microsoft.com/office/officeart/2005/8/layout/target3"/>
    <dgm:cxn modelId="{F101FF31-682A-43AA-B381-431C4F41263B}" type="presParOf" srcId="{71045F8C-00FA-488E-A7BD-E2E6753D979D}" destId="{50C2F88D-8688-44C2-A854-691F34009D3B}" srcOrd="17" destOrd="0" presId="urn:microsoft.com/office/officeart/2005/8/layout/target3"/>
    <dgm:cxn modelId="{E9F7C7F1-B946-4014-9025-409D05EA25E4}" type="presParOf" srcId="{71045F8C-00FA-488E-A7BD-E2E6753D979D}" destId="{4D19AB04-24FA-40C2-B203-52AE3D15E171}" srcOrd="18" destOrd="0" presId="urn:microsoft.com/office/officeart/2005/8/layout/target3"/>
    <dgm:cxn modelId="{60A075D3-0D4C-4B1C-ABA3-90B4ABB6DB06}" type="presParOf" srcId="{71045F8C-00FA-488E-A7BD-E2E6753D979D}" destId="{832BF48F-0145-4429-9E02-8FCA946CCE9E}" srcOrd="19" destOrd="0" presId="urn:microsoft.com/office/officeart/2005/8/layout/target3"/>
    <dgm:cxn modelId="{3B363265-4374-4827-B4F1-7BEB7127C9D9}" type="presParOf" srcId="{71045F8C-00FA-488E-A7BD-E2E6753D979D}" destId="{E7297F21-D4FD-4A41-AE58-814D01A6B5E7}" srcOrd="20" destOrd="0" presId="urn:microsoft.com/office/officeart/2005/8/layout/target3"/>
    <dgm:cxn modelId="{F69B95F1-C8A9-4A8A-9921-5E110170E273}" type="presParOf" srcId="{71045F8C-00FA-488E-A7BD-E2E6753D979D}" destId="{F69A1436-182C-465B-AD7F-FE48E0C090C1}" srcOrd="21" destOrd="0" presId="urn:microsoft.com/office/officeart/2005/8/layout/target3"/>
    <dgm:cxn modelId="{20F69576-3E88-4D0D-82DA-74B5FFF0D234}" type="presParOf" srcId="{71045F8C-00FA-488E-A7BD-E2E6753D979D}" destId="{AA41A67C-3D3F-4AE9-9E0F-5D7F7BB2E741}" srcOrd="22" destOrd="0" presId="urn:microsoft.com/office/officeart/2005/8/layout/target3"/>
    <dgm:cxn modelId="{3AC93EA1-1DA8-41F3-93D6-2C7FA334EACB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VY_42_INOVACE_36_DÉLKA-JEDNOTKY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Matematika  pro  2.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Délka-jednotky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187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3146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0825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204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9030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5020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464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0538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6367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2578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0848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5869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1541486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546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92696"/>
            <a:ext cx="849694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j-lt"/>
                <a:cs typeface="Times New Roman" pitchFamily="18" charset="0"/>
              </a:rPr>
              <a:t>                              </a:t>
            </a:r>
            <a:r>
              <a:rPr lang="cs-CZ" sz="2800" b="1" dirty="0" smtClean="0">
                <a:latin typeface="+mj-lt"/>
                <a:cs typeface="Times New Roman" pitchFamily="18" charset="0"/>
              </a:rPr>
              <a:t>A N O T A C 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Určeno pro  2. ročník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Pojem délka - měřidlo, jednotky</a:t>
            </a:r>
            <a:endParaRPr lang="cs-CZ" sz="2400" dirty="0" smtClean="0">
              <a:latin typeface="+mj-lt"/>
              <a:cs typeface="Times New Roman" pitchFamily="18" charset="0"/>
            </a:endParaRPr>
          </a:p>
          <a:p>
            <a:endParaRPr lang="cs-CZ" sz="2400" dirty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Práce na interaktivní tabuli,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(pero,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sešit</a:t>
            </a:r>
            <a:r>
              <a:rPr lang="cs-CZ" sz="2400" dirty="0" smtClean="0">
                <a:latin typeface="+mj-lt"/>
                <a:cs typeface="Times New Roman" pitchFamily="18" charset="0"/>
              </a:rPr>
              <a:t>)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Příklady řeší žáci společně nebo s pomocí  obrázku s nadpisem PAMATUJ!, který si mohou přepsat do sešitu</a:t>
            </a:r>
            <a:endParaRPr lang="cs-CZ" sz="2400" dirty="0" smtClean="0">
              <a:latin typeface="+mj-lt"/>
              <a:cs typeface="Times New Roman" pitchFamily="18" charset="0"/>
            </a:endParaRPr>
          </a:p>
          <a:p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Inovace: Kontrola </a:t>
            </a:r>
            <a:r>
              <a:rPr lang="cs-CZ" sz="2400" dirty="0">
                <a:latin typeface="+mj-lt"/>
                <a:cs typeface="Times New Roman" pitchFamily="18" charset="0"/>
              </a:rPr>
              <a:t>práce pomocí interaktivní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tabuli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a její využití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   k </a:t>
            </a:r>
            <a:r>
              <a:rPr lang="cs-CZ" sz="2400" dirty="0">
                <a:latin typeface="+mj-lt"/>
                <a:cs typeface="Times New Roman" pitchFamily="18" charset="0"/>
              </a:rPr>
              <a:t>rozvoji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matematických 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dovedností a představ</a:t>
            </a:r>
            <a:endParaRPr lang="cs-CZ" sz="2400" dirty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605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zlíková\AppData\Local\Microsoft\Windows\Temporary Internet Files\Content.IE5\U5BWUOGB\MP90017798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726" y="3573826"/>
            <a:ext cx="1751050" cy="1167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zlíková\AppData\Local\Microsoft\Windows\Temporary Internet Files\Content.IE5\AN5B4D4D\MP90043924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294" y="1738116"/>
            <a:ext cx="1829914" cy="1225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zlíková\AppData\Local\Microsoft\Windows\Temporary Internet Files\Content.IE5\X23NRNFV\MC90023777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426921"/>
            <a:ext cx="3164186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zlíková\AppData\Local\Microsoft\Windows\Temporary Internet Files\Content.IE5\2NC8W7KR\MC900433845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745956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zlíková\AppData\Local\Microsoft\Windows\Temporary Internet Files\Content.IE5\KLJ41I51\MP90038677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74201">
            <a:off x="3526092" y="2356355"/>
            <a:ext cx="1828800" cy="1304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Uzlíková\AppData\Local\Microsoft\Windows\Temporary Internet Files\Content.IE5\A9R68WY4\MC90002994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20726">
            <a:off x="857602" y="5218336"/>
            <a:ext cx="1550822" cy="107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Uzlíková\AppData\Local\Microsoft\Windows\Temporary Internet Files\Content.IE5\AN5B4D4D\MC90005481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322521"/>
            <a:ext cx="2160567" cy="2223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105590" y="254551"/>
            <a:ext cx="6958632" cy="1008112"/>
          </a:xfrm>
          <a:prstGeom prst="rect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296549" y="398567"/>
            <a:ext cx="69356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6"/>
                </a:solidFill>
              </a:rPr>
              <a:t>Délku měříme různými měřidly.</a:t>
            </a:r>
            <a:endParaRPr lang="cs-CZ" sz="40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89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87016" y="462430"/>
            <a:ext cx="8173416" cy="145440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39552" y="681799"/>
            <a:ext cx="3096344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DÉLKA</a:t>
            </a:r>
            <a:endParaRPr lang="cs-CZ" sz="6000" b="1" cap="none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2002133"/>
            <a:ext cx="864096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002060"/>
                </a:solidFill>
              </a:rPr>
              <a:t>Základní jednotkou  je 1 metr – 1m.</a:t>
            </a:r>
          </a:p>
          <a:p>
            <a:endParaRPr lang="cs-CZ" sz="4000" b="1" dirty="0" smtClean="0">
              <a:solidFill>
                <a:srgbClr val="002060"/>
              </a:solidFill>
            </a:endParaRPr>
          </a:p>
          <a:p>
            <a:r>
              <a:rPr lang="cs-CZ" sz="4000" b="1" dirty="0" smtClean="0">
                <a:solidFill>
                  <a:schemeClr val="accent3">
                    <a:lumMod val="75000"/>
                  </a:schemeClr>
                </a:solidFill>
              </a:rPr>
              <a:t>Delší než metr je kilometr – 1 km.</a:t>
            </a:r>
          </a:p>
          <a:p>
            <a:endParaRPr lang="cs-CZ" sz="40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4000" b="1" dirty="0" smtClean="0">
                <a:solidFill>
                  <a:srgbClr val="0070C0"/>
                </a:solidFill>
              </a:rPr>
              <a:t>Kratší je decimetr -  dm</a:t>
            </a:r>
          </a:p>
          <a:p>
            <a:r>
              <a:rPr lang="cs-CZ" sz="4000" b="1" dirty="0" smtClean="0">
                <a:solidFill>
                  <a:srgbClr val="0070C0"/>
                </a:solidFill>
              </a:rPr>
              <a:t>                centimetr -  cm</a:t>
            </a:r>
          </a:p>
          <a:p>
            <a:r>
              <a:rPr lang="cs-CZ" sz="4000" b="1" dirty="0">
                <a:solidFill>
                  <a:srgbClr val="0070C0"/>
                </a:solidFill>
              </a:rPr>
              <a:t> </a:t>
            </a:r>
            <a:r>
              <a:rPr lang="cs-CZ" sz="4000" b="1" dirty="0" smtClean="0">
                <a:solidFill>
                  <a:srgbClr val="0070C0"/>
                </a:solidFill>
              </a:rPr>
              <a:t>            </a:t>
            </a:r>
            <a:r>
              <a:rPr lang="cs-CZ" sz="4000" b="1" dirty="0">
                <a:solidFill>
                  <a:srgbClr val="0070C0"/>
                </a:solidFill>
              </a:rPr>
              <a:t> </a:t>
            </a:r>
            <a:r>
              <a:rPr lang="cs-CZ" sz="4000" b="1" dirty="0" smtClean="0">
                <a:solidFill>
                  <a:srgbClr val="0070C0"/>
                </a:solidFill>
              </a:rPr>
              <a:t>  milimetr - mm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995936" y="404800"/>
            <a:ext cx="57606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>
                <a:solidFill>
                  <a:srgbClr val="C00000"/>
                </a:solidFill>
              </a:rPr>
              <a:t>v</a:t>
            </a:r>
            <a:r>
              <a:rPr lang="cs-CZ" sz="4800" b="1" dirty="0" smtClean="0">
                <a:solidFill>
                  <a:srgbClr val="C00000"/>
                </a:solidFill>
              </a:rPr>
              <a:t>zdálenost mezi dvěma body</a:t>
            </a:r>
            <a:endParaRPr lang="cs-CZ" sz="4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03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Přímá spojnice 39"/>
          <p:cNvCxnSpPr/>
          <p:nvPr/>
        </p:nvCxnSpPr>
        <p:spPr>
          <a:xfrm>
            <a:off x="958907" y="2758921"/>
            <a:ext cx="3600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V="1">
            <a:off x="992014" y="1907909"/>
            <a:ext cx="0" cy="83190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ovéPole 57"/>
          <p:cNvSpPr txBox="1"/>
          <p:nvPr/>
        </p:nvSpPr>
        <p:spPr>
          <a:xfrm>
            <a:off x="812509" y="2736954"/>
            <a:ext cx="82089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0</a:t>
            </a:r>
            <a:r>
              <a:rPr lang="cs-CZ" sz="2400" dirty="0" smtClean="0"/>
              <a:t>  1   2   3   4   5    6   7   8   9  </a:t>
            </a:r>
            <a:r>
              <a:rPr lang="cs-CZ" sz="2400" b="1" dirty="0" smtClean="0"/>
              <a:t>10</a:t>
            </a:r>
            <a:r>
              <a:rPr lang="cs-CZ" sz="2400" dirty="0" smtClean="0"/>
              <a:t>     12        14     16       18      </a:t>
            </a:r>
            <a:r>
              <a:rPr lang="cs-CZ" sz="2400" b="1" dirty="0" smtClean="0"/>
              <a:t>20  </a:t>
            </a:r>
            <a:r>
              <a:rPr lang="cs-CZ" sz="2400" dirty="0" smtClean="0"/>
              <a:t>  </a:t>
            </a:r>
            <a:endParaRPr lang="cs-CZ" sz="2400" dirty="0"/>
          </a:p>
        </p:txBody>
      </p:sp>
      <p:cxnSp>
        <p:nvCxnSpPr>
          <p:cNvPr id="65" name="Přímá spojnice 64"/>
          <p:cNvCxnSpPr/>
          <p:nvPr/>
        </p:nvCxnSpPr>
        <p:spPr>
          <a:xfrm>
            <a:off x="913440" y="4315430"/>
            <a:ext cx="3691989" cy="0"/>
          </a:xfrm>
          <a:prstGeom prst="line">
            <a:avLst/>
          </a:prstGeom>
          <a:ln w="762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1327985" y="2758921"/>
            <a:ext cx="3600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 flipV="1">
            <a:off x="1307547" y="2371386"/>
            <a:ext cx="0" cy="3684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1678987" y="2758921"/>
            <a:ext cx="3600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V="1">
            <a:off x="1688025" y="2371386"/>
            <a:ext cx="0" cy="3684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2059465" y="2758921"/>
            <a:ext cx="3600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 flipV="1">
            <a:off x="2048065" y="2371386"/>
            <a:ext cx="0" cy="3684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>
            <a:off x="2399395" y="2756413"/>
            <a:ext cx="3600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nice 72"/>
          <p:cNvCxnSpPr/>
          <p:nvPr/>
        </p:nvCxnSpPr>
        <p:spPr>
          <a:xfrm flipV="1">
            <a:off x="2387995" y="2368878"/>
            <a:ext cx="0" cy="3684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73"/>
          <p:cNvCxnSpPr/>
          <p:nvPr/>
        </p:nvCxnSpPr>
        <p:spPr>
          <a:xfrm>
            <a:off x="2759435" y="2756413"/>
            <a:ext cx="3600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nice 74"/>
          <p:cNvCxnSpPr/>
          <p:nvPr/>
        </p:nvCxnSpPr>
        <p:spPr>
          <a:xfrm flipV="1">
            <a:off x="2748035" y="2051925"/>
            <a:ext cx="11400" cy="68537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75"/>
          <p:cNvCxnSpPr/>
          <p:nvPr/>
        </p:nvCxnSpPr>
        <p:spPr>
          <a:xfrm>
            <a:off x="3119475" y="2756413"/>
            <a:ext cx="3600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76"/>
          <p:cNvCxnSpPr/>
          <p:nvPr/>
        </p:nvCxnSpPr>
        <p:spPr>
          <a:xfrm flipV="1">
            <a:off x="3128513" y="2368878"/>
            <a:ext cx="0" cy="3684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nice 77"/>
          <p:cNvCxnSpPr/>
          <p:nvPr/>
        </p:nvCxnSpPr>
        <p:spPr>
          <a:xfrm>
            <a:off x="3499953" y="2756413"/>
            <a:ext cx="3600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římá spojnice 78"/>
          <p:cNvCxnSpPr/>
          <p:nvPr/>
        </p:nvCxnSpPr>
        <p:spPr>
          <a:xfrm flipV="1">
            <a:off x="3488553" y="2368878"/>
            <a:ext cx="0" cy="3684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79"/>
          <p:cNvCxnSpPr/>
          <p:nvPr/>
        </p:nvCxnSpPr>
        <p:spPr>
          <a:xfrm>
            <a:off x="3859278" y="2753905"/>
            <a:ext cx="3600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Přímá spojnice 80"/>
          <p:cNvCxnSpPr/>
          <p:nvPr/>
        </p:nvCxnSpPr>
        <p:spPr>
          <a:xfrm flipV="1">
            <a:off x="3847878" y="2366370"/>
            <a:ext cx="0" cy="3684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nice 81"/>
          <p:cNvCxnSpPr/>
          <p:nvPr/>
        </p:nvCxnSpPr>
        <p:spPr>
          <a:xfrm>
            <a:off x="956946" y="5485874"/>
            <a:ext cx="360040" cy="5016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nice 82"/>
          <p:cNvCxnSpPr/>
          <p:nvPr/>
        </p:nvCxnSpPr>
        <p:spPr>
          <a:xfrm flipV="1">
            <a:off x="4207918" y="2366370"/>
            <a:ext cx="0" cy="3684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nice 83"/>
          <p:cNvCxnSpPr/>
          <p:nvPr/>
        </p:nvCxnSpPr>
        <p:spPr>
          <a:xfrm>
            <a:off x="4579358" y="2753905"/>
            <a:ext cx="3600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Přímá spojnice 84"/>
          <p:cNvCxnSpPr/>
          <p:nvPr/>
        </p:nvCxnSpPr>
        <p:spPr>
          <a:xfrm flipV="1">
            <a:off x="4588396" y="1907909"/>
            <a:ext cx="0" cy="826885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nice 85"/>
          <p:cNvCxnSpPr/>
          <p:nvPr/>
        </p:nvCxnSpPr>
        <p:spPr>
          <a:xfrm>
            <a:off x="4959836" y="2753905"/>
            <a:ext cx="3600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nice 86"/>
          <p:cNvCxnSpPr/>
          <p:nvPr/>
        </p:nvCxnSpPr>
        <p:spPr>
          <a:xfrm flipV="1">
            <a:off x="4948436" y="2366370"/>
            <a:ext cx="0" cy="3684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nice 87"/>
          <p:cNvCxnSpPr/>
          <p:nvPr/>
        </p:nvCxnSpPr>
        <p:spPr>
          <a:xfrm>
            <a:off x="5299766" y="2751397"/>
            <a:ext cx="3600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nice 88"/>
          <p:cNvCxnSpPr/>
          <p:nvPr/>
        </p:nvCxnSpPr>
        <p:spPr>
          <a:xfrm flipV="1">
            <a:off x="5288366" y="2363862"/>
            <a:ext cx="0" cy="3684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nice 89"/>
          <p:cNvCxnSpPr/>
          <p:nvPr/>
        </p:nvCxnSpPr>
        <p:spPr>
          <a:xfrm>
            <a:off x="5659806" y="2751397"/>
            <a:ext cx="3600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římá spojnice 90"/>
          <p:cNvCxnSpPr/>
          <p:nvPr/>
        </p:nvCxnSpPr>
        <p:spPr>
          <a:xfrm flipV="1">
            <a:off x="5648406" y="2363862"/>
            <a:ext cx="0" cy="3684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nice 91"/>
          <p:cNvCxnSpPr/>
          <p:nvPr/>
        </p:nvCxnSpPr>
        <p:spPr>
          <a:xfrm>
            <a:off x="6019846" y="2751397"/>
            <a:ext cx="3600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Přímá spojnice 92"/>
          <p:cNvCxnSpPr/>
          <p:nvPr/>
        </p:nvCxnSpPr>
        <p:spPr>
          <a:xfrm flipV="1">
            <a:off x="6028884" y="2363862"/>
            <a:ext cx="0" cy="3684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Přímá spojnice 93"/>
          <p:cNvCxnSpPr/>
          <p:nvPr/>
        </p:nvCxnSpPr>
        <p:spPr>
          <a:xfrm>
            <a:off x="6400324" y="2751397"/>
            <a:ext cx="3600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Přímá spojnice 94"/>
          <p:cNvCxnSpPr/>
          <p:nvPr/>
        </p:nvCxnSpPr>
        <p:spPr>
          <a:xfrm flipV="1">
            <a:off x="6388924" y="2051925"/>
            <a:ext cx="0" cy="68036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Přímá spojnice 95"/>
          <p:cNvCxnSpPr/>
          <p:nvPr/>
        </p:nvCxnSpPr>
        <p:spPr>
          <a:xfrm>
            <a:off x="6791555" y="2761429"/>
            <a:ext cx="3600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nice 96"/>
          <p:cNvCxnSpPr/>
          <p:nvPr/>
        </p:nvCxnSpPr>
        <p:spPr>
          <a:xfrm flipV="1">
            <a:off x="6780155" y="2373894"/>
            <a:ext cx="0" cy="3684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Přímá spojnice 97"/>
          <p:cNvCxnSpPr/>
          <p:nvPr/>
        </p:nvCxnSpPr>
        <p:spPr>
          <a:xfrm>
            <a:off x="7151595" y="2761429"/>
            <a:ext cx="3600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Přímá spojnice 98"/>
          <p:cNvCxnSpPr/>
          <p:nvPr/>
        </p:nvCxnSpPr>
        <p:spPr>
          <a:xfrm flipV="1">
            <a:off x="7140195" y="2373894"/>
            <a:ext cx="0" cy="3684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Přímá spojnice 99"/>
          <p:cNvCxnSpPr/>
          <p:nvPr/>
        </p:nvCxnSpPr>
        <p:spPr>
          <a:xfrm>
            <a:off x="7511635" y="2761429"/>
            <a:ext cx="3600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Přímá spojnice 100"/>
          <p:cNvCxnSpPr/>
          <p:nvPr/>
        </p:nvCxnSpPr>
        <p:spPr>
          <a:xfrm flipV="1">
            <a:off x="7520673" y="2373894"/>
            <a:ext cx="0" cy="3684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Přímá spojnice 101"/>
          <p:cNvCxnSpPr/>
          <p:nvPr/>
        </p:nvCxnSpPr>
        <p:spPr>
          <a:xfrm>
            <a:off x="7892113" y="2761429"/>
            <a:ext cx="36004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Přímá spojnice 102"/>
          <p:cNvCxnSpPr/>
          <p:nvPr/>
        </p:nvCxnSpPr>
        <p:spPr>
          <a:xfrm flipV="1">
            <a:off x="7880713" y="2373894"/>
            <a:ext cx="0" cy="3684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Přímá spojnice 104"/>
          <p:cNvCxnSpPr/>
          <p:nvPr/>
        </p:nvCxnSpPr>
        <p:spPr>
          <a:xfrm flipV="1">
            <a:off x="8248987" y="1896027"/>
            <a:ext cx="0" cy="83190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4228356" y="2761429"/>
            <a:ext cx="360040" cy="501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5070301" y="3521162"/>
            <a:ext cx="2842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6"/>
                </a:solidFill>
              </a:rPr>
              <a:t>1 dm = 10 cm</a:t>
            </a:r>
            <a:endParaRPr lang="cs-CZ" sz="3600" b="1" dirty="0">
              <a:solidFill>
                <a:schemeClr val="accent6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1674307" y="5135966"/>
            <a:ext cx="32426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1 cm = 10 mm</a:t>
            </a:r>
            <a:endParaRPr lang="cs-CZ" sz="3600" b="1" dirty="0">
              <a:solidFill>
                <a:srgbClr val="0070C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5029572" y="4315430"/>
            <a:ext cx="32225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6"/>
                </a:solidFill>
              </a:rPr>
              <a:t>1 dm = 100 mm</a:t>
            </a:r>
            <a:endParaRPr lang="cs-CZ" sz="3600" b="1" dirty="0">
              <a:solidFill>
                <a:schemeClr val="accent6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124047" y="962036"/>
            <a:ext cx="3047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1 m = 10 dm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5319876" y="962035"/>
            <a:ext cx="27813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1 m = 100 cm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939192" y="945593"/>
            <a:ext cx="7312961" cy="646331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029571" y="3600379"/>
            <a:ext cx="3071610" cy="1484805"/>
          </a:xfrm>
          <a:prstGeom prst="rect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1678987" y="5085185"/>
            <a:ext cx="3071610" cy="742402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9"/>
          <p:cNvCxnSpPr/>
          <p:nvPr/>
        </p:nvCxnSpPr>
        <p:spPr>
          <a:xfrm>
            <a:off x="6199866" y="5827587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5770160" y="5755012"/>
            <a:ext cx="0" cy="72575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Obdélník 63"/>
          <p:cNvSpPr/>
          <p:nvPr/>
        </p:nvSpPr>
        <p:spPr>
          <a:xfrm>
            <a:off x="6077018" y="5456386"/>
            <a:ext cx="1434617" cy="742402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6161774" y="5490890"/>
            <a:ext cx="1434617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1 mm</a:t>
            </a:r>
            <a:endParaRPr lang="cs-CZ" sz="36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3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6960" y="260648"/>
            <a:ext cx="8568952" cy="633670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763688" y="476672"/>
            <a:ext cx="5328592" cy="11521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195736" y="391016"/>
            <a:ext cx="46085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rgbClr val="00B050"/>
                </a:solidFill>
              </a:rPr>
              <a:t>PAMATUJ</a:t>
            </a:r>
            <a:r>
              <a:rPr lang="cs-CZ" sz="8000" dirty="0" smtClean="0">
                <a:solidFill>
                  <a:srgbClr val="00B050"/>
                </a:solidFill>
              </a:rPr>
              <a:t>!</a:t>
            </a:r>
            <a:endParaRPr lang="cs-CZ" sz="8000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63688" y="2348879"/>
            <a:ext cx="712879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1 m = 10 dm = 100 cm</a:t>
            </a:r>
          </a:p>
          <a:p>
            <a:endParaRPr lang="cs-CZ" sz="4000" b="1" dirty="0"/>
          </a:p>
          <a:p>
            <a:r>
              <a:rPr lang="cs-CZ" sz="4000" b="1" dirty="0" smtClean="0"/>
              <a:t>1 dm = 10 cm = 100 mm</a:t>
            </a:r>
          </a:p>
          <a:p>
            <a:endParaRPr lang="cs-CZ" sz="4000" b="1" dirty="0"/>
          </a:p>
          <a:p>
            <a:r>
              <a:rPr lang="cs-CZ" sz="4000" b="1" dirty="0" smtClean="0"/>
              <a:t>1 cm = 10 mm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257063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915816" y="400733"/>
            <a:ext cx="3096344" cy="952229"/>
          </a:xfrm>
          <a:prstGeom prst="rect">
            <a:avLst/>
          </a:prstGeom>
          <a:noFill/>
          <a:ln w="57150">
            <a:solidFill>
              <a:srgbClr val="E05A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2940988" y="400733"/>
            <a:ext cx="30963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E05AC3"/>
                </a:solidFill>
              </a:rPr>
              <a:t>PŘEVEĎ</a:t>
            </a:r>
            <a:endParaRPr lang="cs-CZ" sz="6600" b="1" dirty="0">
              <a:solidFill>
                <a:srgbClr val="E05AC3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1628800"/>
            <a:ext cx="32403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2  cm   = ___ mm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5  cm   = ___ mm</a:t>
            </a:r>
          </a:p>
          <a:p>
            <a:r>
              <a:rPr lang="cs-CZ" sz="2800" dirty="0" smtClean="0"/>
              <a:t>60 mm  = ___ cm</a:t>
            </a:r>
          </a:p>
          <a:p>
            <a:r>
              <a:rPr lang="cs-CZ" sz="2800" dirty="0" smtClean="0"/>
              <a:t>90 mm  </a:t>
            </a:r>
            <a:r>
              <a:rPr lang="cs-CZ" sz="2800" dirty="0"/>
              <a:t>= </a:t>
            </a:r>
            <a:r>
              <a:rPr lang="cs-CZ" sz="2800" dirty="0" smtClean="0"/>
              <a:t>___ </a:t>
            </a:r>
            <a:r>
              <a:rPr lang="cs-CZ" sz="2800" dirty="0"/>
              <a:t>c</a:t>
            </a:r>
            <a:r>
              <a:rPr lang="cs-CZ" sz="2800" dirty="0" smtClean="0"/>
              <a:t>m</a:t>
            </a:r>
          </a:p>
          <a:p>
            <a:r>
              <a:rPr lang="cs-CZ" sz="2800" dirty="0" smtClean="0"/>
              <a:t>10 </a:t>
            </a:r>
            <a:r>
              <a:rPr lang="cs-CZ" sz="2800" dirty="0"/>
              <a:t>cm </a:t>
            </a:r>
            <a:r>
              <a:rPr lang="cs-CZ" sz="2800" dirty="0" smtClean="0"/>
              <a:t>   = ___ mm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004048" y="1628800"/>
            <a:ext cx="28803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4 dm = ___ </a:t>
            </a:r>
            <a:r>
              <a:rPr lang="cs-CZ" sz="2800" dirty="0"/>
              <a:t>c</a:t>
            </a:r>
            <a:r>
              <a:rPr lang="cs-CZ" sz="2800" dirty="0" smtClean="0"/>
              <a:t>m</a:t>
            </a:r>
          </a:p>
          <a:p>
            <a:r>
              <a:rPr lang="cs-CZ" sz="2800" dirty="0" smtClean="0"/>
              <a:t>  8 dm </a:t>
            </a:r>
            <a:r>
              <a:rPr lang="cs-CZ" sz="2800" dirty="0"/>
              <a:t>= </a:t>
            </a:r>
            <a:r>
              <a:rPr lang="cs-CZ" sz="2800" dirty="0" smtClean="0"/>
              <a:t>___ </a:t>
            </a:r>
            <a:r>
              <a:rPr lang="cs-CZ" sz="2800" dirty="0"/>
              <a:t>c</a:t>
            </a:r>
            <a:r>
              <a:rPr lang="cs-CZ" sz="2800" dirty="0" smtClean="0"/>
              <a:t>m</a:t>
            </a:r>
          </a:p>
          <a:p>
            <a:r>
              <a:rPr lang="cs-CZ" sz="2800" dirty="0" smtClean="0"/>
              <a:t>20 </a:t>
            </a:r>
            <a:r>
              <a:rPr lang="cs-CZ" sz="2800" dirty="0"/>
              <a:t>cm = </a:t>
            </a:r>
            <a:r>
              <a:rPr lang="cs-CZ" sz="2800" dirty="0" smtClean="0"/>
              <a:t>___ </a:t>
            </a:r>
            <a:r>
              <a:rPr lang="cs-CZ" sz="2800" dirty="0"/>
              <a:t>d</a:t>
            </a:r>
            <a:r>
              <a:rPr lang="cs-CZ" sz="2800" dirty="0" smtClean="0"/>
              <a:t>m</a:t>
            </a:r>
          </a:p>
          <a:p>
            <a:r>
              <a:rPr lang="cs-CZ" sz="2800" dirty="0" smtClean="0"/>
              <a:t>50 </a:t>
            </a:r>
            <a:r>
              <a:rPr lang="cs-CZ" sz="2800" dirty="0"/>
              <a:t>cm = </a:t>
            </a:r>
            <a:r>
              <a:rPr lang="cs-CZ" sz="2800" dirty="0" smtClean="0"/>
              <a:t>___ </a:t>
            </a:r>
            <a:r>
              <a:rPr lang="cs-CZ" sz="2800" dirty="0"/>
              <a:t>d</a:t>
            </a:r>
            <a:r>
              <a:rPr lang="cs-CZ" sz="2800" dirty="0" smtClean="0"/>
              <a:t>m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7 dm </a:t>
            </a:r>
            <a:r>
              <a:rPr lang="cs-CZ" sz="2800" dirty="0"/>
              <a:t>= </a:t>
            </a:r>
            <a:r>
              <a:rPr lang="cs-CZ" sz="2800" dirty="0" smtClean="0"/>
              <a:t>___ </a:t>
            </a:r>
            <a:r>
              <a:rPr lang="cs-CZ" sz="2800" dirty="0"/>
              <a:t>c</a:t>
            </a:r>
            <a:r>
              <a:rPr lang="cs-CZ" sz="2800" dirty="0" smtClean="0"/>
              <a:t>m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07604" y="4149079"/>
            <a:ext cx="27363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20 </a:t>
            </a:r>
            <a:r>
              <a:rPr lang="cs-CZ" sz="2800" dirty="0"/>
              <a:t>d</a:t>
            </a:r>
            <a:r>
              <a:rPr lang="cs-CZ" sz="2800" dirty="0" smtClean="0"/>
              <a:t>m = __ m</a:t>
            </a:r>
          </a:p>
          <a:p>
            <a:r>
              <a:rPr lang="cs-CZ" sz="2800" dirty="0" smtClean="0"/>
              <a:t>60 dm </a:t>
            </a:r>
            <a:r>
              <a:rPr lang="cs-CZ" sz="2800" dirty="0"/>
              <a:t>= </a:t>
            </a:r>
            <a:r>
              <a:rPr lang="cs-CZ" sz="2800" dirty="0" smtClean="0"/>
              <a:t>__ m</a:t>
            </a:r>
          </a:p>
          <a:p>
            <a:r>
              <a:rPr lang="cs-CZ" sz="2800" dirty="0" smtClean="0"/>
              <a:t>   4 m  = __ </a:t>
            </a:r>
            <a:r>
              <a:rPr lang="cs-CZ" sz="2800" dirty="0"/>
              <a:t>d</a:t>
            </a:r>
            <a:r>
              <a:rPr lang="cs-CZ" sz="2800" dirty="0" smtClean="0"/>
              <a:t>m</a:t>
            </a:r>
          </a:p>
          <a:p>
            <a:r>
              <a:rPr lang="cs-CZ" sz="2800" dirty="0" smtClean="0"/>
              <a:t>   9 m  = __ dm</a:t>
            </a:r>
          </a:p>
          <a:p>
            <a:r>
              <a:rPr lang="cs-CZ" sz="2800" dirty="0" smtClean="0"/>
              <a:t>10 dm </a:t>
            </a:r>
            <a:r>
              <a:rPr lang="cs-CZ" sz="2800" dirty="0"/>
              <a:t>= </a:t>
            </a:r>
            <a:r>
              <a:rPr lang="cs-CZ" sz="2800" dirty="0" smtClean="0"/>
              <a:t>__ m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42752" y="4134911"/>
            <a:ext cx="35856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14 dm  =  __  m   __ dm</a:t>
            </a:r>
          </a:p>
          <a:p>
            <a:r>
              <a:rPr lang="cs-CZ" sz="2800" dirty="0" smtClean="0"/>
              <a:t>23 </a:t>
            </a:r>
            <a:r>
              <a:rPr lang="cs-CZ" sz="2800" dirty="0"/>
              <a:t>c</a:t>
            </a:r>
            <a:r>
              <a:rPr lang="cs-CZ" sz="2800" dirty="0" smtClean="0"/>
              <a:t>m  =  __ dm __ cm</a:t>
            </a:r>
          </a:p>
          <a:p>
            <a:r>
              <a:rPr lang="cs-CZ" sz="2800" dirty="0" smtClean="0"/>
              <a:t>42 mm =  __ cm __ mm</a:t>
            </a:r>
          </a:p>
          <a:p>
            <a:r>
              <a:rPr lang="cs-CZ" sz="2800" dirty="0" smtClean="0"/>
              <a:t>19 cm = __ dm __ cm</a:t>
            </a:r>
          </a:p>
          <a:p>
            <a:r>
              <a:rPr lang="cs-CZ" sz="2800" dirty="0" smtClean="0"/>
              <a:t>36 dm </a:t>
            </a:r>
            <a:r>
              <a:rPr lang="cs-CZ" sz="2800" dirty="0"/>
              <a:t>= </a:t>
            </a:r>
            <a:r>
              <a:rPr lang="cs-CZ" sz="2800" dirty="0" smtClean="0"/>
              <a:t>__ m  __ dm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884368" y="4021333"/>
            <a:ext cx="943938" cy="240065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5000" b="1" dirty="0" smtClean="0">
                <a:solidFill>
                  <a:srgbClr val="E05AC3"/>
                </a:solidFill>
              </a:rPr>
              <a:t>?</a:t>
            </a:r>
            <a:endParaRPr lang="cs-CZ" sz="15000" b="1" dirty="0">
              <a:solidFill>
                <a:srgbClr val="E05AC3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55576" y="1628800"/>
            <a:ext cx="2808312" cy="2246768"/>
          </a:xfrm>
          <a:prstGeom prst="rect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968492" y="1628800"/>
            <a:ext cx="2808312" cy="2246768"/>
          </a:xfrm>
          <a:prstGeom prst="rect">
            <a:avLst/>
          </a:prstGeom>
          <a:noFill/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55576" y="4175222"/>
            <a:ext cx="2808312" cy="2246768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442752" y="4134911"/>
            <a:ext cx="4400322" cy="2246768"/>
          </a:xfrm>
          <a:prstGeom prst="rect">
            <a:avLst/>
          </a:prstGeom>
          <a:noFill/>
          <a:ln w="57150">
            <a:solidFill>
              <a:srgbClr val="E05A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918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491880" y="632882"/>
            <a:ext cx="1872208" cy="720080"/>
          </a:xfrm>
          <a:prstGeom prst="rect">
            <a:avLst/>
          </a:prstGeom>
          <a:noFill/>
          <a:ln w="57150">
            <a:solidFill>
              <a:srgbClr val="E05A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491880" y="632882"/>
            <a:ext cx="1872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PŘEVEĎ</a:t>
            </a:r>
            <a:endParaRPr lang="cs-CZ" sz="4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1628800"/>
            <a:ext cx="32403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2  cm   = </a:t>
            </a:r>
            <a:r>
              <a:rPr lang="cs-CZ" sz="2800" dirty="0" smtClean="0">
                <a:solidFill>
                  <a:srgbClr val="FF0000"/>
                </a:solidFill>
              </a:rPr>
              <a:t>20</a:t>
            </a:r>
            <a:r>
              <a:rPr lang="cs-CZ" sz="2800" dirty="0" smtClean="0"/>
              <a:t> mm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5  cm   = </a:t>
            </a:r>
            <a:r>
              <a:rPr lang="cs-CZ" sz="2800" dirty="0" smtClean="0">
                <a:solidFill>
                  <a:srgbClr val="FF0000"/>
                </a:solidFill>
              </a:rPr>
              <a:t>50</a:t>
            </a:r>
            <a:r>
              <a:rPr lang="cs-CZ" sz="2800" dirty="0" smtClean="0"/>
              <a:t> mm</a:t>
            </a:r>
          </a:p>
          <a:p>
            <a:r>
              <a:rPr lang="cs-CZ" sz="2800" dirty="0" smtClean="0"/>
              <a:t>60 mm  = </a:t>
            </a:r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6</a:t>
            </a:r>
            <a:r>
              <a:rPr lang="cs-CZ" sz="2800" dirty="0" smtClean="0"/>
              <a:t> cm</a:t>
            </a:r>
          </a:p>
          <a:p>
            <a:r>
              <a:rPr lang="cs-CZ" sz="2800" dirty="0" smtClean="0"/>
              <a:t>90 mm  </a:t>
            </a:r>
            <a:r>
              <a:rPr lang="cs-CZ" sz="2800" dirty="0"/>
              <a:t>= </a:t>
            </a:r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9</a:t>
            </a:r>
            <a:r>
              <a:rPr lang="cs-CZ" sz="2800" dirty="0" smtClean="0"/>
              <a:t> </a:t>
            </a:r>
            <a:r>
              <a:rPr lang="cs-CZ" sz="2800" dirty="0"/>
              <a:t>c</a:t>
            </a:r>
            <a:r>
              <a:rPr lang="cs-CZ" sz="2800" dirty="0" smtClean="0"/>
              <a:t>m</a:t>
            </a:r>
          </a:p>
          <a:p>
            <a:r>
              <a:rPr lang="cs-CZ" sz="2800" dirty="0" smtClean="0"/>
              <a:t>10 </a:t>
            </a:r>
            <a:r>
              <a:rPr lang="cs-CZ" sz="2800" dirty="0"/>
              <a:t>cm </a:t>
            </a:r>
            <a:r>
              <a:rPr lang="cs-CZ" sz="2800" dirty="0" smtClean="0"/>
              <a:t>   = </a:t>
            </a:r>
            <a:r>
              <a:rPr lang="cs-CZ" sz="2800" dirty="0" smtClean="0">
                <a:solidFill>
                  <a:srgbClr val="FF0000"/>
                </a:solidFill>
              </a:rPr>
              <a:t>100</a:t>
            </a:r>
            <a:r>
              <a:rPr lang="cs-CZ" sz="2800" dirty="0" smtClean="0"/>
              <a:t> mm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004048" y="1628800"/>
            <a:ext cx="25922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4 dm = </a:t>
            </a:r>
            <a:r>
              <a:rPr lang="cs-CZ" sz="2800" dirty="0" smtClean="0">
                <a:solidFill>
                  <a:srgbClr val="FF0000"/>
                </a:solidFill>
              </a:rPr>
              <a:t>40</a:t>
            </a:r>
            <a:r>
              <a:rPr lang="cs-CZ" sz="2800" dirty="0" smtClean="0"/>
              <a:t> </a:t>
            </a:r>
            <a:r>
              <a:rPr lang="cs-CZ" sz="2800" dirty="0"/>
              <a:t>c</a:t>
            </a:r>
            <a:r>
              <a:rPr lang="cs-CZ" sz="2800" dirty="0" smtClean="0"/>
              <a:t>m</a:t>
            </a:r>
          </a:p>
          <a:p>
            <a:r>
              <a:rPr lang="cs-CZ" sz="2800" dirty="0" smtClean="0"/>
              <a:t>  8 dm </a:t>
            </a:r>
            <a:r>
              <a:rPr lang="cs-CZ" sz="2800" dirty="0"/>
              <a:t>= </a:t>
            </a:r>
            <a:r>
              <a:rPr lang="cs-CZ" sz="2800" dirty="0" smtClean="0">
                <a:solidFill>
                  <a:srgbClr val="FF0000"/>
                </a:solidFill>
              </a:rPr>
              <a:t>80</a:t>
            </a:r>
            <a:r>
              <a:rPr lang="cs-CZ" sz="2800" dirty="0" smtClean="0"/>
              <a:t> </a:t>
            </a:r>
            <a:r>
              <a:rPr lang="cs-CZ" sz="2800" dirty="0"/>
              <a:t>c</a:t>
            </a:r>
            <a:r>
              <a:rPr lang="cs-CZ" sz="2800" dirty="0" smtClean="0"/>
              <a:t>m</a:t>
            </a:r>
          </a:p>
          <a:p>
            <a:r>
              <a:rPr lang="cs-CZ" sz="2800" dirty="0" smtClean="0"/>
              <a:t>20 </a:t>
            </a:r>
            <a:r>
              <a:rPr lang="cs-CZ" sz="2800" dirty="0"/>
              <a:t>cm = </a:t>
            </a:r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2</a:t>
            </a:r>
            <a:r>
              <a:rPr lang="cs-CZ" sz="2800" dirty="0" smtClean="0"/>
              <a:t> </a:t>
            </a:r>
            <a:r>
              <a:rPr lang="cs-CZ" sz="2800" dirty="0"/>
              <a:t>d</a:t>
            </a:r>
            <a:r>
              <a:rPr lang="cs-CZ" sz="2800" dirty="0" smtClean="0"/>
              <a:t>m</a:t>
            </a:r>
          </a:p>
          <a:p>
            <a:r>
              <a:rPr lang="cs-CZ" sz="2800" dirty="0" smtClean="0"/>
              <a:t>50 </a:t>
            </a:r>
            <a:r>
              <a:rPr lang="cs-CZ" sz="2800" dirty="0"/>
              <a:t>cm = </a:t>
            </a:r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5</a:t>
            </a:r>
            <a:r>
              <a:rPr lang="cs-CZ" sz="2800" dirty="0" smtClean="0"/>
              <a:t> </a:t>
            </a:r>
            <a:r>
              <a:rPr lang="cs-CZ" sz="2800" dirty="0"/>
              <a:t>d</a:t>
            </a:r>
            <a:r>
              <a:rPr lang="cs-CZ" sz="2800" dirty="0" smtClean="0"/>
              <a:t>m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7 dm </a:t>
            </a:r>
            <a:r>
              <a:rPr lang="cs-CZ" sz="2800" dirty="0"/>
              <a:t>= </a:t>
            </a:r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70</a:t>
            </a:r>
            <a:r>
              <a:rPr lang="cs-CZ" sz="2800" dirty="0" smtClean="0"/>
              <a:t> </a:t>
            </a:r>
            <a:r>
              <a:rPr lang="cs-CZ" sz="2800" dirty="0"/>
              <a:t>c</a:t>
            </a:r>
            <a:r>
              <a:rPr lang="cs-CZ" sz="2800" dirty="0" smtClean="0"/>
              <a:t>m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07604" y="4149079"/>
            <a:ext cx="27363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20 </a:t>
            </a:r>
            <a:r>
              <a:rPr lang="cs-CZ" sz="2800" dirty="0"/>
              <a:t>d</a:t>
            </a:r>
            <a:r>
              <a:rPr lang="cs-CZ" sz="2800" dirty="0" smtClean="0"/>
              <a:t>m = </a:t>
            </a:r>
            <a:r>
              <a:rPr lang="cs-CZ" sz="2800" dirty="0">
                <a:solidFill>
                  <a:srgbClr val="FF0000"/>
                </a:solidFill>
              </a:rPr>
              <a:t>2</a:t>
            </a:r>
            <a:r>
              <a:rPr lang="cs-CZ" sz="2800" dirty="0" smtClean="0"/>
              <a:t> m</a:t>
            </a:r>
          </a:p>
          <a:p>
            <a:r>
              <a:rPr lang="cs-CZ" sz="2800" dirty="0" smtClean="0"/>
              <a:t>60 dm </a:t>
            </a:r>
            <a:r>
              <a:rPr lang="cs-CZ" sz="2800" dirty="0"/>
              <a:t>= </a:t>
            </a:r>
            <a:r>
              <a:rPr lang="cs-CZ" sz="2800" dirty="0">
                <a:solidFill>
                  <a:srgbClr val="FF0000"/>
                </a:solidFill>
              </a:rPr>
              <a:t>6</a:t>
            </a:r>
            <a:r>
              <a:rPr lang="cs-CZ" sz="2800" dirty="0" smtClean="0"/>
              <a:t> m</a:t>
            </a:r>
          </a:p>
          <a:p>
            <a:r>
              <a:rPr lang="cs-CZ" sz="2800" dirty="0" smtClean="0"/>
              <a:t>   4 m  = </a:t>
            </a:r>
            <a:r>
              <a:rPr lang="cs-CZ" sz="2800" dirty="0" smtClean="0">
                <a:solidFill>
                  <a:srgbClr val="FF0000"/>
                </a:solidFill>
              </a:rPr>
              <a:t>40</a:t>
            </a:r>
            <a:r>
              <a:rPr lang="cs-CZ" sz="2800" dirty="0" smtClean="0"/>
              <a:t> </a:t>
            </a:r>
            <a:r>
              <a:rPr lang="cs-CZ" sz="2800" dirty="0"/>
              <a:t>d</a:t>
            </a:r>
            <a:r>
              <a:rPr lang="cs-CZ" sz="2800" dirty="0" smtClean="0"/>
              <a:t>m</a:t>
            </a:r>
          </a:p>
          <a:p>
            <a:r>
              <a:rPr lang="cs-CZ" sz="2800" dirty="0" smtClean="0"/>
              <a:t>   9 m  = </a:t>
            </a:r>
            <a:r>
              <a:rPr lang="cs-CZ" sz="2800" dirty="0" smtClean="0">
                <a:solidFill>
                  <a:srgbClr val="FF0000"/>
                </a:solidFill>
              </a:rPr>
              <a:t>90</a:t>
            </a:r>
            <a:r>
              <a:rPr lang="cs-CZ" sz="2800" dirty="0" smtClean="0"/>
              <a:t> dm</a:t>
            </a:r>
          </a:p>
          <a:p>
            <a:r>
              <a:rPr lang="cs-CZ" sz="2800" dirty="0" smtClean="0"/>
              <a:t>10 dm </a:t>
            </a:r>
            <a:r>
              <a:rPr lang="cs-CZ" sz="2800" dirty="0"/>
              <a:t>= </a:t>
            </a:r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1</a:t>
            </a:r>
            <a:r>
              <a:rPr lang="cs-CZ" sz="2800" dirty="0" smtClean="0"/>
              <a:t> m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10206" y="4134911"/>
            <a:ext cx="3779972" cy="224676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14 dm  =  </a:t>
            </a:r>
            <a:r>
              <a:rPr lang="cs-CZ" sz="2800" dirty="0">
                <a:solidFill>
                  <a:srgbClr val="FF0000"/>
                </a:solidFill>
              </a:rPr>
              <a:t>1</a:t>
            </a:r>
            <a:r>
              <a:rPr lang="cs-CZ" sz="2800" dirty="0" smtClean="0"/>
              <a:t> m   </a:t>
            </a:r>
            <a:r>
              <a:rPr lang="cs-CZ" sz="2800" dirty="0">
                <a:solidFill>
                  <a:srgbClr val="FF0000"/>
                </a:solidFill>
              </a:rPr>
              <a:t>4</a:t>
            </a:r>
            <a:r>
              <a:rPr lang="cs-CZ" sz="2800" dirty="0" smtClean="0"/>
              <a:t> dm</a:t>
            </a:r>
          </a:p>
          <a:p>
            <a:r>
              <a:rPr lang="cs-CZ" sz="2800" dirty="0" smtClean="0"/>
              <a:t>23 </a:t>
            </a:r>
            <a:r>
              <a:rPr lang="cs-CZ" sz="2800" dirty="0"/>
              <a:t>c</a:t>
            </a:r>
            <a:r>
              <a:rPr lang="cs-CZ" sz="2800" dirty="0" smtClean="0"/>
              <a:t>m  =  </a:t>
            </a:r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2 </a:t>
            </a:r>
            <a:r>
              <a:rPr lang="cs-CZ" sz="2800" dirty="0" smtClean="0"/>
              <a:t>dm  </a:t>
            </a:r>
            <a:r>
              <a:rPr lang="cs-CZ" sz="2800" dirty="0" smtClean="0">
                <a:solidFill>
                  <a:srgbClr val="FF0000"/>
                </a:solidFill>
              </a:rPr>
              <a:t>3</a:t>
            </a:r>
            <a:r>
              <a:rPr lang="cs-CZ" sz="2800" dirty="0" smtClean="0"/>
              <a:t> cm</a:t>
            </a:r>
          </a:p>
          <a:p>
            <a:r>
              <a:rPr lang="cs-CZ" sz="2800" dirty="0" smtClean="0"/>
              <a:t>42 mm =  </a:t>
            </a:r>
            <a:r>
              <a:rPr lang="cs-CZ" sz="2800" dirty="0" smtClean="0">
                <a:solidFill>
                  <a:srgbClr val="FF0000"/>
                </a:solidFill>
              </a:rPr>
              <a:t>4 </a:t>
            </a:r>
            <a:r>
              <a:rPr lang="cs-CZ" sz="2800" dirty="0" smtClean="0"/>
              <a:t>cm  </a:t>
            </a:r>
            <a:r>
              <a:rPr lang="cs-CZ" sz="2800" dirty="0" smtClean="0">
                <a:solidFill>
                  <a:srgbClr val="FF0000"/>
                </a:solidFill>
              </a:rPr>
              <a:t> 2</a:t>
            </a:r>
            <a:r>
              <a:rPr lang="cs-CZ" sz="2800" dirty="0" smtClean="0"/>
              <a:t> mm</a:t>
            </a:r>
          </a:p>
          <a:p>
            <a:r>
              <a:rPr lang="cs-CZ" sz="2800" dirty="0" smtClean="0"/>
              <a:t>19 cm = </a:t>
            </a:r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1 </a:t>
            </a:r>
            <a:r>
              <a:rPr lang="cs-CZ" sz="2800" dirty="0" smtClean="0"/>
              <a:t>dm </a:t>
            </a:r>
            <a:r>
              <a:rPr lang="cs-CZ" sz="2800" dirty="0" smtClean="0">
                <a:solidFill>
                  <a:srgbClr val="FF0000"/>
                </a:solidFill>
              </a:rPr>
              <a:t>  9</a:t>
            </a:r>
            <a:r>
              <a:rPr lang="cs-CZ" sz="2800" dirty="0" smtClean="0"/>
              <a:t> cm</a:t>
            </a:r>
          </a:p>
          <a:p>
            <a:r>
              <a:rPr lang="cs-CZ" sz="2800" dirty="0" smtClean="0"/>
              <a:t>36 dm </a:t>
            </a:r>
            <a:r>
              <a:rPr lang="cs-CZ" sz="2800" dirty="0"/>
              <a:t>= </a:t>
            </a:r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3</a:t>
            </a:r>
            <a:r>
              <a:rPr lang="cs-CZ" sz="2800" dirty="0" smtClean="0"/>
              <a:t> m   </a:t>
            </a:r>
            <a:r>
              <a:rPr lang="cs-CZ" sz="2800" dirty="0" smtClean="0">
                <a:solidFill>
                  <a:srgbClr val="FF0000"/>
                </a:solidFill>
              </a:rPr>
              <a:t>6</a:t>
            </a:r>
            <a:r>
              <a:rPr lang="cs-CZ" sz="2800" dirty="0" smtClean="0"/>
              <a:t> dm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755576" y="1628800"/>
            <a:ext cx="2808312" cy="2246768"/>
          </a:xfrm>
          <a:prstGeom prst="rect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968492" y="1628800"/>
            <a:ext cx="2808312" cy="2246768"/>
          </a:xfrm>
          <a:prstGeom prst="rect">
            <a:avLst/>
          </a:prstGeom>
          <a:noFill/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55576" y="4175222"/>
            <a:ext cx="2808312" cy="2246768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427984" y="4134912"/>
            <a:ext cx="4400322" cy="2246768"/>
          </a:xfrm>
          <a:prstGeom prst="rect">
            <a:avLst/>
          </a:prstGeom>
          <a:noFill/>
          <a:ln w="57150">
            <a:solidFill>
              <a:srgbClr val="E05A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7776804" y="4098277"/>
            <a:ext cx="943938" cy="240065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15000" b="1" dirty="0" smtClean="0">
                <a:solidFill>
                  <a:srgbClr val="E05AC3"/>
                </a:solidFill>
              </a:rPr>
              <a:t>?</a:t>
            </a:r>
            <a:endParaRPr lang="cs-CZ" sz="15000" b="1" dirty="0">
              <a:solidFill>
                <a:srgbClr val="E05AC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47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82662" y="79673"/>
            <a:ext cx="55335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dirty="0" smtClean="0">
              <a:solidFill>
                <a:prstClr val="black"/>
              </a:solidFill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</a:rPr>
              <a:t>Ilustrace</a:t>
            </a:r>
            <a:r>
              <a:rPr lang="cs-CZ" dirty="0">
                <a:solidFill>
                  <a:prstClr val="black"/>
                </a:solidFill>
              </a:rPr>
              <a:t>: </a:t>
            </a:r>
            <a:r>
              <a:rPr lang="cs-CZ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40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452</Words>
  <Application>Microsoft Office PowerPoint</Application>
  <PresentationFormat>Předvádění na obrazovce (4:3)</PresentationFormat>
  <Paragraphs>88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Uzlíková</dc:creator>
  <cp:lastModifiedBy>Uzlíková</cp:lastModifiedBy>
  <cp:revision>15</cp:revision>
  <dcterms:created xsi:type="dcterms:W3CDTF">2012-08-09T21:20:22Z</dcterms:created>
  <dcterms:modified xsi:type="dcterms:W3CDTF">2012-09-15T20:38:13Z</dcterms:modified>
</cp:coreProperties>
</file>