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9" r:id="rId2"/>
    <p:sldId id="270" r:id="rId3"/>
    <p:sldId id="263" r:id="rId4"/>
    <p:sldId id="258" r:id="rId5"/>
    <p:sldId id="260" r:id="rId6"/>
    <p:sldId id="261" r:id="rId7"/>
    <p:sldId id="265" r:id="rId8"/>
    <p:sldId id="264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VY_42_INOVACE_36_Příklady se závorkami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Příklady se závorkami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FCF9CF-AAA1-4D42-971F-D4C219BFE2F3}" type="presOf" srcId="{EBC41103-E2E5-4D48-9B4B-425520D3D098}" destId="{50C2F88D-8688-44C2-A854-691F34009D3B}" srcOrd="0" destOrd="0" presId="urn:microsoft.com/office/officeart/2005/8/layout/target3"/>
    <dgm:cxn modelId="{C7C9E410-7E9A-4E27-85A2-FB3A36349D22}" type="presOf" srcId="{C73C7642-F245-4585-8F88-243F9FAEF6CA}" destId="{97289DF2-90F4-4EC2-A9FC-633B00BAB610}" srcOrd="0" destOrd="0" presId="urn:microsoft.com/office/officeart/2005/8/layout/target3"/>
    <dgm:cxn modelId="{03214B9D-7B81-491B-A74C-1CF84DF14109}" type="presOf" srcId="{445C7998-7549-48B0-BD68-D4F0167F02E5}" destId="{BC35EE03-4121-4EF9-923D-7CB6D30D358D}" srcOrd="0" destOrd="0" presId="urn:microsoft.com/office/officeart/2005/8/layout/target3"/>
    <dgm:cxn modelId="{95AD0467-78A9-4F7F-8EE9-666516C9570F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19EA560-E6CB-437D-AE13-7C104CA8B192}" type="presOf" srcId="{C73C7642-F245-4585-8F88-243F9FAEF6CA}" destId="{AA41A67C-3D3F-4AE9-9E0F-5D7F7BB2E74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130DC9D-019B-4558-B832-D4F60D76F954}" type="presOf" srcId="{445C7998-7549-48B0-BD68-D4F0167F02E5}" destId="{4D19AB04-24FA-40C2-B203-52AE3D15E171}" srcOrd="1" destOrd="0" presId="urn:microsoft.com/office/officeart/2005/8/layout/target3"/>
    <dgm:cxn modelId="{CD0B1490-1864-4124-B608-7EB0B9B83329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D6473F1-7CBF-45FF-910D-FE32C26E6502}" type="presOf" srcId="{FBBFC3EA-9D9D-4F3A-BEA6-9C2C0E46BF20}" destId="{643EA938-EDE0-4533-ACCC-D2BD6F3A527C}" srcOrd="0" destOrd="0" presId="urn:microsoft.com/office/officeart/2005/8/layout/target3"/>
    <dgm:cxn modelId="{A27422AB-EC02-4C39-BA95-AE6A6D9B9DD6}" type="presOf" srcId="{39F8B381-5807-488E-AC22-73DD4140ED4A}" destId="{71045F8C-00FA-488E-A7BD-E2E6753D979D}" srcOrd="0" destOrd="0" presId="urn:microsoft.com/office/officeart/2005/8/layout/target3"/>
    <dgm:cxn modelId="{BE5860FB-75CF-46A1-ACA9-68BC9412653D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BD17285-CD67-4545-A82D-F581E9A9E035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77AE61E-A98F-4CCC-820C-A999114D65E8}" type="presOf" srcId="{DAEA276B-ECF9-46F6-A7D3-4693B2D32BC4}" destId="{CDED6FE3-AD8F-4ACC-B6B8-710EDDD97598}" srcOrd="0" destOrd="0" presId="urn:microsoft.com/office/officeart/2005/8/layout/target3"/>
    <dgm:cxn modelId="{468C4E95-B8BA-48B1-BC21-907EE9059277}" type="presOf" srcId="{FBBFC3EA-9D9D-4F3A-BEA6-9C2C0E46BF20}" destId="{832BF48F-0145-4429-9E02-8FCA946CCE9E}" srcOrd="1" destOrd="0" presId="urn:microsoft.com/office/officeart/2005/8/layout/target3"/>
    <dgm:cxn modelId="{66F93404-DE7B-4F30-87CD-3B824AE3CA2A}" type="presParOf" srcId="{71045F8C-00FA-488E-A7BD-E2E6753D979D}" destId="{3577EC6B-C980-4F34-8C69-4365E7B8FC8C}" srcOrd="0" destOrd="0" presId="urn:microsoft.com/office/officeart/2005/8/layout/target3"/>
    <dgm:cxn modelId="{DE192DB5-402A-4E41-9F37-7D18EE04A4E0}" type="presParOf" srcId="{71045F8C-00FA-488E-A7BD-E2E6753D979D}" destId="{6940EB87-DC1D-4BC3-9408-9AC2E1FFC039}" srcOrd="1" destOrd="0" presId="urn:microsoft.com/office/officeart/2005/8/layout/target3"/>
    <dgm:cxn modelId="{9AD056B5-2862-4777-895B-952C7386F0CB}" type="presParOf" srcId="{71045F8C-00FA-488E-A7BD-E2E6753D979D}" destId="{BC35EE03-4121-4EF9-923D-7CB6D30D358D}" srcOrd="2" destOrd="0" presId="urn:microsoft.com/office/officeart/2005/8/layout/target3"/>
    <dgm:cxn modelId="{B0EF52AC-8121-48FD-8F7D-6AB45A52459E}" type="presParOf" srcId="{71045F8C-00FA-488E-A7BD-E2E6753D979D}" destId="{C95EEA27-3CBF-4645-A92D-9D8AF5C1CBFC}" srcOrd="3" destOrd="0" presId="urn:microsoft.com/office/officeart/2005/8/layout/target3"/>
    <dgm:cxn modelId="{70D53A01-A52B-408D-BBE4-8941665BC32C}" type="presParOf" srcId="{71045F8C-00FA-488E-A7BD-E2E6753D979D}" destId="{851BB866-B6AE-4566-893F-4C635BA974FC}" srcOrd="4" destOrd="0" presId="urn:microsoft.com/office/officeart/2005/8/layout/target3"/>
    <dgm:cxn modelId="{A91FBFA0-C6FC-4F5B-B0D2-B30742FC35B4}" type="presParOf" srcId="{71045F8C-00FA-488E-A7BD-E2E6753D979D}" destId="{643EA938-EDE0-4533-ACCC-D2BD6F3A527C}" srcOrd="5" destOrd="0" presId="urn:microsoft.com/office/officeart/2005/8/layout/target3"/>
    <dgm:cxn modelId="{C8CD6E6B-480C-4DF5-8E4C-AD98B7F4A9E1}" type="presParOf" srcId="{71045F8C-00FA-488E-A7BD-E2E6753D979D}" destId="{92F31B18-D66D-4CC7-89B9-378928DE877D}" srcOrd="6" destOrd="0" presId="urn:microsoft.com/office/officeart/2005/8/layout/target3"/>
    <dgm:cxn modelId="{E1FB1483-D13E-4411-821C-BE2638EBE26C}" type="presParOf" srcId="{71045F8C-00FA-488E-A7BD-E2E6753D979D}" destId="{902074E1-B931-4618-97F1-FADBE82E9C3C}" srcOrd="7" destOrd="0" presId="urn:microsoft.com/office/officeart/2005/8/layout/target3"/>
    <dgm:cxn modelId="{4C7EFC74-65FF-42BD-BDDD-3035809D1935}" type="presParOf" srcId="{71045F8C-00FA-488E-A7BD-E2E6753D979D}" destId="{A3817367-F2BC-482F-8832-FA00B51DCCF3}" srcOrd="8" destOrd="0" presId="urn:microsoft.com/office/officeart/2005/8/layout/target3"/>
    <dgm:cxn modelId="{5C4A69E3-AAC6-4CB6-B9C0-931515EF265E}" type="presParOf" srcId="{71045F8C-00FA-488E-A7BD-E2E6753D979D}" destId="{626ABFF6-56C8-4386-B662-68EC364EED9D}" srcOrd="9" destOrd="0" presId="urn:microsoft.com/office/officeart/2005/8/layout/target3"/>
    <dgm:cxn modelId="{50B74BE4-38AE-4AA0-A19C-7AFE986CF96B}" type="presParOf" srcId="{71045F8C-00FA-488E-A7BD-E2E6753D979D}" destId="{6DB11F1C-D028-4800-9625-6611CA9DE6D4}" srcOrd="10" destOrd="0" presId="urn:microsoft.com/office/officeart/2005/8/layout/target3"/>
    <dgm:cxn modelId="{EABFA593-8464-4E45-91E6-BDDC94917315}" type="presParOf" srcId="{71045F8C-00FA-488E-A7BD-E2E6753D979D}" destId="{CDED6FE3-AD8F-4ACC-B6B8-710EDDD97598}" srcOrd="11" destOrd="0" presId="urn:microsoft.com/office/officeart/2005/8/layout/target3"/>
    <dgm:cxn modelId="{ABBA62E3-A614-4B15-8BFB-19C3DC70DD83}" type="presParOf" srcId="{71045F8C-00FA-488E-A7BD-E2E6753D979D}" destId="{397AC6D7-84A6-4150-958F-83C92D9ACF38}" srcOrd="12" destOrd="0" presId="urn:microsoft.com/office/officeart/2005/8/layout/target3"/>
    <dgm:cxn modelId="{54B4E77F-352F-4C4C-B158-A33D171307E4}" type="presParOf" srcId="{71045F8C-00FA-488E-A7BD-E2E6753D979D}" destId="{D7419528-33A6-416D-9E64-B3F7915C5149}" srcOrd="13" destOrd="0" presId="urn:microsoft.com/office/officeart/2005/8/layout/target3"/>
    <dgm:cxn modelId="{CBAECC60-4925-4EA6-9547-144BC31135DA}" type="presParOf" srcId="{71045F8C-00FA-488E-A7BD-E2E6753D979D}" destId="{97289DF2-90F4-4EC2-A9FC-633B00BAB610}" srcOrd="14" destOrd="0" presId="urn:microsoft.com/office/officeart/2005/8/layout/target3"/>
    <dgm:cxn modelId="{D4FDCF3A-9621-44F9-8E9F-C7E6960322CC}" type="presParOf" srcId="{71045F8C-00FA-488E-A7BD-E2E6753D979D}" destId="{234EBA9D-95B4-4C20-A84E-6F65F1085DC6}" srcOrd="15" destOrd="0" presId="urn:microsoft.com/office/officeart/2005/8/layout/target3"/>
    <dgm:cxn modelId="{8B496419-1D7B-42E3-A7FD-CC0156693F92}" type="presParOf" srcId="{71045F8C-00FA-488E-A7BD-E2E6753D979D}" destId="{12255512-213F-41DF-90A6-8B4CD74A2B52}" srcOrd="16" destOrd="0" presId="urn:microsoft.com/office/officeart/2005/8/layout/target3"/>
    <dgm:cxn modelId="{BB624E3D-D7E8-42E4-9451-547C3C895C29}" type="presParOf" srcId="{71045F8C-00FA-488E-A7BD-E2E6753D979D}" destId="{50C2F88D-8688-44C2-A854-691F34009D3B}" srcOrd="17" destOrd="0" presId="urn:microsoft.com/office/officeart/2005/8/layout/target3"/>
    <dgm:cxn modelId="{2C365D7C-DBFE-4174-A77C-CCAA827B3ED8}" type="presParOf" srcId="{71045F8C-00FA-488E-A7BD-E2E6753D979D}" destId="{4D19AB04-24FA-40C2-B203-52AE3D15E171}" srcOrd="18" destOrd="0" presId="urn:microsoft.com/office/officeart/2005/8/layout/target3"/>
    <dgm:cxn modelId="{650B9BE1-C4EF-45B0-A5D3-529F13D77803}" type="presParOf" srcId="{71045F8C-00FA-488E-A7BD-E2E6753D979D}" destId="{832BF48F-0145-4429-9E02-8FCA946CCE9E}" srcOrd="19" destOrd="0" presId="urn:microsoft.com/office/officeart/2005/8/layout/target3"/>
    <dgm:cxn modelId="{C400DE2C-0879-4A0D-9037-427713BFB1A6}" type="presParOf" srcId="{71045F8C-00FA-488E-A7BD-E2E6753D979D}" destId="{E7297F21-D4FD-4A41-AE58-814D01A6B5E7}" srcOrd="20" destOrd="0" presId="urn:microsoft.com/office/officeart/2005/8/layout/target3"/>
    <dgm:cxn modelId="{5E202AAE-6B00-4905-BE10-747AF4DA51B4}" type="presParOf" srcId="{71045F8C-00FA-488E-A7BD-E2E6753D979D}" destId="{F69A1436-182C-465B-AD7F-FE48E0C090C1}" srcOrd="21" destOrd="0" presId="urn:microsoft.com/office/officeart/2005/8/layout/target3"/>
    <dgm:cxn modelId="{F1E5D71E-E005-43E1-940E-F7A748867E9C}" type="presParOf" srcId="{71045F8C-00FA-488E-A7BD-E2E6753D979D}" destId="{AA41A67C-3D3F-4AE9-9E0F-5D7F7BB2E741}" srcOrd="22" destOrd="0" presId="urn:microsoft.com/office/officeart/2005/8/layout/target3"/>
    <dgm:cxn modelId="{748E414F-34F3-4B94-8476-F036ED0772B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VY_42_INOVACE_36_Příklady se závorkami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Příklady se závorkami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6425-DAAB-4F15-A60C-3A2D0DC2A84E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DE0CF-6E82-40CC-9E92-63CDD4185B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392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0DE0CF-6E82-40CC-9E92-63CDD4185B3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605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0DE0CF-6E82-40CC-9E92-63CDD4185B3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605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DD23E-8682-45AE-98E7-F283E0A436E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8CF28-7F39-42F7-A08C-2E61A6E00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064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DD23E-8682-45AE-98E7-F283E0A436E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8CF28-7F39-42F7-A08C-2E61A6E00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835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DD23E-8682-45AE-98E7-F283E0A436E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8CF28-7F39-42F7-A08C-2E61A6E00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584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DD23E-8682-45AE-98E7-F283E0A436E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8CF28-7F39-42F7-A08C-2E61A6E00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790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DD23E-8682-45AE-98E7-F283E0A436E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8CF28-7F39-42F7-A08C-2E61A6E00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971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DD23E-8682-45AE-98E7-F283E0A436E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8CF28-7F39-42F7-A08C-2E61A6E00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066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DD23E-8682-45AE-98E7-F283E0A436E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8CF28-7F39-42F7-A08C-2E61A6E00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19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DD23E-8682-45AE-98E7-F283E0A436E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8CF28-7F39-42F7-A08C-2E61A6E00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679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DD23E-8682-45AE-98E7-F283E0A436E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8CF28-7F39-42F7-A08C-2E61A6E00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749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DD23E-8682-45AE-98E7-F283E0A436E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8CF28-7F39-42F7-A08C-2E61A6E00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705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DD23E-8682-45AE-98E7-F283E0A436E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8CF28-7F39-42F7-A08C-2E61A6E00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04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DD23E-8682-45AE-98E7-F283E0A436EF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8CF28-7F39-42F7-A08C-2E61A6E00D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889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102705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5132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Řešení příkladů pomocí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závorek </a:t>
            </a:r>
            <a:r>
              <a:rPr lang="cs-CZ" sz="2400" smtClean="0">
                <a:latin typeface="+mj-lt"/>
                <a:cs typeface="Times New Roman" pitchFamily="18" charset="0"/>
              </a:rPr>
              <a:t>v oboru 0-20</a:t>
            </a:r>
            <a:endParaRPr lang="cs-CZ" sz="2400" dirty="0" smtClean="0">
              <a:latin typeface="+mj-lt"/>
              <a:cs typeface="Times New Roman" pitchFamily="18" charset="0"/>
            </a:endParaRP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(pero, sešit)</a:t>
            </a: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Upevnění postupu při řešení příkladů se závorkami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interaktivní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tabule    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0093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40960" cy="64807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Levá složená závorka 2"/>
          <p:cNvSpPr/>
          <p:nvPr/>
        </p:nvSpPr>
        <p:spPr>
          <a:xfrm rot="19510899">
            <a:off x="1781690" y="3413722"/>
            <a:ext cx="1548172" cy="2232248"/>
          </a:xfrm>
          <a:prstGeom prst="leftBrac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 rot="19659551">
            <a:off x="2578005" y="2526271"/>
            <a:ext cx="42775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</a:rPr>
              <a:t>ZÁVORKY</a:t>
            </a:r>
            <a:endParaRPr lang="cs-CZ" sz="8000" b="1" dirty="0">
              <a:solidFill>
                <a:srgbClr val="00B050"/>
              </a:solidFill>
            </a:endParaRPr>
          </a:p>
        </p:txBody>
      </p:sp>
      <p:sp>
        <p:nvSpPr>
          <p:cNvPr id="5" name="Pravá složená závorka 4"/>
          <p:cNvSpPr/>
          <p:nvPr/>
        </p:nvSpPr>
        <p:spPr>
          <a:xfrm rot="19416593">
            <a:off x="5781564" y="845059"/>
            <a:ext cx="1728192" cy="2218130"/>
          </a:xfrm>
          <a:prstGeom prst="rightBrac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096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51520" y="188640"/>
            <a:ext cx="8640960" cy="64807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10951" y="692696"/>
            <a:ext cx="7920880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66"/>
                </a:solidFill>
              </a:rPr>
              <a:t>PAMATUJ!</a:t>
            </a:r>
          </a:p>
          <a:p>
            <a:pPr marL="342900" indent="-342900">
              <a:buAutoNum type="arabicPeriod"/>
            </a:pPr>
            <a:r>
              <a:rPr lang="cs-CZ" sz="4400" b="1" dirty="0" smtClean="0"/>
              <a:t>Opiš vše před závorkou.</a:t>
            </a:r>
          </a:p>
          <a:p>
            <a:pPr marL="342900" indent="-342900">
              <a:buAutoNum type="arabicPeriod"/>
            </a:pPr>
            <a:r>
              <a:rPr lang="cs-CZ" sz="4400" b="1" dirty="0" smtClean="0"/>
              <a:t> Vypočítej závorku.</a:t>
            </a:r>
          </a:p>
          <a:p>
            <a:pPr marL="342900" indent="-342900">
              <a:buAutoNum type="arabicPeriod"/>
            </a:pPr>
            <a:r>
              <a:rPr lang="cs-CZ" sz="4400" b="1" dirty="0" smtClean="0"/>
              <a:t> Opiš vše za závorkou.</a:t>
            </a:r>
          </a:p>
          <a:p>
            <a:pPr marL="342900" indent="-342900">
              <a:buAutoNum type="arabicPeriod"/>
            </a:pPr>
            <a:r>
              <a:rPr lang="cs-CZ" sz="4400" b="1" dirty="0" smtClean="0"/>
              <a:t> Vyřeš  vzniklý příklad.</a:t>
            </a:r>
          </a:p>
          <a:p>
            <a:pPr marL="342900" indent="-342900">
              <a:buAutoNum type="arabicPeriod"/>
            </a:pPr>
            <a:endParaRPr lang="cs-CZ" sz="4400" b="1" dirty="0" smtClean="0"/>
          </a:p>
          <a:p>
            <a:pPr algn="ctr"/>
            <a:r>
              <a:rPr lang="cs-CZ" sz="6600" b="1" dirty="0" smtClean="0">
                <a:solidFill>
                  <a:srgbClr val="00B050"/>
                </a:solidFill>
              </a:rPr>
              <a:t>10-(4+2)+3=10-6+3=7</a:t>
            </a:r>
          </a:p>
          <a:p>
            <a:pPr marL="342900" indent="-342900">
              <a:buAutoNum type="arabicPeriod"/>
            </a:pPr>
            <a:endParaRPr lang="cs-CZ" sz="6600" dirty="0" smtClean="0"/>
          </a:p>
        </p:txBody>
      </p:sp>
    </p:spTree>
    <p:extLst>
      <p:ext uri="{BB962C8B-B14F-4D97-AF65-F5344CB8AC3E}">
        <p14:creationId xmlns:p14="http://schemas.microsoft.com/office/powerpoint/2010/main" val="103143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95923" y="295074"/>
            <a:ext cx="8669025" cy="63031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Uzlíková\AppData\Local\Microsoft\Windows\Temporary Internet Files\Content.IE5\U5BWUOGB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771" y="2368093"/>
            <a:ext cx="653632" cy="437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X23NRNFV\MC90028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58" y="5368802"/>
            <a:ext cx="369254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2NC8W7KR\MC9004414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096785"/>
            <a:ext cx="720080" cy="64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líková\AppData\Local\Microsoft\Windows\Temporary Internet Files\Content.IE5\AN5B4D4D\MC9001228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487" y="3882173"/>
            <a:ext cx="556692" cy="555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45259" y="398274"/>
            <a:ext cx="717035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Vypočítej ,kolik kusů plodů si                  na podzim  schovala      .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6787" y="2232805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+(10-3)=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84068" y="2197057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(20-9)+5=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6787" y="3774917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9</a:t>
            </a:r>
            <a:r>
              <a:rPr lang="cs-CZ" sz="4000" dirty="0" smtClean="0"/>
              <a:t>-(15-8)=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6787" y="5164972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  <a:r>
              <a:rPr lang="cs-CZ" sz="4000" dirty="0" smtClean="0"/>
              <a:t>+(11+6)=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84068" y="5164972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(14-5)+3=</a:t>
            </a:r>
            <a:endParaRPr lang="cs-CZ" sz="4000" dirty="0"/>
          </a:p>
        </p:txBody>
      </p:sp>
      <p:pic>
        <p:nvPicPr>
          <p:cNvPr id="1033" name="Picture 9" descr="C:\Users\Uzlíková\AppData\Local\Microsoft\Windows\Temporary Internet Files\Content.IE5\KLJ41I51\MC9001932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26" y="2246333"/>
            <a:ext cx="529319" cy="60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A9R68WY4\MC9001933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855" y="3951440"/>
            <a:ext cx="628381" cy="53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5184068" y="3835960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(10+3)-6=</a:t>
            </a:r>
            <a:endParaRPr lang="cs-CZ" sz="4000" dirty="0"/>
          </a:p>
        </p:txBody>
      </p:sp>
      <p:pic>
        <p:nvPicPr>
          <p:cNvPr id="1036" name="Picture 12" descr="C:\Users\Uzlíková\AppData\Local\Microsoft\Windows\Temporary Internet Files\Content.IE5\GFOPX8EN\MC9000167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608" y="5368802"/>
            <a:ext cx="617628" cy="488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791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87016" y="188640"/>
            <a:ext cx="8640960" cy="64807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08720" y="1052736"/>
            <a:ext cx="39922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8+(5-3)=</a:t>
            </a:r>
          </a:p>
          <a:p>
            <a:r>
              <a:rPr lang="cs-CZ" sz="4000" dirty="0" smtClean="0"/>
              <a:t>6+(9-7)=</a:t>
            </a:r>
          </a:p>
          <a:p>
            <a:r>
              <a:rPr lang="cs-CZ" sz="4000" dirty="0" smtClean="0"/>
              <a:t>9-(6+3)=</a:t>
            </a:r>
          </a:p>
          <a:p>
            <a:r>
              <a:rPr lang="cs-CZ" sz="4000" dirty="0" smtClean="0"/>
              <a:t>3+(8-4)=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70985" y="1070586"/>
            <a:ext cx="36724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(14-3)+6=</a:t>
            </a:r>
          </a:p>
          <a:p>
            <a:r>
              <a:rPr lang="cs-CZ" sz="4000" dirty="0" smtClean="0"/>
              <a:t>(17-9)+8=</a:t>
            </a:r>
          </a:p>
          <a:p>
            <a:r>
              <a:rPr lang="cs-CZ" sz="4000" dirty="0" smtClean="0"/>
              <a:t>(  8+7)-9=</a:t>
            </a:r>
          </a:p>
          <a:p>
            <a:r>
              <a:rPr lang="cs-CZ" sz="4000" dirty="0" smtClean="0"/>
              <a:t>(11+5)-7= 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3911350"/>
            <a:ext cx="39922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20-(10+1)+4=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4+(19-7)-9=</a:t>
            </a:r>
          </a:p>
          <a:p>
            <a:r>
              <a:rPr lang="cs-CZ" sz="4000" dirty="0" smtClean="0"/>
              <a:t>19-(11-3)+6=</a:t>
            </a:r>
          </a:p>
          <a:p>
            <a:r>
              <a:rPr lang="cs-CZ" sz="4000" dirty="0" smtClean="0"/>
              <a:t>  8+(5+6)-9=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746651" y="404664"/>
            <a:ext cx="7690251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65109" y="404663"/>
            <a:ext cx="76717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  VYPOČÍTEJ PŘÍKLADY SE ZÁVORKAMI</a:t>
            </a:r>
            <a:endParaRPr lang="cs-CZ" sz="36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91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836" y="188640"/>
            <a:ext cx="8640960" cy="64807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Uzlíková\AppData\Local\Microsoft\Windows\Temporary Internet Files\Content.IE5\X23NRNFV\MP9003848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3359"/>
            <a:ext cx="857042" cy="750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líková\AppData\Local\Microsoft\Windows\Temporary Internet Files\Content.IE5\2NC8W7KR\MP9004028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13359"/>
            <a:ext cx="1026062" cy="769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zlíková\AppData\Local\Microsoft\Windows\Temporary Internet Files\Content.IE5\A9R68WY4\MC9003009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620395" cy="81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9444" y="188640"/>
            <a:ext cx="8614351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Pod </a:t>
            </a:r>
            <a:r>
              <a:rPr lang="cs-CZ" sz="4000" dirty="0"/>
              <a:t> </a:t>
            </a:r>
            <a:r>
              <a:rPr lang="cs-CZ" sz="4000" dirty="0" smtClean="0"/>
              <a:t>       bylo  8           a 12          .                </a:t>
            </a:r>
          </a:p>
          <a:p>
            <a:r>
              <a:rPr lang="cs-CZ" sz="4000" dirty="0" smtClean="0"/>
              <a:t>Dana už 13 dárků rozbalila. Kolik dárků jí zbývá rozbalit? (Počítej pomocí závorek.)</a:t>
            </a:r>
          </a:p>
          <a:p>
            <a:endParaRPr lang="cs-CZ" sz="4000" dirty="0" smtClean="0"/>
          </a:p>
          <a:p>
            <a:r>
              <a:rPr lang="cs-CZ" sz="4000" dirty="0" smtClean="0"/>
              <a:t>růžových ……….</a:t>
            </a:r>
          </a:p>
          <a:p>
            <a:r>
              <a:rPr lang="cs-CZ" sz="4000" dirty="0"/>
              <a:t>m</a:t>
            </a:r>
            <a:r>
              <a:rPr lang="cs-CZ" sz="4000" dirty="0" smtClean="0"/>
              <a:t>odrých ………. </a:t>
            </a:r>
          </a:p>
          <a:p>
            <a:r>
              <a:rPr lang="cs-CZ" sz="4000" dirty="0"/>
              <a:t>r</a:t>
            </a:r>
            <a:r>
              <a:rPr lang="cs-CZ" sz="4000" dirty="0" smtClean="0"/>
              <a:t>ozbalila  ……….</a:t>
            </a:r>
          </a:p>
          <a:p>
            <a:r>
              <a:rPr lang="cs-CZ" sz="4000" dirty="0"/>
              <a:t>z</a:t>
            </a:r>
            <a:r>
              <a:rPr lang="cs-CZ" sz="4000" dirty="0" smtClean="0"/>
              <a:t>bývá …………….</a:t>
            </a:r>
          </a:p>
          <a:p>
            <a:r>
              <a:rPr lang="cs-CZ" sz="4000" dirty="0" smtClean="0"/>
              <a:t>_____________________________</a:t>
            </a:r>
          </a:p>
          <a:p>
            <a:r>
              <a:rPr lang="cs-CZ" sz="4000" dirty="0" smtClean="0"/>
              <a:t>Daně zbývá rozbalit ____ dárků.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18305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62226" y="305652"/>
            <a:ext cx="8749153" cy="63031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Uzlíková\AppData\Local\Microsoft\Windows\Temporary Internet Files\Content.IE5\U5BWUOGB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771" y="2368093"/>
            <a:ext cx="653632" cy="437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X23NRNFV\MC90028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58" y="5368802"/>
            <a:ext cx="369254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2NC8W7KR\MC9004414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096785"/>
            <a:ext cx="720080" cy="64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líková\AppData\Local\Microsoft\Windows\Temporary Internet Files\Content.IE5\AN5B4D4D\MC9001228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487" y="3882173"/>
            <a:ext cx="556692" cy="555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45259" y="398274"/>
            <a:ext cx="717035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Vypočítej ,kolik kusů plodů si                  na podzim  schovala      .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6786" y="2232805"/>
            <a:ext cx="37436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+(10-3)=</a:t>
            </a:r>
            <a:r>
              <a:rPr lang="cs-CZ" sz="4000" dirty="0" smtClean="0">
                <a:solidFill>
                  <a:srgbClr val="FF0000"/>
                </a:solidFill>
              </a:rPr>
              <a:t>4+7=11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84045" y="2197057"/>
            <a:ext cx="42844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(20-9)+5=</a:t>
            </a:r>
            <a:r>
              <a:rPr lang="cs-CZ" sz="4000" dirty="0" smtClean="0">
                <a:solidFill>
                  <a:srgbClr val="FF0000"/>
                </a:solidFill>
              </a:rPr>
              <a:t>11+5=16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6787" y="3774917"/>
            <a:ext cx="38239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9</a:t>
            </a:r>
            <a:r>
              <a:rPr lang="cs-CZ" sz="4000" dirty="0" smtClean="0"/>
              <a:t>-(15-8)=</a:t>
            </a:r>
            <a:r>
              <a:rPr lang="cs-CZ" sz="4000" dirty="0" smtClean="0">
                <a:solidFill>
                  <a:srgbClr val="FF0000"/>
                </a:solidFill>
              </a:rPr>
              <a:t>9-7=2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86787" y="5164972"/>
            <a:ext cx="415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  <a:r>
              <a:rPr lang="cs-CZ" sz="4000" dirty="0" smtClean="0"/>
              <a:t>+(11+6)=</a:t>
            </a:r>
            <a:r>
              <a:rPr lang="cs-CZ" sz="4000" dirty="0" smtClean="0">
                <a:solidFill>
                  <a:srgbClr val="FF0000"/>
                </a:solidFill>
              </a:rPr>
              <a:t>3+17=20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84068" y="5164972"/>
            <a:ext cx="39599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(14-5)+3=</a:t>
            </a:r>
            <a:r>
              <a:rPr lang="cs-CZ" sz="4000" dirty="0" smtClean="0">
                <a:solidFill>
                  <a:srgbClr val="FF0000"/>
                </a:solidFill>
              </a:rPr>
              <a:t>9+3=12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33" name="Picture 9" descr="C:\Users\Uzlíková\AppData\Local\Microsoft\Windows\Temporary Internet Files\Content.IE5\KLJ41I51\MC9001932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26" y="2246333"/>
            <a:ext cx="529319" cy="60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A9R68WY4\MC9001933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855" y="3951440"/>
            <a:ext cx="628381" cy="53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5264403" y="3863178"/>
            <a:ext cx="3666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(10+3)-6=</a:t>
            </a:r>
            <a:r>
              <a:rPr lang="cs-CZ" sz="4000" dirty="0" smtClean="0">
                <a:solidFill>
                  <a:srgbClr val="FF0000"/>
                </a:solidFill>
              </a:rPr>
              <a:t>13-6=7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36" name="Picture 12" descr="C:\Users\Uzlíková\AppData\Local\Microsoft\Windows\Temporary Internet Files\Content.IE5\GFOPX8EN\MC9000167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608" y="5368802"/>
            <a:ext cx="617628" cy="488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4624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87016" y="188640"/>
            <a:ext cx="8640960" cy="64807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08720" y="1052736"/>
            <a:ext cx="39922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8+(5-3)=</a:t>
            </a:r>
            <a:r>
              <a:rPr lang="cs-CZ" sz="4000" dirty="0" smtClean="0">
                <a:solidFill>
                  <a:srgbClr val="FF0066"/>
                </a:solidFill>
              </a:rPr>
              <a:t>8+2=10</a:t>
            </a:r>
          </a:p>
          <a:p>
            <a:r>
              <a:rPr lang="cs-CZ" sz="4000" dirty="0" smtClean="0"/>
              <a:t>6+(9-7)=</a:t>
            </a:r>
            <a:r>
              <a:rPr lang="cs-CZ" sz="4000" dirty="0" smtClean="0">
                <a:solidFill>
                  <a:srgbClr val="FF0066"/>
                </a:solidFill>
              </a:rPr>
              <a:t>6+2=8</a:t>
            </a:r>
          </a:p>
          <a:p>
            <a:r>
              <a:rPr lang="cs-CZ" sz="4000" dirty="0" smtClean="0"/>
              <a:t>9-(6+3)=</a:t>
            </a:r>
            <a:r>
              <a:rPr lang="cs-CZ" sz="4000" dirty="0" smtClean="0">
                <a:solidFill>
                  <a:srgbClr val="FF0066"/>
                </a:solidFill>
              </a:rPr>
              <a:t>9-9=0</a:t>
            </a:r>
          </a:p>
          <a:p>
            <a:r>
              <a:rPr lang="cs-CZ" sz="4000" dirty="0" smtClean="0"/>
              <a:t>3+(8-4)=</a:t>
            </a:r>
            <a:r>
              <a:rPr lang="cs-CZ" sz="4000" dirty="0" smtClean="0">
                <a:solidFill>
                  <a:srgbClr val="FF0066"/>
                </a:solidFill>
              </a:rPr>
              <a:t>3+4=7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54960" y="1070586"/>
            <a:ext cx="41730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(14-3)+6=</a:t>
            </a:r>
            <a:r>
              <a:rPr lang="cs-CZ" sz="4000" dirty="0" smtClean="0">
                <a:solidFill>
                  <a:srgbClr val="FF0066"/>
                </a:solidFill>
              </a:rPr>
              <a:t>11+6=17</a:t>
            </a:r>
          </a:p>
          <a:p>
            <a:r>
              <a:rPr lang="cs-CZ" sz="4000" dirty="0" smtClean="0"/>
              <a:t>(17-9)+8=</a:t>
            </a:r>
            <a:r>
              <a:rPr lang="cs-CZ" sz="4000" dirty="0" smtClean="0">
                <a:solidFill>
                  <a:srgbClr val="FF0066"/>
                </a:solidFill>
              </a:rPr>
              <a:t>8+8=16</a:t>
            </a:r>
          </a:p>
          <a:p>
            <a:r>
              <a:rPr lang="cs-CZ" sz="4000" dirty="0" smtClean="0"/>
              <a:t>(  8+7)-9=</a:t>
            </a:r>
            <a:r>
              <a:rPr lang="cs-CZ" sz="4000" dirty="0" smtClean="0">
                <a:solidFill>
                  <a:srgbClr val="FF0066"/>
                </a:solidFill>
              </a:rPr>
              <a:t>15-9=6</a:t>
            </a:r>
          </a:p>
          <a:p>
            <a:r>
              <a:rPr lang="cs-CZ" sz="4000" dirty="0" smtClean="0"/>
              <a:t>(11+5)-7=</a:t>
            </a:r>
            <a:r>
              <a:rPr lang="cs-CZ" sz="4000" dirty="0" smtClean="0">
                <a:solidFill>
                  <a:srgbClr val="FF0066"/>
                </a:solidFill>
              </a:rPr>
              <a:t>16-7=9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7744" y="3911350"/>
            <a:ext cx="63367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20-(10+1)+4=</a:t>
            </a:r>
            <a:r>
              <a:rPr lang="cs-CZ" sz="4000" dirty="0" smtClean="0">
                <a:solidFill>
                  <a:srgbClr val="FF0066"/>
                </a:solidFill>
              </a:rPr>
              <a:t>20-11+4=13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4+(19-7)-9=</a:t>
            </a:r>
            <a:r>
              <a:rPr lang="cs-CZ" sz="4000" dirty="0" smtClean="0">
                <a:solidFill>
                  <a:srgbClr val="FF0066"/>
                </a:solidFill>
              </a:rPr>
              <a:t>4+12-9=7</a:t>
            </a:r>
          </a:p>
          <a:p>
            <a:r>
              <a:rPr lang="cs-CZ" sz="4000" dirty="0" smtClean="0"/>
              <a:t>19-(11-3)+6=</a:t>
            </a:r>
            <a:r>
              <a:rPr lang="cs-CZ" sz="4000" dirty="0" smtClean="0">
                <a:solidFill>
                  <a:srgbClr val="FF0066"/>
                </a:solidFill>
              </a:rPr>
              <a:t>19-8+6=17</a:t>
            </a:r>
          </a:p>
          <a:p>
            <a:r>
              <a:rPr lang="cs-CZ" sz="4000" dirty="0" smtClean="0"/>
              <a:t>  8+(5+6)-9=</a:t>
            </a:r>
            <a:r>
              <a:rPr lang="cs-CZ" sz="4000" dirty="0" smtClean="0">
                <a:solidFill>
                  <a:srgbClr val="FF0066"/>
                </a:solidFill>
              </a:rPr>
              <a:t>8+11-9=10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46651" y="404664"/>
            <a:ext cx="7690251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65109" y="404663"/>
            <a:ext cx="76717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  VYPOČÍTEJ PŘÍKLADY SE ZÁVORKAMI</a:t>
            </a:r>
            <a:endParaRPr lang="cs-CZ" sz="36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145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72836" y="188640"/>
            <a:ext cx="8640960" cy="64807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Uzlíková\AppData\Local\Microsoft\Windows\Temporary Internet Files\Content.IE5\X23NRNFV\MP9003848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3359"/>
            <a:ext cx="857042" cy="750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líková\AppData\Local\Microsoft\Windows\Temporary Internet Files\Content.IE5\2NC8W7KR\MP9004028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13359"/>
            <a:ext cx="1026062" cy="769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zlíková\AppData\Local\Microsoft\Windows\Temporary Internet Files\Content.IE5\A9R68WY4\MC9003009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620395" cy="81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9444" y="188640"/>
            <a:ext cx="8614351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Pod </a:t>
            </a:r>
            <a:r>
              <a:rPr lang="cs-CZ" sz="4000" dirty="0"/>
              <a:t> </a:t>
            </a:r>
            <a:r>
              <a:rPr lang="cs-CZ" sz="4000" dirty="0" smtClean="0"/>
              <a:t>       bylo  8           a 12          .                </a:t>
            </a:r>
          </a:p>
          <a:p>
            <a:r>
              <a:rPr lang="cs-CZ" sz="4000" dirty="0" smtClean="0"/>
              <a:t>Dana už 13 dárků rozbalila. Kolik dárků jí zbývá rozbalit? (Počítej pomocí závorek.)</a:t>
            </a:r>
          </a:p>
          <a:p>
            <a:endParaRPr lang="cs-CZ" sz="4000" dirty="0" smtClean="0"/>
          </a:p>
          <a:p>
            <a:r>
              <a:rPr lang="cs-CZ" sz="4000" dirty="0" smtClean="0"/>
              <a:t>růžových ……….</a:t>
            </a:r>
            <a:r>
              <a:rPr lang="cs-CZ" sz="4000" dirty="0" smtClean="0">
                <a:solidFill>
                  <a:srgbClr val="FF0066"/>
                </a:solidFill>
              </a:rPr>
              <a:t>  8</a:t>
            </a:r>
            <a:endParaRPr lang="cs-CZ" sz="4000" dirty="0" smtClean="0"/>
          </a:p>
          <a:p>
            <a:r>
              <a:rPr lang="cs-CZ" sz="4000" dirty="0"/>
              <a:t>m</a:t>
            </a:r>
            <a:r>
              <a:rPr lang="cs-CZ" sz="4000" dirty="0" smtClean="0"/>
              <a:t>odrých ……….</a:t>
            </a:r>
            <a:r>
              <a:rPr lang="cs-CZ" sz="4000" dirty="0" smtClean="0">
                <a:solidFill>
                  <a:srgbClr val="FF0066"/>
                </a:solidFill>
              </a:rPr>
              <a:t>12</a:t>
            </a:r>
            <a:endParaRPr lang="cs-CZ" sz="4000" dirty="0" smtClean="0"/>
          </a:p>
          <a:p>
            <a:r>
              <a:rPr lang="cs-CZ" sz="4000" dirty="0"/>
              <a:t>r</a:t>
            </a:r>
            <a:r>
              <a:rPr lang="cs-CZ" sz="4000" dirty="0" smtClean="0"/>
              <a:t>ozbalila  ……….</a:t>
            </a:r>
            <a:r>
              <a:rPr lang="cs-CZ" sz="4000" dirty="0" smtClean="0">
                <a:solidFill>
                  <a:srgbClr val="FF0066"/>
                </a:solidFill>
              </a:rPr>
              <a:t>1</a:t>
            </a:r>
            <a:r>
              <a:rPr lang="cs-CZ" sz="4000" dirty="0">
                <a:solidFill>
                  <a:srgbClr val="FF0066"/>
                </a:solidFill>
              </a:rPr>
              <a:t>3</a:t>
            </a:r>
            <a:endParaRPr lang="cs-CZ" sz="4000" dirty="0" smtClean="0"/>
          </a:p>
          <a:p>
            <a:r>
              <a:rPr lang="cs-CZ" sz="4000" dirty="0"/>
              <a:t>z</a:t>
            </a:r>
            <a:r>
              <a:rPr lang="cs-CZ" sz="4000" dirty="0" smtClean="0"/>
              <a:t>bývá …………….</a:t>
            </a:r>
            <a:r>
              <a:rPr lang="cs-CZ" sz="4000" dirty="0" smtClean="0">
                <a:solidFill>
                  <a:srgbClr val="FF0066"/>
                </a:solidFill>
              </a:rPr>
              <a:t>  ?</a:t>
            </a:r>
            <a:endParaRPr lang="cs-CZ" sz="4000" dirty="0"/>
          </a:p>
          <a:p>
            <a:r>
              <a:rPr lang="cs-CZ" sz="4000" dirty="0" smtClean="0">
                <a:solidFill>
                  <a:srgbClr val="FF0066"/>
                </a:solidFill>
              </a:rPr>
              <a:t>            (8+12)-13=20-13= 7</a:t>
            </a:r>
          </a:p>
          <a:p>
            <a:r>
              <a:rPr lang="cs-CZ" sz="4000" dirty="0" smtClean="0"/>
              <a:t>Daně zbývá rozbalit </a:t>
            </a:r>
            <a:r>
              <a:rPr lang="cs-CZ" sz="4000" dirty="0">
                <a:solidFill>
                  <a:srgbClr val="FF0066"/>
                </a:solidFill>
              </a:rPr>
              <a:t> </a:t>
            </a:r>
            <a:r>
              <a:rPr lang="cs-CZ" sz="4000" dirty="0" smtClean="0">
                <a:solidFill>
                  <a:srgbClr val="FF0066"/>
                </a:solidFill>
              </a:rPr>
              <a:t>7</a:t>
            </a:r>
            <a:r>
              <a:rPr lang="cs-CZ" sz="4000" dirty="0" smtClean="0"/>
              <a:t> dárků.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11484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462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416</Words>
  <Application>Microsoft Office PowerPoint</Application>
  <PresentationFormat>Předvádění na obrazovce (4:3)</PresentationFormat>
  <Paragraphs>89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15</cp:revision>
  <dcterms:created xsi:type="dcterms:W3CDTF">2012-12-07T19:39:21Z</dcterms:created>
  <dcterms:modified xsi:type="dcterms:W3CDTF">2012-12-07T22:00:54Z</dcterms:modified>
</cp:coreProperties>
</file>