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  <p:sldMasterId id="2147483735" r:id="rId2"/>
  </p:sldMasterIdLst>
  <p:notesMasterIdLst>
    <p:notesMasterId r:id="rId10"/>
  </p:notesMasterIdLst>
  <p:handoutMasterIdLst>
    <p:handoutMasterId r:id="rId11"/>
  </p:handoutMasterIdLst>
  <p:sldIdLst>
    <p:sldId id="257" r:id="rId3"/>
    <p:sldId id="262" r:id="rId4"/>
    <p:sldId id="256" r:id="rId5"/>
    <p:sldId id="259" r:id="rId6"/>
    <p:sldId id="260" r:id="rId7"/>
    <p:sldId id="261" r:id="rId8"/>
    <p:sldId id="258" r:id="rId9"/>
  </p:sldIdLst>
  <p:sldSz cx="9144000" cy="6858000" type="screen4x3"/>
  <p:notesSz cx="9723438" cy="6858000"/>
  <p:defaultTextStyle>
    <a:defPPr>
      <a:defRPr lang="cs-CZ"/>
    </a:defPPr>
    <a:lvl1pPr algn="ctr" rtl="0" fontAlgn="base">
      <a:lnSpc>
        <a:spcPct val="80000"/>
      </a:lnSpc>
      <a:spcBef>
        <a:spcPct val="20000"/>
      </a:spcBef>
      <a:spcAft>
        <a:spcPct val="0"/>
      </a:spcAft>
      <a:buClr>
        <a:schemeClr val="hlink"/>
      </a:buClr>
      <a:buFont typeface="Wingdings" pitchFamily="2" charset="2"/>
      <a:defRPr sz="17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Tahoma" pitchFamily="34" charset="0"/>
      </a:defRPr>
    </a:lvl1pPr>
    <a:lvl2pPr marL="457200" algn="ctr" rtl="0" fontAlgn="base">
      <a:lnSpc>
        <a:spcPct val="80000"/>
      </a:lnSpc>
      <a:spcBef>
        <a:spcPct val="20000"/>
      </a:spcBef>
      <a:spcAft>
        <a:spcPct val="0"/>
      </a:spcAft>
      <a:buClr>
        <a:schemeClr val="hlink"/>
      </a:buClr>
      <a:buFont typeface="Wingdings" pitchFamily="2" charset="2"/>
      <a:defRPr sz="17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Tahoma" pitchFamily="34" charset="0"/>
      </a:defRPr>
    </a:lvl2pPr>
    <a:lvl3pPr marL="914400" algn="ctr" rtl="0" fontAlgn="base">
      <a:lnSpc>
        <a:spcPct val="80000"/>
      </a:lnSpc>
      <a:spcBef>
        <a:spcPct val="20000"/>
      </a:spcBef>
      <a:spcAft>
        <a:spcPct val="0"/>
      </a:spcAft>
      <a:buClr>
        <a:schemeClr val="hlink"/>
      </a:buClr>
      <a:buFont typeface="Wingdings" pitchFamily="2" charset="2"/>
      <a:defRPr sz="17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Tahoma" pitchFamily="34" charset="0"/>
      </a:defRPr>
    </a:lvl3pPr>
    <a:lvl4pPr marL="1371600" algn="ctr" rtl="0" fontAlgn="base">
      <a:lnSpc>
        <a:spcPct val="80000"/>
      </a:lnSpc>
      <a:spcBef>
        <a:spcPct val="20000"/>
      </a:spcBef>
      <a:spcAft>
        <a:spcPct val="0"/>
      </a:spcAft>
      <a:buClr>
        <a:schemeClr val="hlink"/>
      </a:buClr>
      <a:buFont typeface="Wingdings" pitchFamily="2" charset="2"/>
      <a:defRPr sz="17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Tahoma" pitchFamily="34" charset="0"/>
      </a:defRPr>
    </a:lvl4pPr>
    <a:lvl5pPr marL="1828800" algn="ctr" rtl="0" fontAlgn="base">
      <a:lnSpc>
        <a:spcPct val="80000"/>
      </a:lnSpc>
      <a:spcBef>
        <a:spcPct val="20000"/>
      </a:spcBef>
      <a:spcAft>
        <a:spcPct val="0"/>
      </a:spcAft>
      <a:buClr>
        <a:schemeClr val="hlink"/>
      </a:buClr>
      <a:buFont typeface="Wingdings" pitchFamily="2" charset="2"/>
      <a:defRPr sz="17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Tahoma" pitchFamily="34" charset="0"/>
      </a:defRPr>
    </a:lvl5pPr>
    <a:lvl6pPr marL="2286000" algn="l" defTabSz="914400" rtl="0" eaLnBrk="1" latinLnBrk="0" hangingPunct="1">
      <a:defRPr sz="17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Tahoma" pitchFamily="34" charset="0"/>
      </a:defRPr>
    </a:lvl6pPr>
    <a:lvl7pPr marL="2743200" algn="l" defTabSz="914400" rtl="0" eaLnBrk="1" latinLnBrk="0" hangingPunct="1">
      <a:defRPr sz="17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Tahoma" pitchFamily="34" charset="0"/>
      </a:defRPr>
    </a:lvl7pPr>
    <a:lvl8pPr marL="3200400" algn="l" defTabSz="914400" rtl="0" eaLnBrk="1" latinLnBrk="0" hangingPunct="1">
      <a:defRPr sz="17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Tahoma" pitchFamily="34" charset="0"/>
      </a:defRPr>
    </a:lvl8pPr>
    <a:lvl9pPr marL="3657600" algn="l" defTabSz="914400" rtl="0" eaLnBrk="1" latinLnBrk="0" hangingPunct="1">
      <a:defRPr sz="17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Tahoma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FontTx/>
              <a:buNone/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FontTx/>
              <a:buNone/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B3466B47-E334-4A3F-9C1F-B7D5B8DD120C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FontTx/>
              <a:buNone/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FontTx/>
              <a:buNone/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843FF79D-D27A-47E4-877E-4A0A54D4E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554195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FontTx/>
              <a:buNone/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FontTx/>
              <a:buNone/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58B12547-FD1C-432F-BB3B-D18C1069EECC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FontTx/>
              <a:buNone/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FontTx/>
              <a:buNone/>
              <a:defRPr sz="120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2CBE7063-F455-4EF3-9AFC-6FBCDAFE71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257979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</p:txBody>
      </p:sp>
      <p:sp>
        <p:nvSpPr>
          <p:cNvPr id="18435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0FC0665-D4D3-4E80-B324-BF8C9D6B720B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AFC25A-56C3-4B1D-AD32-90A90958E2C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C170ED-D370-41F2-973C-9A9F4020CA0F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F6E5E2-21F4-4720-BE35-B6C6D7B337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1BBA96A-E5E6-41F8-A47F-DE7247F22205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2AC9A8-BE51-4A51-8DC4-0BCE197610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5B2EA07-B372-4630-B526-5637D9722914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713D54-3760-492B-ABB0-35BB87BEA2E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50E048-4E3C-4718-988F-BD843D7C2835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BE480-0F46-40DE-8CC6-9D19DDF1D4B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C0C10A-EF5F-4107-8EF2-4C676318D570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466B7F-6C4A-4AAB-AC1F-515BA4916C2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C20225-F622-4D80-8A76-FD78D3DA4EC8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3DD477-A594-4ADD-8BEB-2257F516F8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4E57E19-24CC-415A-B65C-20F7F107C929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542AA1-0C19-44F6-8C66-2ACBD710B0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427C80E-F692-4D49-BE85-B67AEEE52DDD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AC78B-6276-4686-94C0-20B69DE4A0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837DB7-8932-42CF-B6EF-1362276E6671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14D21B-131F-4537-88E5-1F5C0B7AF4A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1416D7-D40B-408F-ADE7-F8470722C084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7FAC06-2B4A-48D2-BA23-6FED855E0EC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/>
              <a:ahLst/>
              <a:cxnLst>
                <a:cxn ang="0">
                  <a:pos x="335" y="0"/>
                </a:cxn>
                <a:cxn ang="0">
                  <a:pos x="333" y="1290"/>
                </a:cxn>
                <a:cxn ang="0">
                  <a:pos x="0" y="1290"/>
                </a:cxn>
                <a:cxn ang="0">
                  <a:pos x="6" y="3210"/>
                </a:cxn>
                <a:cxn ang="0">
                  <a:pos x="5550" y="3216"/>
                </a:cxn>
                <a:cxn ang="0">
                  <a:pos x="5550" y="0"/>
                </a:cxn>
                <a:cxn ang="0">
                  <a:pos x="335" y="0"/>
                </a:cxn>
                <a:cxn ang="0">
                  <a:pos x="335" y="0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endParaRPr lang="cs-CZ" sz="2400">
                <a:latin typeface="Arial" charset="0"/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endParaRPr lang="cs-CZ" sz="2400">
                <a:latin typeface="Arial" charset="0"/>
                <a:cs typeface="+mn-cs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endParaRPr lang="cs-CZ" sz="2400">
                <a:latin typeface="Arial" charset="0"/>
                <a:cs typeface="+mn-cs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endParaRPr lang="cs-CZ" sz="2400">
                <a:latin typeface="Arial" charset="0"/>
                <a:cs typeface="+mn-cs"/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endParaRPr lang="cs-CZ" sz="2400">
                <a:latin typeface="Arial" charset="0"/>
                <a:cs typeface="+mn-cs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  <a:defRPr/>
              </a:pPr>
              <a:endParaRPr lang="cs-CZ" sz="2400">
                <a:latin typeface="Arial" charset="0"/>
                <a:cs typeface="+mn-cs"/>
              </a:endParaRPr>
            </a:p>
          </p:txBody>
        </p:sp>
      </p:grpSp>
      <p:sp>
        <p:nvSpPr>
          <p:cNvPr id="23561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3562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3CB72-5E79-426A-B021-B85ACBA4EEA6}" type="datetime1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866CA-44A0-488E-A759-483B3E689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1400">
                <a:effectLst/>
                <a:latin typeface="+mn-lt"/>
                <a:cs typeface="+mn-cs"/>
              </a:defRPr>
            </a:lvl1pPr>
          </a:lstStyle>
          <a:p>
            <a:fld id="{BC7540DD-C914-416D-A1F2-D6D7EAB2BFAB}" type="datetime1">
              <a:rPr lang="cs-CZ"/>
              <a:pPr/>
              <a:t>10.12.2011</a:t>
            </a:fld>
            <a:endParaRPr lang="cs-CZ"/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1400">
                <a:effectLst/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1400">
                <a:effectLst/>
                <a:latin typeface="+mn-lt"/>
                <a:cs typeface="+mn-cs"/>
              </a:defRPr>
            </a:lvl1pPr>
          </a:lstStyle>
          <a:p>
            <a:fld id="{101828BE-1962-43E3-AD6C-F5505C82247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transition>
    <p:cut thruBlk="1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42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2543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" name="Rectangle 11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990600" y="6245225"/>
            <a:ext cx="1901825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84B78C37-3F00-4F34-989D-CCAF99092D5B}" type="datetime1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68688" y="6245225"/>
            <a:ext cx="2895600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F2C10DDD-C701-418D-BBAB-6B807E9D6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6" r:id="rId1"/>
  </p:sldLayoutIdLst>
  <p:transition>
    <p:cut thruBlk="1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Praktický zeměpis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Vznik a vývoj reliéfu na území ČR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VY_32_INOVACE_01 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>
              <a:lnSpc>
                <a:spcPct val="80000"/>
              </a:lnSpc>
            </a:pPr>
            <a:endParaRPr lang="cs-CZ" sz="4000" dirty="0">
              <a:solidFill>
                <a:srgbClr val="89898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lnSpc>
                <a:spcPct val="80000"/>
              </a:lnSpc>
            </a:pPr>
            <a:endParaRPr lang="cs-CZ" sz="4000" dirty="0">
              <a:solidFill>
                <a:srgbClr val="89898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Moderní škola 2011, CZ.1.07/1.4.00/21.1692</a:t>
            </a: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Využití materiálu: vrásnění na území ČR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</a:t>
            </a:r>
            <a:r>
              <a:rPr lang="cs-CZ" sz="1500" dirty="0" smtClean="0">
                <a:latin typeface="Tahoma" pitchFamily="34" charset="0"/>
                <a:cs typeface="Tahoma" pitchFamily="34" charset="0"/>
              </a:rPr>
              <a:t>snímků, práce s mapou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</a:rPr>
              <a:t>Pomůcky</a:t>
            </a:r>
            <a:r>
              <a:rPr lang="cs-CZ" sz="1500" dirty="0">
                <a:latin typeface="Tahoma" pitchFamily="34" charset="0"/>
              </a:rPr>
              <a:t>: počítač, dataprojektor, mapa</a:t>
            </a:r>
          </a:p>
          <a:p>
            <a:endParaRPr lang="cs-CZ" sz="1500" dirty="0">
              <a:latin typeface="Tahoma" pitchFamily="34" charset="0"/>
            </a:endParaRPr>
          </a:p>
          <a:p>
            <a:endParaRPr lang="cs-CZ" sz="1500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Rectangle 5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>
                <a:effectLst>
                  <a:outerShdw blurRad="38100" dist="38100" dir="2700000" algn="tl">
                    <a:srgbClr val="C0C0C0"/>
                  </a:outerShdw>
                </a:effectLst>
              </a:rPr>
              <a:t>Vznik a vývoj reliéfu na území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endParaRPr lang="cs-CZ" sz="2400" b="1">
              <a:solidFill>
                <a:srgbClr val="89898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ahoma" pitchFamily="34" charset="0"/>
            </a:endParaRPr>
          </a:p>
          <a:p>
            <a:endParaRPr lang="cs-CZ" sz="2400" b="1">
              <a:solidFill>
                <a:srgbClr val="89898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ahoma" pitchFamily="34" charset="0"/>
            </a:endParaRPr>
          </a:p>
          <a:p>
            <a:endParaRPr lang="cs-CZ" sz="2400" b="1">
              <a:solidFill>
                <a:srgbClr val="89898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ahoma" pitchFamily="34" charset="0"/>
            </a:endParaRPr>
          </a:p>
          <a:p>
            <a:pPr>
              <a:buFontTx/>
              <a:buNone/>
            </a:pPr>
            <a:endParaRPr lang="cs-CZ" sz="2400" b="1">
              <a:solidFill>
                <a:srgbClr val="89898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ahoma" pitchFamily="34" charset="0"/>
            </a:endParaRPr>
          </a:p>
          <a:p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Jak se nazývá proces při kterém vznikají pohoří?  </a:t>
            </a:r>
          </a:p>
          <a:p>
            <a:pPr>
              <a:buFontTx/>
              <a:buNone/>
            </a:pPr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                                VRÁSNĚNÍ</a:t>
            </a:r>
          </a:p>
          <a:p>
            <a:pPr>
              <a:buFontTx/>
              <a:buNone/>
            </a:pPr>
            <a:endParaRPr lang="cs-CZ" sz="2400" b="1">
              <a:solidFill>
                <a:srgbClr val="89898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ahoma" pitchFamily="34" charset="0"/>
            </a:endParaRPr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Moderní škola 2011, CZ.1.07/1.4.00/21.1692</a:t>
            </a: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>
                <a:effectLst>
                  <a:outerShdw blurRad="38100" dist="38100" dir="2700000" algn="tl">
                    <a:srgbClr val="C0C0C0"/>
                  </a:outerShdw>
                </a:effectLst>
              </a:rPr>
              <a:t>Vznik a vývoj reliéfu na území ČR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cs-CZ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cs-CZ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cs-CZ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Název vrásnění,</a:t>
            </a:r>
            <a:r>
              <a:rPr lang="cs-CZ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  </a:t>
            </a:r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které proběhlo v prvohorách?     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HERCYNSKÉ VRÁSNĚNÍ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cs-CZ" b="1">
              <a:effectLst>
                <a:outerShdw blurRad="38100" dist="38100" dir="2700000" algn="tl">
                  <a:srgbClr val="C0C0C0"/>
                </a:outerShdw>
              </a:effectLst>
              <a:latin typeface="Tahoma" pitchFamily="34" charset="0"/>
            </a:endParaRP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                                                     </a:t>
            </a:r>
            <a:endParaRPr lang="cs-CZ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lnSpc>
                <a:spcPct val="90000"/>
              </a:lnSpc>
            </a:pPr>
            <a:endParaRPr lang="cs-CZ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>
                <a:effectLst>
                  <a:outerShdw blurRad="38100" dist="38100" dir="2700000" algn="tl">
                    <a:srgbClr val="C0C0C0"/>
                  </a:outerShdw>
                </a:effectLst>
              </a:rPr>
              <a:t>Vznik a vývoj reliéfu na území ČR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cs-CZ" sz="2400">
              <a:effectLst>
                <a:outerShdw blurRad="38100" dist="38100" dir="2700000" algn="tl">
                  <a:srgbClr val="C0C0C0"/>
                </a:outerShdw>
              </a:effectLst>
              <a:latin typeface="Tahoma" pitchFamily="34" charset="0"/>
            </a:endParaRPr>
          </a:p>
          <a:p>
            <a:endParaRPr lang="cs-CZ" sz="2400">
              <a:effectLst>
                <a:outerShdw blurRad="38100" dist="38100" dir="2700000" algn="tl">
                  <a:srgbClr val="C0C0C0"/>
                </a:outerShdw>
              </a:effectLst>
              <a:latin typeface="Tahoma" pitchFamily="34" charset="0"/>
            </a:endParaRPr>
          </a:p>
          <a:p>
            <a:endParaRPr lang="cs-CZ" sz="2400">
              <a:effectLst>
                <a:outerShdw blurRad="38100" dist="38100" dir="2700000" algn="tl">
                  <a:srgbClr val="C0C0C0"/>
                </a:outerShdw>
              </a:effectLst>
              <a:latin typeface="Tahoma" pitchFamily="34" charset="0"/>
            </a:endParaRPr>
          </a:p>
          <a:p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Ve třetihorách došlo k novým pohybům v zemské kůře. Došlo k rozlámání okrajových částí Českého masívu. Podél zlomů byly vyzdviženy Krušné hory, Šumava, Krkonoše, Jeseníky a Brdy. Jak se nazýval tento proces?</a:t>
            </a:r>
          </a:p>
          <a:p>
            <a:pPr algn="ctr">
              <a:buFontTx/>
              <a:buNone/>
            </a:pPr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           SAXONSKÁ TEKTONIKA</a:t>
            </a: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>
                <a:effectLst>
                  <a:outerShdw blurRad="38100" dist="38100" dir="2700000" algn="tl">
                    <a:srgbClr val="C0C0C0"/>
                  </a:outerShdw>
                </a:effectLst>
              </a:rPr>
              <a:t>Vznik a vývoj reliéfu na území ČR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type="body" idx="4294967295"/>
          </p:nvPr>
        </p:nvSpPr>
        <p:spPr/>
        <p:txBody>
          <a:bodyPr/>
          <a:lstStyle/>
          <a:p>
            <a:endParaRPr lang="cs-CZ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endParaRPr lang="cs-CZ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endParaRPr lang="cs-CZ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Na začátku druhohor začal proces, který pokračoval přes třetihory až do čtvrtohor. Díky němu vznikly Alpy a Himaláje. Jak se nazýval tento proces?</a:t>
            </a:r>
          </a:p>
          <a:p>
            <a:pPr algn="ctr">
              <a:buFontTx/>
              <a:buNone/>
            </a:pPr>
            <a:r>
              <a:rPr lang="cs-CZ" sz="2400" b="1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                    ALPÍNSKÉ VRÁSNĚNÍ</a:t>
            </a:r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1000"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100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cs-CZ" sz="10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Moderní škola 2011, CZ.1.07/1.4.00/21.1692</a:t>
            </a:r>
          </a:p>
        </p:txBody>
      </p:sp>
      <p:sp>
        <p:nvSpPr>
          <p:cNvPr id="26628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sz="1500">
                <a:effectLst/>
              </a:rPr>
              <a:t>Citace: </a:t>
            </a:r>
          </a:p>
          <a:p>
            <a:pPr algn="l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sz="1500">
                <a:effectLst/>
                <a:cs typeface="Arial" charset="0"/>
              </a:rPr>
              <a:t>HOLEČEK, Milan, et al. Česká republika : Zeměpis. 4. uprav. vyd. Praha : Fortuna, 2005. 104 s. ISBN 80-7168-930-0.</a:t>
            </a:r>
            <a:endParaRPr lang="cs-CZ" sz="1500">
              <a:effectLst/>
            </a:endParaRPr>
          </a:p>
          <a:p>
            <a:pPr algn="l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cs-CZ" sz="1500">
              <a:effectLst/>
            </a:endParaRPr>
          </a:p>
          <a:p>
            <a:pPr lvl="1" algn="l">
              <a:lnSpc>
                <a:spcPct val="100000"/>
              </a:lnSpc>
              <a:spcBef>
                <a:spcPct val="0"/>
              </a:spcBef>
              <a:buClrTx/>
              <a:buFont typeface="Arial" charset="0"/>
              <a:buChar char="•"/>
            </a:pPr>
            <a:endParaRPr lang="cs-CZ" sz="1500">
              <a:effectLst/>
            </a:endParaRPr>
          </a:p>
        </p:txBody>
      </p:sp>
      <p:pic>
        <p:nvPicPr>
          <p:cNvPr id="2662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</a:defRPr>
        </a:defPPr>
      </a:lstStyle>
    </a:lnDef>
  </a:objectDefaults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401</TotalTime>
  <Words>303</Words>
  <Application>Microsoft Office PowerPoint</Application>
  <PresentationFormat>Předvádění na obrazovce (4:3)</PresentationFormat>
  <Paragraphs>63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Výchozí návrh</vt:lpstr>
      <vt:lpstr>Vrstvy skla</vt:lpstr>
      <vt:lpstr>Prezentace aplikace PowerPoint</vt:lpstr>
      <vt:lpstr>Prezentace aplikace PowerPoint</vt:lpstr>
      <vt:lpstr>Vznik a vývoj reliéfu na území ČR</vt:lpstr>
      <vt:lpstr>Vznik a vývoj reliéfu na území ČR</vt:lpstr>
      <vt:lpstr>Vznik a vývoj reliéfu na území ČR</vt:lpstr>
      <vt:lpstr>Vznik a vývoj reliéfu na území ČR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40</cp:revision>
  <dcterms:created xsi:type="dcterms:W3CDTF">2011-05-26T14:17:08Z</dcterms:created>
  <dcterms:modified xsi:type="dcterms:W3CDTF">2011-12-10T14:19:57Z</dcterms:modified>
</cp:coreProperties>
</file>