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2" r:id="rId9"/>
    <p:sldId id="265" r:id="rId10"/>
    <p:sldId id="267" r:id="rId11"/>
    <p:sldId id="268" r:id="rId12"/>
    <p:sldId id="266" r:id="rId13"/>
    <p:sldId id="269" r:id="rId14"/>
    <p:sldId id="270" r:id="rId15"/>
    <p:sldId id="26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65" autoAdjust="0"/>
    <p:restoredTop sz="94660"/>
  </p:normalViewPr>
  <p:slideViewPr>
    <p:cSldViewPr>
      <p:cViewPr varScale="1">
        <p:scale>
          <a:sx n="103" d="100"/>
          <a:sy n="103" d="100"/>
        </p:scale>
        <p:origin x="-16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4E9894-920C-48E2-87AE-EB1AE537BB66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D6B9F8A-7476-4454-A6A8-3253022223BC}">
      <dgm:prSet phldrT="[Text]"/>
      <dgm:spPr/>
      <dgm:t>
        <a:bodyPr/>
        <a:lstStyle/>
        <a:p>
          <a:r>
            <a:rPr lang="cs-CZ" dirty="0" smtClean="0"/>
            <a:t>Jednoduché sacharidy</a:t>
          </a:r>
          <a:endParaRPr lang="cs-CZ" dirty="0"/>
        </a:p>
      </dgm:t>
    </dgm:pt>
    <dgm:pt modelId="{80B13449-028D-4F19-BAF7-634DCD7103DC}" type="parTrans" cxnId="{5292AA05-ED92-4D7D-866C-28DAF39EBE85}">
      <dgm:prSet/>
      <dgm:spPr/>
      <dgm:t>
        <a:bodyPr/>
        <a:lstStyle/>
        <a:p>
          <a:endParaRPr lang="cs-CZ"/>
        </a:p>
      </dgm:t>
    </dgm:pt>
    <dgm:pt modelId="{01E58624-B0D1-47B4-A8DD-96DD3B2B22A4}" type="sibTrans" cxnId="{5292AA05-ED92-4D7D-866C-28DAF39EBE85}">
      <dgm:prSet/>
      <dgm:spPr/>
      <dgm:t>
        <a:bodyPr/>
        <a:lstStyle/>
        <a:p>
          <a:endParaRPr lang="cs-CZ"/>
        </a:p>
      </dgm:t>
    </dgm:pt>
    <dgm:pt modelId="{E51F84E6-C61C-47CC-B5EB-241413CF29E5}">
      <dgm:prSet phldrT="[Text]"/>
      <dgm:spPr/>
      <dgm:t>
        <a:bodyPr/>
        <a:lstStyle/>
        <a:p>
          <a:r>
            <a:rPr lang="cs-CZ" dirty="0" smtClean="0"/>
            <a:t>Složitější sacharidy</a:t>
          </a:r>
          <a:endParaRPr lang="cs-CZ" dirty="0"/>
        </a:p>
      </dgm:t>
    </dgm:pt>
    <dgm:pt modelId="{68536E8C-45F0-47B2-B102-6C7D21546C34}" type="parTrans" cxnId="{EE4C2145-7E95-40C1-AB68-5458ACB70F38}">
      <dgm:prSet/>
      <dgm:spPr/>
      <dgm:t>
        <a:bodyPr/>
        <a:lstStyle/>
        <a:p>
          <a:endParaRPr lang="cs-CZ"/>
        </a:p>
      </dgm:t>
    </dgm:pt>
    <dgm:pt modelId="{9F90E908-091C-429F-B4B4-2780070A5E21}" type="sibTrans" cxnId="{EE4C2145-7E95-40C1-AB68-5458ACB70F38}">
      <dgm:prSet/>
      <dgm:spPr/>
      <dgm:t>
        <a:bodyPr/>
        <a:lstStyle/>
        <a:p>
          <a:endParaRPr lang="cs-CZ"/>
        </a:p>
      </dgm:t>
    </dgm:pt>
    <dgm:pt modelId="{B0E722A2-1E87-48A8-A99D-C7767B9D11CD}">
      <dgm:prSet phldrT="[Text]"/>
      <dgm:spPr/>
      <dgm:t>
        <a:bodyPr/>
        <a:lstStyle/>
        <a:p>
          <a:r>
            <a:rPr lang="cs-CZ" smtClean="0"/>
            <a:t>Polysacharidy </a:t>
          </a:r>
          <a:endParaRPr lang="cs-CZ"/>
        </a:p>
      </dgm:t>
    </dgm:pt>
    <dgm:pt modelId="{FD1210C0-9E85-452A-BA91-37F5CE98401A}" type="parTrans" cxnId="{1E9C6AFF-2B56-4C9D-93D0-1DCB70BB3F8D}">
      <dgm:prSet/>
      <dgm:spPr/>
      <dgm:t>
        <a:bodyPr/>
        <a:lstStyle/>
        <a:p>
          <a:endParaRPr lang="cs-CZ"/>
        </a:p>
      </dgm:t>
    </dgm:pt>
    <dgm:pt modelId="{8095C0A3-4A67-4F20-8607-43F56B3DAA0F}" type="sibTrans" cxnId="{1E9C6AFF-2B56-4C9D-93D0-1DCB70BB3F8D}">
      <dgm:prSet/>
      <dgm:spPr/>
      <dgm:t>
        <a:bodyPr/>
        <a:lstStyle/>
        <a:p>
          <a:endParaRPr lang="cs-CZ"/>
        </a:p>
      </dgm:t>
    </dgm:pt>
    <dgm:pt modelId="{BEEC599F-8D37-4E75-807C-647CF6406220}">
      <dgm:prSet/>
      <dgm:spPr/>
      <dgm:t>
        <a:bodyPr/>
        <a:lstStyle/>
        <a:p>
          <a:r>
            <a:rPr lang="cs-CZ" dirty="0" smtClean="0"/>
            <a:t>Jednoduché sacharidy obsahují 3 až 6 atomů uhlíku </a:t>
          </a:r>
          <a:r>
            <a:rPr lang="cs-CZ" dirty="0" smtClean="0"/>
            <a:t>             v </a:t>
          </a:r>
          <a:r>
            <a:rPr lang="cs-CZ" dirty="0" smtClean="0"/>
            <a:t>molekule, např. glukosa </a:t>
          </a:r>
          <a:endParaRPr lang="cs-CZ" dirty="0"/>
        </a:p>
      </dgm:t>
    </dgm:pt>
    <dgm:pt modelId="{5BCBEE46-F7BA-4071-94E0-FAB7BC961CC7}" type="parTrans" cxnId="{B45055F6-CD0D-4E0B-A7A1-F44F155658CF}">
      <dgm:prSet/>
      <dgm:spPr/>
    </dgm:pt>
    <dgm:pt modelId="{A4F35F52-3552-42C9-BEA9-851AB5B1B9CB}" type="sibTrans" cxnId="{B45055F6-CD0D-4E0B-A7A1-F44F155658CF}">
      <dgm:prSet/>
      <dgm:spPr/>
    </dgm:pt>
    <dgm:pt modelId="{77B468DB-94FF-4C67-A4DA-34D362E56E3D}">
      <dgm:prSet/>
      <dgm:spPr/>
      <dgm:t>
        <a:bodyPr/>
        <a:lstStyle/>
        <a:p>
          <a:r>
            <a:rPr lang="cs-CZ" dirty="0" smtClean="0"/>
            <a:t>Složitější sacharidy např. disacharidy – s 12 atomy uhlíku v molekule, např. </a:t>
          </a:r>
          <a:r>
            <a:rPr lang="cs-CZ" dirty="0" err="1" smtClean="0"/>
            <a:t>sacharosa</a:t>
          </a:r>
          <a:r>
            <a:rPr lang="cs-CZ" dirty="0" smtClean="0"/>
            <a:t> </a:t>
          </a:r>
          <a:endParaRPr lang="cs-CZ" dirty="0"/>
        </a:p>
      </dgm:t>
    </dgm:pt>
    <dgm:pt modelId="{DD9CB439-5A21-4889-A734-72F8176593AA}" type="parTrans" cxnId="{690C5C59-9E49-4770-B276-98D23F589048}">
      <dgm:prSet/>
      <dgm:spPr/>
    </dgm:pt>
    <dgm:pt modelId="{78BEAAF4-06D9-4619-AAAB-FBBC5A7F41FE}" type="sibTrans" cxnId="{690C5C59-9E49-4770-B276-98D23F589048}">
      <dgm:prSet/>
      <dgm:spPr/>
    </dgm:pt>
    <dgm:pt modelId="{B95D124F-46A8-4551-8111-4F7C3312C327}">
      <dgm:prSet/>
      <dgm:spPr/>
      <dgm:t>
        <a:bodyPr/>
        <a:lstStyle/>
        <a:p>
          <a:r>
            <a:rPr lang="cs-CZ" dirty="0" smtClean="0"/>
            <a:t>Polysacharidy – mezi polysacharidy patří např. škrob </a:t>
          </a:r>
          <a:r>
            <a:rPr lang="cs-CZ" dirty="0" smtClean="0"/>
            <a:t>             a </a:t>
          </a:r>
          <a:r>
            <a:rPr lang="cs-CZ" dirty="0" smtClean="0"/>
            <a:t>celulosa </a:t>
          </a:r>
          <a:endParaRPr lang="cs-CZ" dirty="0"/>
        </a:p>
      </dgm:t>
    </dgm:pt>
    <dgm:pt modelId="{2D78208E-E4AD-4D68-A507-008E204A0E64}" type="parTrans" cxnId="{78C4B16A-4566-4116-B3FC-C0FCF6D52658}">
      <dgm:prSet/>
      <dgm:spPr/>
    </dgm:pt>
    <dgm:pt modelId="{4F59A759-7F09-46D1-93CD-2B462D0F2661}" type="sibTrans" cxnId="{78C4B16A-4566-4116-B3FC-C0FCF6D52658}">
      <dgm:prSet/>
      <dgm:spPr/>
    </dgm:pt>
    <dgm:pt modelId="{E5F82089-B243-401E-AB72-B7245941A578}" type="pres">
      <dgm:prSet presAssocID="{254E9894-920C-48E2-87AE-EB1AE537BB66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8236C8B-C251-44EB-B6F0-4C0F083021D4}" type="pres">
      <dgm:prSet presAssocID="{3D6B9F8A-7476-4454-A6A8-3253022223BC}" presName="parentLin" presStyleCnt="0"/>
      <dgm:spPr/>
    </dgm:pt>
    <dgm:pt modelId="{B7396254-7D86-45B1-AAA2-74C90FA68EAC}" type="pres">
      <dgm:prSet presAssocID="{3D6B9F8A-7476-4454-A6A8-3253022223BC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A82B02BB-CC33-4747-A16C-B51A02D8E2FA}" type="pres">
      <dgm:prSet presAssocID="{3D6B9F8A-7476-4454-A6A8-3253022223BC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B8E779-9B74-4E89-9DA8-C80FF2CF9E20}" type="pres">
      <dgm:prSet presAssocID="{3D6B9F8A-7476-4454-A6A8-3253022223BC}" presName="negativeSpace" presStyleCnt="0"/>
      <dgm:spPr/>
    </dgm:pt>
    <dgm:pt modelId="{573B674A-E20C-47F4-BE74-2169CB7F1838}" type="pres">
      <dgm:prSet presAssocID="{3D6B9F8A-7476-4454-A6A8-3253022223BC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65F33B-A875-45CA-A2B6-B06C8953C8EB}" type="pres">
      <dgm:prSet presAssocID="{01E58624-B0D1-47B4-A8DD-96DD3B2B22A4}" presName="spaceBetweenRectangles" presStyleCnt="0"/>
      <dgm:spPr/>
    </dgm:pt>
    <dgm:pt modelId="{D17CA464-7509-4608-876B-E28AD0E35857}" type="pres">
      <dgm:prSet presAssocID="{E51F84E6-C61C-47CC-B5EB-241413CF29E5}" presName="parentLin" presStyleCnt="0"/>
      <dgm:spPr/>
    </dgm:pt>
    <dgm:pt modelId="{1B632F2F-5407-44E2-9F84-E9642C51143E}" type="pres">
      <dgm:prSet presAssocID="{E51F84E6-C61C-47CC-B5EB-241413CF29E5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DF902AD5-17A5-4EBE-9655-78E5FEE0E996}" type="pres">
      <dgm:prSet presAssocID="{E51F84E6-C61C-47CC-B5EB-241413CF29E5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9199CA-787E-4E40-8A1C-F9A4D1B15B5F}" type="pres">
      <dgm:prSet presAssocID="{E51F84E6-C61C-47CC-B5EB-241413CF29E5}" presName="negativeSpace" presStyleCnt="0"/>
      <dgm:spPr/>
    </dgm:pt>
    <dgm:pt modelId="{798CB02C-BA10-47FB-A633-6947DC20A8B2}" type="pres">
      <dgm:prSet presAssocID="{E51F84E6-C61C-47CC-B5EB-241413CF29E5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EC7C50-DF87-4F82-8EA6-FE3EC3D5678C}" type="pres">
      <dgm:prSet presAssocID="{9F90E908-091C-429F-B4B4-2780070A5E21}" presName="spaceBetweenRectangles" presStyleCnt="0"/>
      <dgm:spPr/>
    </dgm:pt>
    <dgm:pt modelId="{7A7E3A4A-11A2-44A5-A447-D24F1AE629FE}" type="pres">
      <dgm:prSet presAssocID="{B0E722A2-1E87-48A8-A99D-C7767B9D11CD}" presName="parentLin" presStyleCnt="0"/>
      <dgm:spPr/>
    </dgm:pt>
    <dgm:pt modelId="{4F66C999-5EEF-4DFD-A86E-2F16F7C18831}" type="pres">
      <dgm:prSet presAssocID="{B0E722A2-1E87-48A8-A99D-C7767B9D11CD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3F573574-B74F-4AC9-99C2-1AA4F5A01DE9}" type="pres">
      <dgm:prSet presAssocID="{B0E722A2-1E87-48A8-A99D-C7767B9D11CD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CE04F9-C5D9-4FB3-B682-6A0F37C53981}" type="pres">
      <dgm:prSet presAssocID="{B0E722A2-1E87-48A8-A99D-C7767B9D11CD}" presName="negativeSpace" presStyleCnt="0"/>
      <dgm:spPr/>
    </dgm:pt>
    <dgm:pt modelId="{E2E1E9FC-5F7E-48C4-92D6-5E290D36A1D8}" type="pres">
      <dgm:prSet presAssocID="{B0E722A2-1E87-48A8-A99D-C7767B9D11CD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45055F6-CD0D-4E0B-A7A1-F44F155658CF}" srcId="{3D6B9F8A-7476-4454-A6A8-3253022223BC}" destId="{BEEC599F-8D37-4E75-807C-647CF6406220}" srcOrd="0" destOrd="0" parTransId="{5BCBEE46-F7BA-4071-94E0-FAB7BC961CC7}" sibTransId="{A4F35F52-3552-42C9-BEA9-851AB5B1B9CB}"/>
    <dgm:cxn modelId="{009E7746-E782-4BE4-B7D9-56BA3071A88B}" type="presOf" srcId="{254E9894-920C-48E2-87AE-EB1AE537BB66}" destId="{E5F82089-B243-401E-AB72-B7245941A578}" srcOrd="0" destOrd="0" presId="urn:microsoft.com/office/officeart/2005/8/layout/list1"/>
    <dgm:cxn modelId="{3CE1698A-6130-4283-B410-1D92B22DFF55}" type="presOf" srcId="{B95D124F-46A8-4551-8111-4F7C3312C327}" destId="{E2E1E9FC-5F7E-48C4-92D6-5E290D36A1D8}" srcOrd="0" destOrd="0" presId="urn:microsoft.com/office/officeart/2005/8/layout/list1"/>
    <dgm:cxn modelId="{83B8A0B0-2B23-4738-B469-BD6747D1CDA3}" type="presOf" srcId="{3D6B9F8A-7476-4454-A6A8-3253022223BC}" destId="{A82B02BB-CC33-4747-A16C-B51A02D8E2FA}" srcOrd="1" destOrd="0" presId="urn:microsoft.com/office/officeart/2005/8/layout/list1"/>
    <dgm:cxn modelId="{57058E64-277D-46C7-9C86-72211D727DB9}" type="presOf" srcId="{77B468DB-94FF-4C67-A4DA-34D362E56E3D}" destId="{798CB02C-BA10-47FB-A633-6947DC20A8B2}" srcOrd="0" destOrd="0" presId="urn:microsoft.com/office/officeart/2005/8/layout/list1"/>
    <dgm:cxn modelId="{1E9C6AFF-2B56-4C9D-93D0-1DCB70BB3F8D}" srcId="{254E9894-920C-48E2-87AE-EB1AE537BB66}" destId="{B0E722A2-1E87-48A8-A99D-C7767B9D11CD}" srcOrd="2" destOrd="0" parTransId="{FD1210C0-9E85-452A-BA91-37F5CE98401A}" sibTransId="{8095C0A3-4A67-4F20-8607-43F56B3DAA0F}"/>
    <dgm:cxn modelId="{F41DA0B5-C6D1-4378-8939-61671C5CE4CB}" type="presOf" srcId="{BEEC599F-8D37-4E75-807C-647CF6406220}" destId="{573B674A-E20C-47F4-BE74-2169CB7F1838}" srcOrd="0" destOrd="0" presId="urn:microsoft.com/office/officeart/2005/8/layout/list1"/>
    <dgm:cxn modelId="{3607AB47-6E35-4912-B75C-461C6902A750}" type="presOf" srcId="{E51F84E6-C61C-47CC-B5EB-241413CF29E5}" destId="{1B632F2F-5407-44E2-9F84-E9642C51143E}" srcOrd="0" destOrd="0" presId="urn:microsoft.com/office/officeart/2005/8/layout/list1"/>
    <dgm:cxn modelId="{E5923012-B309-43EF-8F24-92202E6941E7}" type="presOf" srcId="{3D6B9F8A-7476-4454-A6A8-3253022223BC}" destId="{B7396254-7D86-45B1-AAA2-74C90FA68EAC}" srcOrd="0" destOrd="0" presId="urn:microsoft.com/office/officeart/2005/8/layout/list1"/>
    <dgm:cxn modelId="{78C4B16A-4566-4116-B3FC-C0FCF6D52658}" srcId="{B0E722A2-1E87-48A8-A99D-C7767B9D11CD}" destId="{B95D124F-46A8-4551-8111-4F7C3312C327}" srcOrd="0" destOrd="0" parTransId="{2D78208E-E4AD-4D68-A507-008E204A0E64}" sibTransId="{4F59A759-7F09-46D1-93CD-2B462D0F2661}"/>
    <dgm:cxn modelId="{5292AA05-ED92-4D7D-866C-28DAF39EBE85}" srcId="{254E9894-920C-48E2-87AE-EB1AE537BB66}" destId="{3D6B9F8A-7476-4454-A6A8-3253022223BC}" srcOrd="0" destOrd="0" parTransId="{80B13449-028D-4F19-BAF7-634DCD7103DC}" sibTransId="{01E58624-B0D1-47B4-A8DD-96DD3B2B22A4}"/>
    <dgm:cxn modelId="{12311394-3B24-4F8A-8D42-9FAADFA2535C}" type="presOf" srcId="{E51F84E6-C61C-47CC-B5EB-241413CF29E5}" destId="{DF902AD5-17A5-4EBE-9655-78E5FEE0E996}" srcOrd="1" destOrd="0" presId="urn:microsoft.com/office/officeart/2005/8/layout/list1"/>
    <dgm:cxn modelId="{690C5C59-9E49-4770-B276-98D23F589048}" srcId="{E51F84E6-C61C-47CC-B5EB-241413CF29E5}" destId="{77B468DB-94FF-4C67-A4DA-34D362E56E3D}" srcOrd="0" destOrd="0" parTransId="{DD9CB439-5A21-4889-A734-72F8176593AA}" sibTransId="{78BEAAF4-06D9-4619-AAAB-FBBC5A7F41FE}"/>
    <dgm:cxn modelId="{CF760F95-043C-4303-B726-12D27838E2B8}" type="presOf" srcId="{B0E722A2-1E87-48A8-A99D-C7767B9D11CD}" destId="{3F573574-B74F-4AC9-99C2-1AA4F5A01DE9}" srcOrd="1" destOrd="0" presId="urn:microsoft.com/office/officeart/2005/8/layout/list1"/>
    <dgm:cxn modelId="{6BCC7460-69CD-446D-8C65-BE8F5035B08A}" type="presOf" srcId="{B0E722A2-1E87-48A8-A99D-C7767B9D11CD}" destId="{4F66C999-5EEF-4DFD-A86E-2F16F7C18831}" srcOrd="0" destOrd="0" presId="urn:microsoft.com/office/officeart/2005/8/layout/list1"/>
    <dgm:cxn modelId="{EE4C2145-7E95-40C1-AB68-5458ACB70F38}" srcId="{254E9894-920C-48E2-87AE-EB1AE537BB66}" destId="{E51F84E6-C61C-47CC-B5EB-241413CF29E5}" srcOrd="1" destOrd="0" parTransId="{68536E8C-45F0-47B2-B102-6C7D21546C34}" sibTransId="{9F90E908-091C-429F-B4B4-2780070A5E21}"/>
    <dgm:cxn modelId="{C6D663E3-94DD-455A-98FE-2EBA32B6487A}" type="presParOf" srcId="{E5F82089-B243-401E-AB72-B7245941A578}" destId="{48236C8B-C251-44EB-B6F0-4C0F083021D4}" srcOrd="0" destOrd="0" presId="urn:microsoft.com/office/officeart/2005/8/layout/list1"/>
    <dgm:cxn modelId="{8471053B-137E-483E-8E25-7AFA5FFD236A}" type="presParOf" srcId="{48236C8B-C251-44EB-B6F0-4C0F083021D4}" destId="{B7396254-7D86-45B1-AAA2-74C90FA68EAC}" srcOrd="0" destOrd="0" presId="urn:microsoft.com/office/officeart/2005/8/layout/list1"/>
    <dgm:cxn modelId="{6456EF4A-AA5E-49A0-A111-462C62BF58BE}" type="presParOf" srcId="{48236C8B-C251-44EB-B6F0-4C0F083021D4}" destId="{A82B02BB-CC33-4747-A16C-B51A02D8E2FA}" srcOrd="1" destOrd="0" presId="urn:microsoft.com/office/officeart/2005/8/layout/list1"/>
    <dgm:cxn modelId="{94B7685E-215A-4B03-9D57-820AD19E6863}" type="presParOf" srcId="{E5F82089-B243-401E-AB72-B7245941A578}" destId="{CAB8E779-9B74-4E89-9DA8-C80FF2CF9E20}" srcOrd="1" destOrd="0" presId="urn:microsoft.com/office/officeart/2005/8/layout/list1"/>
    <dgm:cxn modelId="{A9CD8E9C-7211-4A3B-AE9C-9657B69F2AB8}" type="presParOf" srcId="{E5F82089-B243-401E-AB72-B7245941A578}" destId="{573B674A-E20C-47F4-BE74-2169CB7F1838}" srcOrd="2" destOrd="0" presId="urn:microsoft.com/office/officeart/2005/8/layout/list1"/>
    <dgm:cxn modelId="{4F256BF8-582E-4AF0-8889-3A9D1F2AC343}" type="presParOf" srcId="{E5F82089-B243-401E-AB72-B7245941A578}" destId="{9D65F33B-A875-45CA-A2B6-B06C8953C8EB}" srcOrd="3" destOrd="0" presId="urn:microsoft.com/office/officeart/2005/8/layout/list1"/>
    <dgm:cxn modelId="{7EAC21FD-FEAF-463B-9BB6-6ED61F5BB17C}" type="presParOf" srcId="{E5F82089-B243-401E-AB72-B7245941A578}" destId="{D17CA464-7509-4608-876B-E28AD0E35857}" srcOrd="4" destOrd="0" presId="urn:microsoft.com/office/officeart/2005/8/layout/list1"/>
    <dgm:cxn modelId="{491E53C9-115E-4F9B-BBDE-25452E306488}" type="presParOf" srcId="{D17CA464-7509-4608-876B-E28AD0E35857}" destId="{1B632F2F-5407-44E2-9F84-E9642C51143E}" srcOrd="0" destOrd="0" presId="urn:microsoft.com/office/officeart/2005/8/layout/list1"/>
    <dgm:cxn modelId="{B4C9B434-CB6E-431F-9914-EBF19A9923FD}" type="presParOf" srcId="{D17CA464-7509-4608-876B-E28AD0E35857}" destId="{DF902AD5-17A5-4EBE-9655-78E5FEE0E996}" srcOrd="1" destOrd="0" presId="urn:microsoft.com/office/officeart/2005/8/layout/list1"/>
    <dgm:cxn modelId="{731637DA-55FC-494D-8325-0C5B63BA44C3}" type="presParOf" srcId="{E5F82089-B243-401E-AB72-B7245941A578}" destId="{719199CA-787E-4E40-8A1C-F9A4D1B15B5F}" srcOrd="5" destOrd="0" presId="urn:microsoft.com/office/officeart/2005/8/layout/list1"/>
    <dgm:cxn modelId="{10152988-67F0-4B31-A145-DE843EB2AD24}" type="presParOf" srcId="{E5F82089-B243-401E-AB72-B7245941A578}" destId="{798CB02C-BA10-47FB-A633-6947DC20A8B2}" srcOrd="6" destOrd="0" presId="urn:microsoft.com/office/officeart/2005/8/layout/list1"/>
    <dgm:cxn modelId="{89A1707D-7128-4A4C-926B-BC7AB485E6A9}" type="presParOf" srcId="{E5F82089-B243-401E-AB72-B7245941A578}" destId="{57EC7C50-DF87-4F82-8EA6-FE3EC3D5678C}" srcOrd="7" destOrd="0" presId="urn:microsoft.com/office/officeart/2005/8/layout/list1"/>
    <dgm:cxn modelId="{74015751-8F5E-4458-A6C4-8DED9FBA9FAA}" type="presParOf" srcId="{E5F82089-B243-401E-AB72-B7245941A578}" destId="{7A7E3A4A-11A2-44A5-A447-D24F1AE629FE}" srcOrd="8" destOrd="0" presId="urn:microsoft.com/office/officeart/2005/8/layout/list1"/>
    <dgm:cxn modelId="{F619E694-C0E9-4A95-B930-E611A0579C24}" type="presParOf" srcId="{7A7E3A4A-11A2-44A5-A447-D24F1AE629FE}" destId="{4F66C999-5EEF-4DFD-A86E-2F16F7C18831}" srcOrd="0" destOrd="0" presId="urn:microsoft.com/office/officeart/2005/8/layout/list1"/>
    <dgm:cxn modelId="{862614DE-7D73-4C51-885A-04DA1D169CED}" type="presParOf" srcId="{7A7E3A4A-11A2-44A5-A447-D24F1AE629FE}" destId="{3F573574-B74F-4AC9-99C2-1AA4F5A01DE9}" srcOrd="1" destOrd="0" presId="urn:microsoft.com/office/officeart/2005/8/layout/list1"/>
    <dgm:cxn modelId="{44B68751-7D5E-413F-9DF0-3DB6FE16A9DB}" type="presParOf" srcId="{E5F82089-B243-401E-AB72-B7245941A578}" destId="{95CE04F9-C5D9-4FB3-B682-6A0F37C53981}" srcOrd="9" destOrd="0" presId="urn:microsoft.com/office/officeart/2005/8/layout/list1"/>
    <dgm:cxn modelId="{20B83AF6-6445-4B6D-95DC-ACA219A334B8}" type="presParOf" srcId="{E5F82089-B243-401E-AB72-B7245941A578}" destId="{E2E1E9FC-5F7E-48C4-92D6-5E290D36A1D8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67A144E-96F4-48F0-9FEE-899F36DB01D7}" type="doc">
      <dgm:prSet loTypeId="urn:microsoft.com/office/officeart/2005/8/layout/vList4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9CB9AAD-56B0-45E1-806C-3BCD48F86429}">
      <dgm:prSet phldrT="[Text]"/>
      <dgm:spPr/>
      <dgm:t>
        <a:bodyPr/>
        <a:lstStyle/>
        <a:p>
          <a:r>
            <a:rPr lang="cs-CZ" dirty="0" smtClean="0"/>
            <a:t>Bílá krystalická látka, průmyslová výroba </a:t>
          </a:r>
          <a:endParaRPr lang="cs-CZ" dirty="0"/>
        </a:p>
      </dgm:t>
    </dgm:pt>
    <dgm:pt modelId="{579D2E46-7CDF-46F1-9782-0DDB9E05F03E}" type="parTrans" cxnId="{A4824AD7-85C5-4171-B9A5-C5EC14C28648}">
      <dgm:prSet/>
      <dgm:spPr/>
      <dgm:t>
        <a:bodyPr/>
        <a:lstStyle/>
        <a:p>
          <a:endParaRPr lang="cs-CZ"/>
        </a:p>
      </dgm:t>
    </dgm:pt>
    <dgm:pt modelId="{50C10A5B-91EE-4C7C-8BC6-B8F1C70C55A1}" type="sibTrans" cxnId="{A4824AD7-85C5-4171-B9A5-C5EC14C28648}">
      <dgm:prSet/>
      <dgm:spPr/>
      <dgm:t>
        <a:bodyPr/>
        <a:lstStyle/>
        <a:p>
          <a:endParaRPr lang="cs-CZ"/>
        </a:p>
      </dgm:t>
    </dgm:pt>
    <dgm:pt modelId="{67EA417F-3E02-464A-8CBC-A43BACA89622}">
      <dgm:prSet phldrT="[Text]"/>
      <dgm:spPr/>
      <dgm:t>
        <a:bodyPr/>
        <a:lstStyle/>
        <a:p>
          <a:r>
            <a:rPr lang="cs-CZ" dirty="0" smtClean="0"/>
            <a:t>Výrazná sladká chuť, dobře rozpustná ve vodě</a:t>
          </a:r>
          <a:endParaRPr lang="cs-CZ" dirty="0"/>
        </a:p>
      </dgm:t>
    </dgm:pt>
    <dgm:pt modelId="{3446EBD9-6842-4FC0-A530-17E2B9346A4C}" type="parTrans" cxnId="{0505C521-9CEC-4FE2-99EE-6E2CE623F27E}">
      <dgm:prSet/>
      <dgm:spPr/>
      <dgm:t>
        <a:bodyPr/>
        <a:lstStyle/>
        <a:p>
          <a:endParaRPr lang="cs-CZ"/>
        </a:p>
      </dgm:t>
    </dgm:pt>
    <dgm:pt modelId="{77BAA64A-FC4F-4CD3-B097-FADA6B8E8360}" type="sibTrans" cxnId="{0505C521-9CEC-4FE2-99EE-6E2CE623F27E}">
      <dgm:prSet/>
      <dgm:spPr/>
      <dgm:t>
        <a:bodyPr/>
        <a:lstStyle/>
        <a:p>
          <a:endParaRPr lang="cs-CZ"/>
        </a:p>
      </dgm:t>
    </dgm:pt>
    <dgm:pt modelId="{A5B41457-7871-4AB2-92FF-BE0CF00BF9B1}">
      <dgm:prSet phldrT="[Text]"/>
      <dgm:spPr/>
      <dgm:t>
        <a:bodyPr/>
        <a:lstStyle/>
        <a:p>
          <a:r>
            <a:rPr lang="cs-CZ" dirty="0" smtClean="0"/>
            <a:t>Obsažena v cukrovce (řepný cukr) a v cukrové třtině (třtinový cukr)  </a:t>
          </a:r>
          <a:endParaRPr lang="cs-CZ" dirty="0"/>
        </a:p>
      </dgm:t>
    </dgm:pt>
    <dgm:pt modelId="{B94B2A5B-6A8D-4EF1-BEDF-C0023A2D9F18}" type="parTrans" cxnId="{187BABAA-9ACD-416E-BEC8-C7FE070C6178}">
      <dgm:prSet/>
      <dgm:spPr/>
      <dgm:t>
        <a:bodyPr/>
        <a:lstStyle/>
        <a:p>
          <a:endParaRPr lang="cs-CZ"/>
        </a:p>
      </dgm:t>
    </dgm:pt>
    <dgm:pt modelId="{76A75EDF-BB52-47FA-A595-DFAF3C66E438}" type="sibTrans" cxnId="{187BABAA-9ACD-416E-BEC8-C7FE070C6178}">
      <dgm:prSet/>
      <dgm:spPr/>
      <dgm:t>
        <a:bodyPr/>
        <a:lstStyle/>
        <a:p>
          <a:endParaRPr lang="cs-CZ"/>
        </a:p>
      </dgm:t>
    </dgm:pt>
    <dgm:pt modelId="{589F5461-B155-4C6D-8FD5-FF0BC87E2480}" type="pres">
      <dgm:prSet presAssocID="{567A144E-96F4-48F0-9FEE-899F36DB01D7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F4902DD-AB99-486A-ADA6-2B068BE8AC41}" type="pres">
      <dgm:prSet presAssocID="{B9CB9AAD-56B0-45E1-806C-3BCD48F86429}" presName="comp" presStyleCnt="0"/>
      <dgm:spPr/>
    </dgm:pt>
    <dgm:pt modelId="{B2D1013E-3EE7-449C-B7E3-F17FFB27EF52}" type="pres">
      <dgm:prSet presAssocID="{B9CB9AAD-56B0-45E1-806C-3BCD48F86429}" presName="box" presStyleLbl="node1" presStyleIdx="0" presStyleCnt="3"/>
      <dgm:spPr/>
      <dgm:t>
        <a:bodyPr/>
        <a:lstStyle/>
        <a:p>
          <a:endParaRPr lang="cs-CZ"/>
        </a:p>
      </dgm:t>
    </dgm:pt>
    <dgm:pt modelId="{69959069-A030-487F-B4E2-5A355C08272E}" type="pres">
      <dgm:prSet presAssocID="{B9CB9AAD-56B0-45E1-806C-3BCD48F86429}" presName="img" presStyleLbl="fgImgPlace1" presStyleIdx="0" presStyleCnt="3"/>
      <dgm:spPr/>
    </dgm:pt>
    <dgm:pt modelId="{C63E9D44-1D33-4BC8-8940-541D9506299A}" type="pres">
      <dgm:prSet presAssocID="{B9CB9AAD-56B0-45E1-806C-3BCD48F86429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79B278-7D3E-4279-BB5F-A8738A1266B4}" type="pres">
      <dgm:prSet presAssocID="{50C10A5B-91EE-4C7C-8BC6-B8F1C70C55A1}" presName="spacer" presStyleCnt="0"/>
      <dgm:spPr/>
    </dgm:pt>
    <dgm:pt modelId="{D5A8D372-9039-4D64-8E08-1A9307525B21}" type="pres">
      <dgm:prSet presAssocID="{67EA417F-3E02-464A-8CBC-A43BACA89622}" presName="comp" presStyleCnt="0"/>
      <dgm:spPr/>
    </dgm:pt>
    <dgm:pt modelId="{1D2EC592-84FB-4255-9F17-6B32789389CC}" type="pres">
      <dgm:prSet presAssocID="{67EA417F-3E02-464A-8CBC-A43BACA89622}" presName="box" presStyleLbl="node1" presStyleIdx="1" presStyleCnt="3"/>
      <dgm:spPr/>
      <dgm:t>
        <a:bodyPr/>
        <a:lstStyle/>
        <a:p>
          <a:endParaRPr lang="cs-CZ"/>
        </a:p>
      </dgm:t>
    </dgm:pt>
    <dgm:pt modelId="{FD97C439-C3C4-4D3F-9ED9-46D1A9B5901C}" type="pres">
      <dgm:prSet presAssocID="{67EA417F-3E02-464A-8CBC-A43BACA89622}" presName="img" presStyleLbl="fgImgPlace1" presStyleIdx="1" presStyleCnt="3"/>
      <dgm:spPr/>
    </dgm:pt>
    <dgm:pt modelId="{E3CC5403-2B6B-4399-B443-C5CC8210E441}" type="pres">
      <dgm:prSet presAssocID="{67EA417F-3E02-464A-8CBC-A43BACA89622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54A9F5-0E62-43D0-BF7A-1E8B71696201}" type="pres">
      <dgm:prSet presAssocID="{77BAA64A-FC4F-4CD3-B097-FADA6B8E8360}" presName="spacer" presStyleCnt="0"/>
      <dgm:spPr/>
    </dgm:pt>
    <dgm:pt modelId="{42F6C168-2957-46C3-929A-68D78DAF2BE4}" type="pres">
      <dgm:prSet presAssocID="{A5B41457-7871-4AB2-92FF-BE0CF00BF9B1}" presName="comp" presStyleCnt="0"/>
      <dgm:spPr/>
    </dgm:pt>
    <dgm:pt modelId="{6231E29D-CFDD-482B-A43E-FF5DDF57ECA4}" type="pres">
      <dgm:prSet presAssocID="{A5B41457-7871-4AB2-92FF-BE0CF00BF9B1}" presName="box" presStyleLbl="node1" presStyleIdx="2" presStyleCnt="3"/>
      <dgm:spPr/>
      <dgm:t>
        <a:bodyPr/>
        <a:lstStyle/>
        <a:p>
          <a:endParaRPr lang="cs-CZ"/>
        </a:p>
      </dgm:t>
    </dgm:pt>
    <dgm:pt modelId="{30E54420-81B6-4F92-BFC6-A87955EE0147}" type="pres">
      <dgm:prSet presAssocID="{A5B41457-7871-4AB2-92FF-BE0CF00BF9B1}" presName="img" presStyleLbl="fgImgPlace1" presStyleIdx="2" presStyleCnt="3"/>
      <dgm:spPr/>
    </dgm:pt>
    <dgm:pt modelId="{348B9D40-3243-465B-A40E-40FFC81E8FFC}" type="pres">
      <dgm:prSet presAssocID="{A5B41457-7871-4AB2-92FF-BE0CF00BF9B1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87BABAA-9ACD-416E-BEC8-C7FE070C6178}" srcId="{567A144E-96F4-48F0-9FEE-899F36DB01D7}" destId="{A5B41457-7871-4AB2-92FF-BE0CF00BF9B1}" srcOrd="2" destOrd="0" parTransId="{B94B2A5B-6A8D-4EF1-BEDF-C0023A2D9F18}" sibTransId="{76A75EDF-BB52-47FA-A595-DFAF3C66E438}"/>
    <dgm:cxn modelId="{B2973B39-85B8-43BF-8CCE-0DC318DE23C3}" type="presOf" srcId="{67EA417F-3E02-464A-8CBC-A43BACA89622}" destId="{E3CC5403-2B6B-4399-B443-C5CC8210E441}" srcOrd="1" destOrd="0" presId="urn:microsoft.com/office/officeart/2005/8/layout/vList4#1"/>
    <dgm:cxn modelId="{9394ED87-39A3-4757-A3EF-8D488E742EA8}" type="presOf" srcId="{A5B41457-7871-4AB2-92FF-BE0CF00BF9B1}" destId="{348B9D40-3243-465B-A40E-40FFC81E8FFC}" srcOrd="1" destOrd="0" presId="urn:microsoft.com/office/officeart/2005/8/layout/vList4#1"/>
    <dgm:cxn modelId="{F1BBF9F6-0656-4761-ACFB-B1905E0D043D}" type="presOf" srcId="{B9CB9AAD-56B0-45E1-806C-3BCD48F86429}" destId="{B2D1013E-3EE7-449C-B7E3-F17FFB27EF52}" srcOrd="0" destOrd="0" presId="urn:microsoft.com/office/officeart/2005/8/layout/vList4#1"/>
    <dgm:cxn modelId="{A4824AD7-85C5-4171-B9A5-C5EC14C28648}" srcId="{567A144E-96F4-48F0-9FEE-899F36DB01D7}" destId="{B9CB9AAD-56B0-45E1-806C-3BCD48F86429}" srcOrd="0" destOrd="0" parTransId="{579D2E46-7CDF-46F1-9782-0DDB9E05F03E}" sibTransId="{50C10A5B-91EE-4C7C-8BC6-B8F1C70C55A1}"/>
    <dgm:cxn modelId="{D344DF5D-DEA8-4C38-B90E-79D41CDC1592}" type="presOf" srcId="{567A144E-96F4-48F0-9FEE-899F36DB01D7}" destId="{589F5461-B155-4C6D-8FD5-FF0BC87E2480}" srcOrd="0" destOrd="0" presId="urn:microsoft.com/office/officeart/2005/8/layout/vList4#1"/>
    <dgm:cxn modelId="{FB3B2BD2-07E5-4DFB-9423-B28EF98B8C6C}" type="presOf" srcId="{A5B41457-7871-4AB2-92FF-BE0CF00BF9B1}" destId="{6231E29D-CFDD-482B-A43E-FF5DDF57ECA4}" srcOrd="0" destOrd="0" presId="urn:microsoft.com/office/officeart/2005/8/layout/vList4#1"/>
    <dgm:cxn modelId="{851411DE-1B32-462F-B270-31A7479FF440}" type="presOf" srcId="{B9CB9AAD-56B0-45E1-806C-3BCD48F86429}" destId="{C63E9D44-1D33-4BC8-8940-541D9506299A}" srcOrd="1" destOrd="0" presId="urn:microsoft.com/office/officeart/2005/8/layout/vList4#1"/>
    <dgm:cxn modelId="{0505C521-9CEC-4FE2-99EE-6E2CE623F27E}" srcId="{567A144E-96F4-48F0-9FEE-899F36DB01D7}" destId="{67EA417F-3E02-464A-8CBC-A43BACA89622}" srcOrd="1" destOrd="0" parTransId="{3446EBD9-6842-4FC0-A530-17E2B9346A4C}" sibTransId="{77BAA64A-FC4F-4CD3-B097-FADA6B8E8360}"/>
    <dgm:cxn modelId="{65209988-B68B-4E3C-8F6E-38B802784021}" type="presOf" srcId="{67EA417F-3E02-464A-8CBC-A43BACA89622}" destId="{1D2EC592-84FB-4255-9F17-6B32789389CC}" srcOrd="0" destOrd="0" presId="urn:microsoft.com/office/officeart/2005/8/layout/vList4#1"/>
    <dgm:cxn modelId="{20C24617-39D0-40B4-ACEC-78F57BDA6B56}" type="presParOf" srcId="{589F5461-B155-4C6D-8FD5-FF0BC87E2480}" destId="{5F4902DD-AB99-486A-ADA6-2B068BE8AC41}" srcOrd="0" destOrd="0" presId="urn:microsoft.com/office/officeart/2005/8/layout/vList4#1"/>
    <dgm:cxn modelId="{6DF51D1D-8647-468E-97BB-852BF97B2514}" type="presParOf" srcId="{5F4902DD-AB99-486A-ADA6-2B068BE8AC41}" destId="{B2D1013E-3EE7-449C-B7E3-F17FFB27EF52}" srcOrd="0" destOrd="0" presId="urn:microsoft.com/office/officeart/2005/8/layout/vList4#1"/>
    <dgm:cxn modelId="{614EE4F6-46E4-47A0-80F6-A739AEC613BB}" type="presParOf" srcId="{5F4902DD-AB99-486A-ADA6-2B068BE8AC41}" destId="{69959069-A030-487F-B4E2-5A355C08272E}" srcOrd="1" destOrd="0" presId="urn:microsoft.com/office/officeart/2005/8/layout/vList4#1"/>
    <dgm:cxn modelId="{C30ECE22-6B9D-4C61-A667-A1C9C3EBA9CF}" type="presParOf" srcId="{5F4902DD-AB99-486A-ADA6-2B068BE8AC41}" destId="{C63E9D44-1D33-4BC8-8940-541D9506299A}" srcOrd="2" destOrd="0" presId="urn:microsoft.com/office/officeart/2005/8/layout/vList4#1"/>
    <dgm:cxn modelId="{7052A734-94CC-41D7-B9E7-DCA10F09274D}" type="presParOf" srcId="{589F5461-B155-4C6D-8FD5-FF0BC87E2480}" destId="{DF79B278-7D3E-4279-BB5F-A8738A1266B4}" srcOrd="1" destOrd="0" presId="urn:microsoft.com/office/officeart/2005/8/layout/vList4#1"/>
    <dgm:cxn modelId="{EABD4EED-C5F6-4AAF-A7A2-C539CCE62DF7}" type="presParOf" srcId="{589F5461-B155-4C6D-8FD5-FF0BC87E2480}" destId="{D5A8D372-9039-4D64-8E08-1A9307525B21}" srcOrd="2" destOrd="0" presId="urn:microsoft.com/office/officeart/2005/8/layout/vList4#1"/>
    <dgm:cxn modelId="{50AB8E86-3E36-4CFD-9ABC-6041E58CB1AC}" type="presParOf" srcId="{D5A8D372-9039-4D64-8E08-1A9307525B21}" destId="{1D2EC592-84FB-4255-9F17-6B32789389CC}" srcOrd="0" destOrd="0" presId="urn:microsoft.com/office/officeart/2005/8/layout/vList4#1"/>
    <dgm:cxn modelId="{40C9A7D8-1BBF-4603-B005-2EEAE573A272}" type="presParOf" srcId="{D5A8D372-9039-4D64-8E08-1A9307525B21}" destId="{FD97C439-C3C4-4D3F-9ED9-46D1A9B5901C}" srcOrd="1" destOrd="0" presId="urn:microsoft.com/office/officeart/2005/8/layout/vList4#1"/>
    <dgm:cxn modelId="{CA12464F-1B7D-4866-807E-B1357B915E0D}" type="presParOf" srcId="{D5A8D372-9039-4D64-8E08-1A9307525B21}" destId="{E3CC5403-2B6B-4399-B443-C5CC8210E441}" srcOrd="2" destOrd="0" presId="urn:microsoft.com/office/officeart/2005/8/layout/vList4#1"/>
    <dgm:cxn modelId="{81822CE3-4998-43B0-99C3-9BF8BD883187}" type="presParOf" srcId="{589F5461-B155-4C6D-8FD5-FF0BC87E2480}" destId="{6154A9F5-0E62-43D0-BF7A-1E8B71696201}" srcOrd="3" destOrd="0" presId="urn:microsoft.com/office/officeart/2005/8/layout/vList4#1"/>
    <dgm:cxn modelId="{BA8038BF-92D4-4CF2-ACA1-1730C1610E9A}" type="presParOf" srcId="{589F5461-B155-4C6D-8FD5-FF0BC87E2480}" destId="{42F6C168-2957-46C3-929A-68D78DAF2BE4}" srcOrd="4" destOrd="0" presId="urn:microsoft.com/office/officeart/2005/8/layout/vList4#1"/>
    <dgm:cxn modelId="{55238011-545F-483A-8501-01DBD2D5DA79}" type="presParOf" srcId="{42F6C168-2957-46C3-929A-68D78DAF2BE4}" destId="{6231E29D-CFDD-482B-A43E-FF5DDF57ECA4}" srcOrd="0" destOrd="0" presId="urn:microsoft.com/office/officeart/2005/8/layout/vList4#1"/>
    <dgm:cxn modelId="{78D42CD7-903D-40A3-9F23-DA7F9254117C}" type="presParOf" srcId="{42F6C168-2957-46C3-929A-68D78DAF2BE4}" destId="{30E54420-81B6-4F92-BFC6-A87955EE0147}" srcOrd="1" destOrd="0" presId="urn:microsoft.com/office/officeart/2005/8/layout/vList4#1"/>
    <dgm:cxn modelId="{D4C78E34-A2D2-464A-A859-4BC4F6582939}" type="presParOf" srcId="{42F6C168-2957-46C3-929A-68D78DAF2BE4}" destId="{348B9D40-3243-465B-A40E-40FFC81E8FFC}" srcOrd="2" destOrd="0" presId="urn:microsoft.com/office/officeart/2005/8/layout/vList4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73B674A-E20C-47F4-BE74-2169CB7F1838}">
      <dsp:nvSpPr>
        <dsp:cNvPr id="0" name=""/>
        <dsp:cNvSpPr/>
      </dsp:nvSpPr>
      <dsp:spPr>
        <a:xfrm>
          <a:off x="0" y="329399"/>
          <a:ext cx="8229600" cy="113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416560" rIns="638708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Jednoduché sacharidy obsahují 3 až 6 atomů uhlíku </a:t>
          </a:r>
          <a:r>
            <a:rPr lang="cs-CZ" sz="2000" kern="1200" dirty="0" smtClean="0"/>
            <a:t>             v </a:t>
          </a:r>
          <a:r>
            <a:rPr lang="cs-CZ" sz="2000" kern="1200" dirty="0" smtClean="0"/>
            <a:t>molekule, např. glukosa </a:t>
          </a:r>
          <a:endParaRPr lang="cs-CZ" sz="2000" kern="1200" dirty="0"/>
        </a:p>
      </dsp:txBody>
      <dsp:txXfrm>
        <a:off x="0" y="329399"/>
        <a:ext cx="8229600" cy="1134000"/>
      </dsp:txXfrm>
    </dsp:sp>
    <dsp:sp modelId="{A82B02BB-CC33-4747-A16C-B51A02D8E2FA}">
      <dsp:nvSpPr>
        <dsp:cNvPr id="0" name=""/>
        <dsp:cNvSpPr/>
      </dsp:nvSpPr>
      <dsp:spPr>
        <a:xfrm>
          <a:off x="411480" y="34199"/>
          <a:ext cx="5760720" cy="590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Jednoduché sacharidy</a:t>
          </a:r>
          <a:endParaRPr lang="cs-CZ" sz="2000" kern="1200" dirty="0"/>
        </a:p>
      </dsp:txBody>
      <dsp:txXfrm>
        <a:off x="411480" y="34199"/>
        <a:ext cx="5760720" cy="590400"/>
      </dsp:txXfrm>
    </dsp:sp>
    <dsp:sp modelId="{798CB02C-BA10-47FB-A633-6947DC20A8B2}">
      <dsp:nvSpPr>
        <dsp:cNvPr id="0" name=""/>
        <dsp:cNvSpPr/>
      </dsp:nvSpPr>
      <dsp:spPr>
        <a:xfrm>
          <a:off x="0" y="1866599"/>
          <a:ext cx="8229600" cy="113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416560" rIns="638708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Složitější sacharidy např. disacharidy – s 12 atomy uhlíku v molekule, např. </a:t>
          </a:r>
          <a:r>
            <a:rPr lang="cs-CZ" sz="2000" kern="1200" dirty="0" err="1" smtClean="0"/>
            <a:t>sacharosa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0" y="1866599"/>
        <a:ext cx="8229600" cy="1134000"/>
      </dsp:txXfrm>
    </dsp:sp>
    <dsp:sp modelId="{DF902AD5-17A5-4EBE-9655-78E5FEE0E996}">
      <dsp:nvSpPr>
        <dsp:cNvPr id="0" name=""/>
        <dsp:cNvSpPr/>
      </dsp:nvSpPr>
      <dsp:spPr>
        <a:xfrm>
          <a:off x="411480" y="1571400"/>
          <a:ext cx="5760720" cy="590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Složitější sacharidy</a:t>
          </a:r>
          <a:endParaRPr lang="cs-CZ" sz="2000" kern="1200" dirty="0"/>
        </a:p>
      </dsp:txBody>
      <dsp:txXfrm>
        <a:off x="411480" y="1571400"/>
        <a:ext cx="5760720" cy="590400"/>
      </dsp:txXfrm>
    </dsp:sp>
    <dsp:sp modelId="{E2E1E9FC-5F7E-48C4-92D6-5E290D36A1D8}">
      <dsp:nvSpPr>
        <dsp:cNvPr id="0" name=""/>
        <dsp:cNvSpPr/>
      </dsp:nvSpPr>
      <dsp:spPr>
        <a:xfrm>
          <a:off x="0" y="3403800"/>
          <a:ext cx="8229600" cy="113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416560" rIns="638708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Polysacharidy – mezi polysacharidy patří např. škrob </a:t>
          </a:r>
          <a:r>
            <a:rPr lang="cs-CZ" sz="2000" kern="1200" dirty="0" smtClean="0"/>
            <a:t>             a </a:t>
          </a:r>
          <a:r>
            <a:rPr lang="cs-CZ" sz="2000" kern="1200" dirty="0" smtClean="0"/>
            <a:t>celulosa </a:t>
          </a:r>
          <a:endParaRPr lang="cs-CZ" sz="2000" kern="1200" dirty="0"/>
        </a:p>
      </dsp:txBody>
      <dsp:txXfrm>
        <a:off x="0" y="3403800"/>
        <a:ext cx="8229600" cy="1134000"/>
      </dsp:txXfrm>
    </dsp:sp>
    <dsp:sp modelId="{3F573574-B74F-4AC9-99C2-1AA4F5A01DE9}">
      <dsp:nvSpPr>
        <dsp:cNvPr id="0" name=""/>
        <dsp:cNvSpPr/>
      </dsp:nvSpPr>
      <dsp:spPr>
        <a:xfrm>
          <a:off x="411480" y="3108599"/>
          <a:ext cx="5760720" cy="590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Polysacharidy </a:t>
          </a:r>
          <a:endParaRPr lang="cs-CZ" sz="2000" kern="1200"/>
        </a:p>
      </dsp:txBody>
      <dsp:txXfrm>
        <a:off x="411480" y="3108599"/>
        <a:ext cx="5760720" cy="59040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2D1013E-3EE7-449C-B7E3-F17FFB27EF52}">
      <dsp:nvSpPr>
        <dsp:cNvPr id="0" name=""/>
        <dsp:cNvSpPr/>
      </dsp:nvSpPr>
      <dsp:spPr>
        <a:xfrm>
          <a:off x="0" y="0"/>
          <a:ext cx="8229600" cy="14287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Bílá krystalická látka, průmyslová výroba </a:t>
          </a:r>
          <a:endParaRPr lang="cs-CZ" sz="2900" kern="1200" dirty="0"/>
        </a:p>
      </dsp:txBody>
      <dsp:txXfrm>
        <a:off x="1788795" y="0"/>
        <a:ext cx="6440805" cy="1428749"/>
      </dsp:txXfrm>
    </dsp:sp>
    <dsp:sp modelId="{69959069-A030-487F-B4E2-5A355C08272E}">
      <dsp:nvSpPr>
        <dsp:cNvPr id="0" name=""/>
        <dsp:cNvSpPr/>
      </dsp:nvSpPr>
      <dsp:spPr>
        <a:xfrm>
          <a:off x="142875" y="142874"/>
          <a:ext cx="1645920" cy="114299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2EC592-84FB-4255-9F17-6B32789389CC}">
      <dsp:nvSpPr>
        <dsp:cNvPr id="0" name=""/>
        <dsp:cNvSpPr/>
      </dsp:nvSpPr>
      <dsp:spPr>
        <a:xfrm>
          <a:off x="0" y="1571624"/>
          <a:ext cx="8229600" cy="14287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Výrazná sladká chuť, dobře rozpustná ve vodě</a:t>
          </a:r>
          <a:endParaRPr lang="cs-CZ" sz="2900" kern="1200" dirty="0"/>
        </a:p>
      </dsp:txBody>
      <dsp:txXfrm>
        <a:off x="1788795" y="1571624"/>
        <a:ext cx="6440805" cy="1428749"/>
      </dsp:txXfrm>
    </dsp:sp>
    <dsp:sp modelId="{FD97C439-C3C4-4D3F-9ED9-46D1A9B5901C}">
      <dsp:nvSpPr>
        <dsp:cNvPr id="0" name=""/>
        <dsp:cNvSpPr/>
      </dsp:nvSpPr>
      <dsp:spPr>
        <a:xfrm>
          <a:off x="142875" y="1714499"/>
          <a:ext cx="1645920" cy="114299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31E29D-CFDD-482B-A43E-FF5DDF57ECA4}">
      <dsp:nvSpPr>
        <dsp:cNvPr id="0" name=""/>
        <dsp:cNvSpPr/>
      </dsp:nvSpPr>
      <dsp:spPr>
        <a:xfrm>
          <a:off x="0" y="3143249"/>
          <a:ext cx="8229600" cy="14287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Obsažena v cukrovce (řepný cukr) a v cukrové třtině (třtinový cukr)  </a:t>
          </a:r>
          <a:endParaRPr lang="cs-CZ" sz="2900" kern="1200" dirty="0"/>
        </a:p>
      </dsp:txBody>
      <dsp:txXfrm>
        <a:off x="1788794" y="3143249"/>
        <a:ext cx="6440805" cy="1428749"/>
      </dsp:txXfrm>
    </dsp:sp>
    <dsp:sp modelId="{30E54420-81B6-4F92-BFC6-A87955EE0147}">
      <dsp:nvSpPr>
        <dsp:cNvPr id="0" name=""/>
        <dsp:cNvSpPr/>
      </dsp:nvSpPr>
      <dsp:spPr>
        <a:xfrm>
          <a:off x="142875" y="3286124"/>
          <a:ext cx="1645920" cy="1142999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#1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0126EFE-94A4-47A2-9B43-A124C2131C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25FCA367-7447-4390-AA4E-544A66B75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0126EFE-94A4-47A2-9B43-A124C2131C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CA367-7447-4390-AA4E-544A66B75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0126EFE-94A4-47A2-9B43-A124C2131C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25FCA367-7447-4390-AA4E-544A66B7595C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0126EFE-94A4-47A2-9B43-A124C2131C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5FCA367-7447-4390-AA4E-544A66B75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0126EFE-94A4-47A2-9B43-A124C2131C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25FCA367-7447-4390-AA4E-544A66B75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126EFE-94A4-47A2-9B43-A124C2131C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CA367-7447-4390-AA4E-544A66B75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0126EFE-94A4-47A2-9B43-A124C2131C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5FCA367-7447-4390-AA4E-544A66B75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0126EFE-94A4-47A2-9B43-A124C2131C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25FCA367-7447-4390-AA4E-544A66B75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0126EFE-94A4-47A2-9B43-A124C2131C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25FCA367-7447-4390-AA4E-544A66B75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126EFE-94A4-47A2-9B43-A124C2131C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CA367-7447-4390-AA4E-544A66B75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126EFE-94A4-47A2-9B43-A124C2131C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CA367-7447-4390-AA4E-544A66B75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0126EFE-94A4-47A2-9B43-A124C2131C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25FCA367-7447-4390-AA4E-544A66B7595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Cukry (Sacharidy)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b="1" spc="300" dirty="0" smtClean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  <a:p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Chemie pro 9. ročník ZŠ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3645024"/>
            <a:ext cx="5256584" cy="30366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930780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1371600" y="3848893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Ortová Iveta 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VY_32_INOVACE_</a:t>
            </a:r>
            <a:r>
              <a:rPr lang="cs-CZ" dirty="0" smtClean="0">
                <a:solidFill>
                  <a:srgbClr val="FFC000"/>
                </a:solidFill>
              </a:rPr>
              <a:t>4A_11_Cukry</a:t>
            </a: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Chemie pro 9.ročník ZŠ 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60525" y="1256506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4455082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Anotace</a:t>
            </a:r>
            <a:endParaRPr lang="cs-CZ" b="1" u="sng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koncipován pro výklad učitele na téma cukry – sacharidy</a:t>
            </a:r>
          </a:p>
          <a:p>
            <a:r>
              <a:rPr lang="cs-CZ" dirty="0" smtClean="0"/>
              <a:t>Materiál obsahuje stručné poznámky </a:t>
            </a:r>
            <a:r>
              <a:rPr lang="cs-CZ" dirty="0" smtClean="0"/>
              <a:t>     pro </a:t>
            </a:r>
            <a:r>
              <a:rPr lang="cs-CZ" dirty="0" smtClean="0"/>
              <a:t>zápis žákům do sešitů </a:t>
            </a:r>
          </a:p>
          <a:p>
            <a:r>
              <a:rPr lang="cs-CZ" dirty="0" smtClean="0"/>
              <a:t>Materiál lze využít pro </a:t>
            </a:r>
            <a:r>
              <a:rPr lang="cs-CZ" dirty="0" smtClean="0"/>
              <a:t>opakování                </a:t>
            </a:r>
            <a:r>
              <a:rPr lang="cs-CZ" dirty="0" smtClean="0"/>
              <a:t>před písemkou </a:t>
            </a:r>
          </a:p>
          <a:p>
            <a:r>
              <a:rPr lang="cs-CZ" dirty="0" smtClean="0"/>
              <a:t>Obsahuje otázky pro výsledné zopakování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798606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Sacharidy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Sacharidy</a:t>
            </a:r>
            <a:r>
              <a:rPr lang="cs-CZ" dirty="0" smtClean="0"/>
              <a:t> = jsou organické sloučeniny složené </a:t>
            </a:r>
            <a:r>
              <a:rPr lang="cs-CZ" b="1" u="sng" dirty="0" smtClean="0"/>
              <a:t>z vázaných atomů uhlíku, vodíku a kyslíku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Molekuly </a:t>
            </a:r>
            <a:r>
              <a:rPr lang="cs-CZ" b="1" dirty="0" smtClean="0"/>
              <a:t>jednoduchých sacharidů </a:t>
            </a:r>
            <a:r>
              <a:rPr lang="cs-CZ" dirty="0" smtClean="0"/>
              <a:t>obsahují </a:t>
            </a:r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vždy více hydroxylových skupin a jednu skupinu karbonylovou </a:t>
            </a:r>
            <a:endParaRPr lang="cs-CZ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103668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Dělení sacharidů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                             podle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složitosti molekul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52707931"/>
              </p:ext>
            </p:extLst>
          </p:nvPr>
        </p:nvGraphicFramePr>
        <p:xfrm>
          <a:off x="457200" y="1882775"/>
          <a:ext cx="8229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0582396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Glukosa</a:t>
            </a:r>
            <a:endParaRPr lang="cs-CZ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b="1" dirty="0" smtClean="0"/>
              <a:t>Bílá krystalická </a:t>
            </a:r>
            <a:r>
              <a:rPr lang="cs-CZ" dirty="0" smtClean="0"/>
              <a:t>látka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Je ve vodě rozpustná 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Sladká chuť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Jiný název –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„hroznový cukr“</a:t>
            </a:r>
          </a:p>
          <a:p>
            <a:pPr marL="64008" indent="0">
              <a:buNone/>
            </a:pPr>
            <a:r>
              <a:rPr lang="cs-CZ" dirty="0" smtClean="0"/>
              <a:t>                 vyskytuje se ve vinných hroznech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Velmi významný zdroj energie 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827584" y="4061245"/>
            <a:ext cx="1368152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614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Fotosyntéza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Chemická reakce</a:t>
            </a:r>
            <a:r>
              <a:rPr lang="cs-CZ" dirty="0" smtClean="0"/>
              <a:t>, která probíhá </a:t>
            </a:r>
            <a:r>
              <a:rPr lang="cs-CZ" dirty="0" smtClean="0"/>
              <a:t>                    </a:t>
            </a:r>
            <a:r>
              <a:rPr lang="cs-CZ" b="1" dirty="0" smtClean="0">
                <a:solidFill>
                  <a:schemeClr val="accent1"/>
                </a:solidFill>
              </a:rPr>
              <a:t>v </a:t>
            </a:r>
            <a:r>
              <a:rPr lang="cs-CZ" b="1" dirty="0" smtClean="0">
                <a:solidFill>
                  <a:schemeClr val="accent1"/>
                </a:solidFill>
              </a:rPr>
              <a:t>zelených částech rostlin</a:t>
            </a:r>
            <a:r>
              <a:rPr lang="cs-CZ" dirty="0" smtClean="0"/>
              <a:t> (chlorofyl zde působí jako katalyzátor) </a:t>
            </a:r>
            <a:r>
              <a:rPr lang="cs-CZ" b="1" dirty="0" smtClean="0">
                <a:solidFill>
                  <a:schemeClr val="accent2"/>
                </a:solidFill>
              </a:rPr>
              <a:t>při slunečním záření </a:t>
            </a:r>
          </a:p>
          <a:p>
            <a:endParaRPr lang="cs-CZ" dirty="0"/>
          </a:p>
          <a:p>
            <a:r>
              <a:rPr lang="cs-CZ" dirty="0" smtClean="0"/>
              <a:t>6CO</a:t>
            </a:r>
            <a:r>
              <a:rPr lang="cs-CZ" baseline="-25000" dirty="0" smtClean="0"/>
              <a:t>2</a:t>
            </a:r>
            <a:r>
              <a:rPr lang="cs-CZ" dirty="0" smtClean="0"/>
              <a:t> + 6H</a:t>
            </a:r>
            <a:r>
              <a:rPr lang="cs-CZ" baseline="-25000" dirty="0" smtClean="0"/>
              <a:t>2</a:t>
            </a:r>
            <a:r>
              <a:rPr lang="cs-CZ" dirty="0" smtClean="0"/>
              <a:t>O                 C</a:t>
            </a:r>
            <a:r>
              <a:rPr lang="cs-CZ" baseline="-25000" dirty="0" smtClean="0"/>
              <a:t>6</a:t>
            </a:r>
            <a:r>
              <a:rPr lang="cs-CZ" dirty="0" smtClean="0"/>
              <a:t>H</a:t>
            </a:r>
            <a:r>
              <a:rPr lang="cs-CZ" baseline="-25000" dirty="0" smtClean="0"/>
              <a:t>12</a:t>
            </a:r>
            <a:r>
              <a:rPr lang="cs-CZ" dirty="0" smtClean="0"/>
              <a:t>O</a:t>
            </a:r>
            <a:r>
              <a:rPr lang="cs-CZ" baseline="-25000" dirty="0" smtClean="0"/>
              <a:t>6</a:t>
            </a:r>
            <a:r>
              <a:rPr lang="cs-CZ" dirty="0" smtClean="0"/>
              <a:t> + 6O</a:t>
            </a:r>
            <a:r>
              <a:rPr lang="cs-CZ" baseline="-25000" dirty="0" smtClean="0"/>
              <a:t>2</a:t>
            </a:r>
          </a:p>
          <a:p>
            <a:endParaRPr lang="cs-CZ" dirty="0" smtClean="0"/>
          </a:p>
          <a:p>
            <a:r>
              <a:rPr lang="cs-CZ" dirty="0" smtClean="0"/>
              <a:t>Opakem fotosyntézy je </a:t>
            </a:r>
            <a:r>
              <a:rPr lang="cs-CZ" b="1" dirty="0" smtClean="0">
                <a:solidFill>
                  <a:schemeClr val="accent2"/>
                </a:solidFill>
              </a:rPr>
              <a:t>dýchání 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3707904" y="4509120"/>
            <a:ext cx="1080120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76287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b="1" dirty="0" err="1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Sacharosa</a:t>
            </a:r>
            <a:endParaRPr lang="cs-CZ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688659982"/>
              </p:ext>
            </p:extLst>
          </p:nvPr>
        </p:nvGraphicFramePr>
        <p:xfrm>
          <a:off x="457200" y="1882775"/>
          <a:ext cx="8229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Mrak 4"/>
          <p:cNvSpPr/>
          <p:nvPr/>
        </p:nvSpPr>
        <p:spPr>
          <a:xfrm>
            <a:off x="971600" y="2348880"/>
            <a:ext cx="936104" cy="5760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971600" y="3789040"/>
            <a:ext cx="936104" cy="72008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1079612" y="5301208"/>
            <a:ext cx="720080" cy="79208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42319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u="sng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Škroby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Jsou </a:t>
            </a:r>
            <a:r>
              <a:rPr lang="cs-CZ" u="sng" dirty="0" smtClean="0"/>
              <a:t>vysokomolekulární látky</a:t>
            </a:r>
            <a:r>
              <a:rPr lang="cs-CZ" dirty="0" smtClean="0"/>
              <a:t>, které vznikají </a:t>
            </a:r>
            <a:r>
              <a:rPr lang="cs-CZ" b="1" dirty="0" smtClean="0">
                <a:solidFill>
                  <a:schemeClr val="accent1"/>
                </a:solidFill>
              </a:rPr>
              <a:t>spojováním velkého počtu molekul glukózy </a:t>
            </a:r>
            <a:r>
              <a:rPr lang="cs-CZ" dirty="0" smtClean="0"/>
              <a:t>za současného vyloučení vody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 smtClean="0"/>
              <a:t>Bílá, ve vodě velice málo rozpustná látka</a:t>
            </a:r>
          </a:p>
          <a:p>
            <a:r>
              <a:rPr lang="cs-CZ" dirty="0" smtClean="0"/>
              <a:t>Využití: důležitá složka potravy (brambory, chléb, rýže, mouka), výroba technických lepidel</a:t>
            </a:r>
          </a:p>
        </p:txBody>
      </p:sp>
    </p:spTree>
    <p:extLst>
      <p:ext uri="{BB962C8B-B14F-4D97-AF65-F5344CB8AC3E}">
        <p14:creationId xmlns:p14="http://schemas.microsoft.com/office/powerpoint/2010/main" xmlns="" val="7219113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Glykogen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Obdoba škrobu v lidském organismu</a:t>
            </a:r>
          </a:p>
          <a:p>
            <a:r>
              <a:rPr lang="cs-CZ" dirty="0" smtClean="0"/>
              <a:t>Tzv. </a:t>
            </a: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ŽIVOČIŠNÝ ŠKROB</a:t>
            </a: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VZNIKÁ V JÁTRECH</a:t>
            </a:r>
          </a:p>
          <a:p>
            <a:r>
              <a:rPr lang="cs-CZ" b="1" cap="all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UKLÁDÁ SE V JÁTRECH A VE SVALECH</a:t>
            </a:r>
          </a:p>
          <a:p>
            <a:pPr marL="64008" indent="0">
              <a:buNone/>
            </a:pPr>
            <a:r>
              <a:rPr lang="cs-CZ" b="1" cap="all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b="1" cap="all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                       </a:t>
            </a: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zásobní látka </a:t>
            </a:r>
          </a:p>
          <a:p>
            <a:pPr marL="64008" indent="0">
              <a:buNone/>
            </a:pPr>
            <a:endParaRPr lang="cs-CZ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Při potřebě se štěpí na jednoduchý cukr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1475656" y="4233985"/>
            <a:ext cx="1440160" cy="360040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40361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Celulosa</a:t>
            </a:r>
            <a:endParaRPr lang="cs-CZ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Bílá pevná látka</a:t>
            </a:r>
          </a:p>
          <a:p>
            <a:r>
              <a:rPr lang="cs-CZ" dirty="0" smtClean="0"/>
              <a:t>Molekuly jsou tvořeny z velkého počtu atomů</a:t>
            </a:r>
          </a:p>
          <a:p>
            <a:r>
              <a:rPr lang="cs-CZ" dirty="0" smtClean="0"/>
              <a:t>Čistou celulosu obsahují </a:t>
            </a:r>
            <a:r>
              <a:rPr lang="cs-CZ" dirty="0" smtClean="0"/>
              <a:t>vlákna                          </a:t>
            </a:r>
            <a:r>
              <a:rPr lang="cs-CZ" dirty="0" smtClean="0"/>
              <a:t>z bavlníku, konopí</a:t>
            </a:r>
          </a:p>
          <a:p>
            <a:endParaRPr lang="cs-CZ" dirty="0"/>
          </a:p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Využití: </a:t>
            </a:r>
            <a:r>
              <a:rPr lang="cs-CZ" dirty="0" smtClean="0"/>
              <a:t>základní surovina pro výrobu papíru, celofánu a umělého hedvábí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179223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Otázky k cukrům: 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Uveď základní rozdělení cukrů (sacharidů). </a:t>
            </a:r>
          </a:p>
          <a:p>
            <a:r>
              <a:rPr lang="cs-CZ" dirty="0" smtClean="0"/>
              <a:t>Co jsou sacharidy z chemického hlediska?</a:t>
            </a:r>
          </a:p>
          <a:p>
            <a:r>
              <a:rPr lang="cs-CZ" dirty="0" smtClean="0"/>
              <a:t>Uveď základní informace o glukose, </a:t>
            </a:r>
            <a:r>
              <a:rPr lang="cs-CZ" dirty="0" err="1" smtClean="0"/>
              <a:t>fruktose</a:t>
            </a:r>
            <a:r>
              <a:rPr lang="cs-CZ" dirty="0" smtClean="0"/>
              <a:t> a </a:t>
            </a:r>
            <a:r>
              <a:rPr lang="cs-CZ" dirty="0" err="1" smtClean="0"/>
              <a:t>sacharose</a:t>
            </a:r>
            <a:r>
              <a:rPr lang="cs-CZ" dirty="0" smtClean="0"/>
              <a:t>. </a:t>
            </a:r>
          </a:p>
          <a:p>
            <a:r>
              <a:rPr lang="cs-CZ" dirty="0" smtClean="0"/>
              <a:t>Co jsou škroby? </a:t>
            </a:r>
          </a:p>
          <a:p>
            <a:r>
              <a:rPr lang="cs-CZ" dirty="0" smtClean="0"/>
              <a:t>Jak říkáme </a:t>
            </a:r>
            <a:r>
              <a:rPr lang="cs-CZ" dirty="0" err="1" smtClean="0"/>
              <a:t>gylokogenu</a:t>
            </a:r>
            <a:r>
              <a:rPr lang="cs-CZ" dirty="0" smtClean="0"/>
              <a:t>?</a:t>
            </a:r>
          </a:p>
          <a:p>
            <a:r>
              <a:rPr lang="cs-CZ" dirty="0" smtClean="0"/>
              <a:t>Jmenuj využití </a:t>
            </a:r>
            <a:r>
              <a:rPr lang="cs-CZ" dirty="0" err="1" smtClean="0"/>
              <a:t>celulosy</a:t>
            </a:r>
            <a:r>
              <a:rPr lang="cs-CZ" dirty="0" smtClean="0"/>
              <a:t>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28739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327" y="-22455"/>
            <a:ext cx="9145016" cy="6984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900939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1804" y="700047"/>
            <a:ext cx="6724128" cy="5688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162146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text autora</a:t>
            </a:r>
          </a:p>
          <a:p>
            <a:r>
              <a:rPr lang="cs-CZ" dirty="0" smtClean="0"/>
              <a:t>Vlastní fotografie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502764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127</TotalTime>
  <Words>380</Words>
  <Application>Microsoft Office PowerPoint</Application>
  <PresentationFormat>Předvádění na obrazovce (4:3)</PresentationFormat>
  <Paragraphs>72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Talent</vt:lpstr>
      <vt:lpstr>Cukry (Sacharidy)</vt:lpstr>
      <vt:lpstr>Snímek 2</vt:lpstr>
      <vt:lpstr>Anotace</vt:lpstr>
      <vt:lpstr>Sacharidy</vt:lpstr>
      <vt:lpstr>Dělení sacharidů                                 podle složitosti molekul</vt:lpstr>
      <vt:lpstr>Glukosa</vt:lpstr>
      <vt:lpstr>Fotosyntéza</vt:lpstr>
      <vt:lpstr>Sacharosa</vt:lpstr>
      <vt:lpstr>Škroby </vt:lpstr>
      <vt:lpstr>Glykogen</vt:lpstr>
      <vt:lpstr>Celulosa</vt:lpstr>
      <vt:lpstr>Otázky k cukrům: </vt:lpstr>
      <vt:lpstr>Snímek 13</vt:lpstr>
      <vt:lpstr>Snímek 14</vt:lpstr>
      <vt:lpstr>Citace: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Cukry (Sacharidy)</dc:title>
  <dc:creator>Admin</dc:creator>
  <cp:lastModifiedBy>Dum</cp:lastModifiedBy>
  <cp:revision>14</cp:revision>
  <dcterms:created xsi:type="dcterms:W3CDTF">2012-04-19T11:38:18Z</dcterms:created>
  <dcterms:modified xsi:type="dcterms:W3CDTF">2013-02-24T16:20:10Z</dcterms:modified>
</cp:coreProperties>
</file>