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9" r:id="rId3"/>
    <p:sldId id="258" r:id="rId4"/>
    <p:sldId id="257" r:id="rId5"/>
    <p:sldId id="260" r:id="rId6"/>
    <p:sldId id="261" r:id="rId7"/>
    <p:sldId id="264" r:id="rId8"/>
    <p:sldId id="262" r:id="rId9"/>
    <p:sldId id="263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0EE6D-DE89-4295-B07E-DEF697CDCD0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1F0E04B-3D78-4826-B990-748325B8FD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0EE6D-DE89-4295-B07E-DEF697CDCD0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1F0E04B-3D78-4826-B990-748325B8FD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0EE6D-DE89-4295-B07E-DEF697CDCD0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0E04B-3D78-4826-B990-748325B8FDE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0EE6D-DE89-4295-B07E-DEF697CDCD0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0E04B-3D78-4826-B990-748325B8FD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0EE6D-DE89-4295-B07E-DEF697CDCD0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1F0E04B-3D78-4826-B990-748325B8FDE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0EE6D-DE89-4295-B07E-DEF697CDCD0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0E04B-3D78-4826-B990-748325B8FD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0EE6D-DE89-4295-B07E-DEF697CDCD0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0E04B-3D78-4826-B990-748325B8FD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0EE6D-DE89-4295-B07E-DEF697CDCD0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0E04B-3D78-4826-B990-748325B8FD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0EE6D-DE89-4295-B07E-DEF697CDCD0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0E04B-3D78-4826-B990-748325B8FDE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0EE6D-DE89-4295-B07E-DEF697CDCD0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0E04B-3D78-4826-B990-748325B8FD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0EE6D-DE89-4295-B07E-DEF697CDCD0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F0E04B-3D78-4826-B990-748325B8FD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820EE6D-DE89-4295-B07E-DEF697CDCD0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1F0E04B-3D78-4826-B990-748325B8FDE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7030A0"/>
                </a:solidFill>
              </a:rPr>
              <a:t>Karboxylové kyseliny</a:t>
            </a:r>
            <a:endParaRPr lang="cs-CZ" b="1" i="1" dirty="0">
              <a:solidFill>
                <a:srgbClr val="7030A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Chemie pro 9.ročník ZŠ 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291504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817581" y="3132290"/>
            <a:ext cx="7175351" cy="1793167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mtClean="0"/>
              <a:t> </a:t>
            </a:r>
            <a:endParaRPr lang="cs-CZ" dirty="0"/>
          </a:p>
        </p:txBody>
      </p:sp>
      <p:sp>
        <p:nvSpPr>
          <p:cNvPr id="3" name="Podnadpis 2"/>
          <p:cNvSpPr txBox="1">
            <a:spLocks/>
          </p:cNvSpPr>
          <p:nvPr/>
        </p:nvSpPr>
        <p:spPr>
          <a:xfrm>
            <a:off x="1258888" y="36449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5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>
              <a:defRPr/>
            </a:pPr>
            <a:r>
              <a:rPr lang="cs-CZ" dirty="0" smtClean="0"/>
              <a:t>Autor</a:t>
            </a:r>
            <a:r>
              <a:rPr lang="cs-CZ" i="1" dirty="0" smtClean="0">
                <a:solidFill>
                  <a:srgbClr val="FFFF00"/>
                </a:solidFill>
              </a:rPr>
              <a:t>: </a:t>
            </a:r>
            <a:r>
              <a:rPr lang="cs-CZ" i="1" dirty="0" smtClean="0">
                <a:solidFill>
                  <a:srgbClr val="FF0000"/>
                </a:solidFill>
              </a:rPr>
              <a:t>Mgr. Ortová Iveta</a:t>
            </a:r>
          </a:p>
          <a:p>
            <a:pPr>
              <a:defRPr/>
            </a:pPr>
            <a:r>
              <a:rPr lang="cs-CZ" dirty="0" smtClean="0"/>
              <a:t>Číslo projektu: CZ.1.07/1.4.00/21.3235</a:t>
            </a:r>
          </a:p>
          <a:p>
            <a:pPr>
              <a:defRPr/>
            </a:pPr>
            <a:r>
              <a:rPr lang="cs-CZ" dirty="0" smtClean="0"/>
              <a:t>Název:	 VY_32_INOVACE_</a:t>
            </a:r>
            <a:r>
              <a:rPr lang="cs-CZ" dirty="0" smtClean="0">
                <a:solidFill>
                  <a:srgbClr val="FF0000"/>
                </a:solidFill>
              </a:rPr>
              <a:t>4A_10_Karboxylové kyseliny</a:t>
            </a:r>
          </a:p>
          <a:p>
            <a:pPr>
              <a:defRPr/>
            </a:pPr>
            <a:r>
              <a:rPr lang="cs-CZ" dirty="0" smtClean="0"/>
              <a:t>Téma: </a:t>
            </a:r>
            <a:r>
              <a:rPr lang="cs-CZ" dirty="0" smtClean="0">
                <a:solidFill>
                  <a:srgbClr val="FF0000"/>
                </a:solidFill>
              </a:rPr>
              <a:t>Chemie pro 9.ročník ZŠ</a:t>
            </a:r>
            <a:endParaRPr lang="en-GB" dirty="0" smtClean="0">
              <a:solidFill>
                <a:srgbClr val="FF0000"/>
              </a:solidFill>
            </a:endParaRPr>
          </a:p>
          <a:p>
            <a:pPr>
              <a:defRPr/>
            </a:pPr>
            <a:endParaRPr lang="cs-CZ" dirty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843476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Anotace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koncipován pro výklad učitele </a:t>
            </a:r>
            <a:r>
              <a:rPr lang="cs-CZ" dirty="0" smtClean="0"/>
              <a:t>             na </a:t>
            </a:r>
            <a:r>
              <a:rPr lang="cs-CZ" dirty="0" smtClean="0"/>
              <a:t>téma karboxylové kyseliny</a:t>
            </a:r>
          </a:p>
          <a:p>
            <a:r>
              <a:rPr lang="cs-CZ" dirty="0" smtClean="0"/>
              <a:t>Lze materiál využít pro souhrnné opakování před písemkou</a:t>
            </a:r>
          </a:p>
          <a:p>
            <a:r>
              <a:rPr lang="cs-CZ" dirty="0" smtClean="0"/>
              <a:t>Součástí jsou i úkoly pro </a:t>
            </a:r>
            <a:r>
              <a:rPr lang="cs-CZ" dirty="0" smtClean="0"/>
              <a:t>žáky, otázky                   a správné </a:t>
            </a:r>
            <a:r>
              <a:rPr lang="cs-CZ" dirty="0" smtClean="0"/>
              <a:t>odpovědi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235326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Karboxylové kyseliny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u="sng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Karboxylové kyseliny 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jsou organické sloučeniny, ve kterých </a:t>
            </a:r>
            <a:r>
              <a:rPr lang="cs-CZ" b="1" u="sng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je vázána karboxylová skupina </a:t>
            </a:r>
          </a:p>
          <a:p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Karboxylová skupina je </a:t>
            </a:r>
            <a:r>
              <a:rPr lang="cs-CZ" b="1" dirty="0" smtClean="0">
                <a:ln w="11430"/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– COOH </a:t>
            </a:r>
          </a:p>
          <a:p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   - C = O </a:t>
            </a:r>
          </a:p>
          <a:p>
            <a:pPr marL="0" indent="0">
              <a:buNone/>
            </a:pPr>
            <a:r>
              <a:rPr lang="cs-CZ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       OH    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1547664" y="4869160"/>
            <a:ext cx="0" cy="144016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176417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Karboxylové kyseliny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Nejznámější karboxylová kyselina </a:t>
            </a:r>
            <a:r>
              <a:rPr lang="cs-CZ" b="1" i="1" u="sng" dirty="0" smtClean="0">
                <a:solidFill>
                  <a:srgbClr val="7030A0"/>
                </a:solidFill>
              </a:rPr>
              <a:t>je kyselina octová </a:t>
            </a:r>
          </a:p>
          <a:p>
            <a:pPr marL="0" indent="0">
              <a:buNone/>
            </a:pPr>
            <a:endParaRPr lang="cs-CZ" b="1" i="1" u="sng" dirty="0" smtClean="0">
              <a:solidFill>
                <a:srgbClr val="7030A0"/>
              </a:solidFill>
            </a:endParaRPr>
          </a:p>
          <a:p>
            <a:r>
              <a:rPr lang="cs-CZ" dirty="0" smtClean="0">
                <a:solidFill>
                  <a:srgbClr val="7030A0"/>
                </a:solidFill>
              </a:rPr>
              <a:t>Kyselina octová </a:t>
            </a:r>
            <a:r>
              <a:rPr lang="cs-CZ" dirty="0" smtClean="0">
                <a:solidFill>
                  <a:schemeClr val="tx1"/>
                </a:solidFill>
              </a:rPr>
              <a:t>je odvozena od </a:t>
            </a:r>
            <a:r>
              <a:rPr lang="cs-CZ" dirty="0" err="1" smtClean="0">
                <a:solidFill>
                  <a:schemeClr val="tx1"/>
                </a:solidFill>
              </a:rPr>
              <a:t>ethanu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Vzorec kyseliny octové </a:t>
            </a:r>
            <a:r>
              <a:rPr lang="cs-CZ" b="1" i="1" dirty="0" smtClean="0">
                <a:solidFill>
                  <a:srgbClr val="FF0000"/>
                </a:solidFill>
              </a:rPr>
              <a:t>CH</a:t>
            </a:r>
            <a:r>
              <a:rPr lang="cs-CZ" b="1" i="1" baseline="-25000" dirty="0" smtClean="0">
                <a:solidFill>
                  <a:srgbClr val="FF0000"/>
                </a:solidFill>
              </a:rPr>
              <a:t>3</a:t>
            </a:r>
            <a:r>
              <a:rPr lang="cs-CZ" b="1" i="1" dirty="0" smtClean="0">
                <a:solidFill>
                  <a:srgbClr val="FF0000"/>
                </a:solidFill>
              </a:rPr>
              <a:t>COOH</a:t>
            </a:r>
          </a:p>
        </p:txBody>
      </p:sp>
    </p:spTree>
    <p:extLst>
      <p:ext uri="{BB962C8B-B14F-4D97-AF65-F5344CB8AC3E}">
        <p14:creationId xmlns:p14="http://schemas.microsoft.com/office/powerpoint/2010/main" xmlns="" val="26592924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b="1" i="1" u="sng" dirty="0" smtClean="0">
                <a:solidFill>
                  <a:srgbClr val="002060"/>
                </a:solidFill>
              </a:rPr>
              <a:t>Kyselina octová </a:t>
            </a:r>
            <a:endParaRPr lang="cs-CZ" b="1" i="1" u="sng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Čistá kyselina octová je </a:t>
            </a:r>
            <a:r>
              <a:rPr lang="cs-CZ" b="1" u="sng" dirty="0">
                <a:solidFill>
                  <a:schemeClr val="tx1"/>
                </a:solidFill>
              </a:rPr>
              <a:t>kapalná</a:t>
            </a:r>
            <a:r>
              <a:rPr lang="cs-CZ" dirty="0">
                <a:solidFill>
                  <a:schemeClr val="tx1"/>
                </a:solidFill>
              </a:rPr>
              <a:t>, </a:t>
            </a:r>
            <a:r>
              <a:rPr lang="cs-CZ" b="1" u="sng" dirty="0">
                <a:solidFill>
                  <a:schemeClr val="tx1"/>
                </a:solidFill>
              </a:rPr>
              <a:t>štiplavě páchnoucí látka</a:t>
            </a:r>
            <a:r>
              <a:rPr lang="cs-CZ" dirty="0">
                <a:solidFill>
                  <a:schemeClr val="tx1"/>
                </a:solidFill>
              </a:rPr>
              <a:t>, která leptá </a:t>
            </a:r>
            <a:r>
              <a:rPr lang="cs-CZ" dirty="0" smtClean="0">
                <a:solidFill>
                  <a:schemeClr val="tx1"/>
                </a:solidFill>
              </a:rPr>
              <a:t>pokožku</a:t>
            </a: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Její </a:t>
            </a:r>
            <a:r>
              <a:rPr lang="cs-CZ" b="1" dirty="0" smtClean="0">
                <a:solidFill>
                  <a:srgbClr val="00B0F0"/>
                </a:solidFill>
              </a:rPr>
              <a:t>vodný roztok </a:t>
            </a:r>
            <a:r>
              <a:rPr lang="cs-CZ" dirty="0" smtClean="0">
                <a:solidFill>
                  <a:schemeClr val="tx1"/>
                </a:solidFill>
              </a:rPr>
              <a:t>se používá </a:t>
            </a:r>
            <a:r>
              <a:rPr lang="cs-CZ" b="1" dirty="0" smtClean="0">
                <a:solidFill>
                  <a:srgbClr val="C00000"/>
                </a:solidFill>
              </a:rPr>
              <a:t>ke konzervaci potravin, při výrobě barviv, plastů 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Vyrábí se z acetaldehydu a </a:t>
            </a:r>
            <a:r>
              <a:rPr lang="cs-CZ" dirty="0" err="1" smtClean="0">
                <a:solidFill>
                  <a:schemeClr val="tx1"/>
                </a:solidFill>
              </a:rPr>
              <a:t>ethylenu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endParaRPr lang="cs-CZ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144853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Kyselina mravenčí 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e odvozená od </a:t>
            </a:r>
            <a:r>
              <a:rPr lang="cs-CZ" dirty="0" err="1" smtClean="0"/>
              <a:t>methanu</a:t>
            </a:r>
            <a:r>
              <a:rPr lang="cs-CZ" dirty="0" smtClean="0"/>
              <a:t> </a:t>
            </a:r>
          </a:p>
          <a:p>
            <a:r>
              <a:rPr lang="cs-CZ" dirty="0"/>
              <a:t>v</a:t>
            </a:r>
            <a:r>
              <a:rPr lang="cs-CZ" dirty="0" smtClean="0"/>
              <a:t>zorec je H-COOH</a:t>
            </a:r>
          </a:p>
          <a:p>
            <a:r>
              <a:rPr lang="cs-CZ" dirty="0"/>
              <a:t>n</a:t>
            </a:r>
            <a:r>
              <a:rPr lang="cs-CZ" dirty="0" smtClean="0"/>
              <a:t>ese tento název, protože se vyskytuje </a:t>
            </a:r>
            <a:r>
              <a:rPr lang="cs-CZ" dirty="0" smtClean="0"/>
              <a:t>                     u </a:t>
            </a:r>
            <a:r>
              <a:rPr lang="cs-CZ" dirty="0" smtClean="0"/>
              <a:t>mravenců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743005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Karboxylové kyseliny vázané v tucích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Karboxylové kyseliny s větším počtem atomů uhlíku v molekule se vyskytují chemicky vázané v tucích – </a:t>
            </a:r>
            <a:r>
              <a:rPr lang="cs-CZ" b="1" u="sng" dirty="0" smtClean="0">
                <a:solidFill>
                  <a:srgbClr val="FF0000"/>
                </a:solidFill>
              </a:rPr>
              <a:t>tzv. vyšší mastné kyseliny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Známé kyseliny v tucích: (kyselina olejová obsahuje ve své molekule </a:t>
            </a:r>
            <a:r>
              <a:rPr lang="cs-CZ" u="sng" dirty="0" smtClean="0">
                <a:solidFill>
                  <a:srgbClr val="002060"/>
                </a:solidFill>
              </a:rPr>
              <a:t>dvojnou vazbu</a:t>
            </a:r>
            <a:r>
              <a:rPr lang="cs-CZ" dirty="0" smtClean="0">
                <a:solidFill>
                  <a:srgbClr val="002060"/>
                </a:solidFill>
              </a:rPr>
              <a:t>) </a:t>
            </a:r>
          </a:p>
          <a:p>
            <a:pPr marL="0" indent="0">
              <a:buNone/>
            </a:pPr>
            <a:endParaRPr lang="cs-CZ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002060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39879357"/>
              </p:ext>
            </p:extLst>
          </p:nvPr>
        </p:nvGraphicFramePr>
        <p:xfrm>
          <a:off x="755576" y="4365104"/>
          <a:ext cx="7056784" cy="2016224"/>
        </p:xfrm>
        <a:graphic>
          <a:graphicData uri="http://schemas.openxmlformats.org/drawingml/2006/table">
            <a:tbl>
              <a:tblPr firstRow="1" bandRow="1">
                <a:tableStyleId>{72833802-FEF1-4C79-8D5D-14CF1EAF98D9}</a:tableStyleId>
              </a:tblPr>
              <a:tblGrid>
                <a:gridCol w="3528392"/>
                <a:gridCol w="3528392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FF00"/>
                          </a:solidFill>
                        </a:rPr>
                        <a:t>vyšší mastné kyseliny</a:t>
                      </a:r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FF00"/>
                          </a:solidFill>
                        </a:rPr>
                        <a:t>vzorec</a:t>
                      </a:r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kyselina palmitová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r>
                        <a:rPr lang="cs-CZ" baseline="-25000" dirty="0" smtClean="0"/>
                        <a:t>15</a:t>
                      </a:r>
                      <a:r>
                        <a:rPr lang="cs-CZ" baseline="0" dirty="0" smtClean="0"/>
                        <a:t>H</a:t>
                      </a:r>
                      <a:r>
                        <a:rPr lang="cs-CZ" baseline="-25000" dirty="0" smtClean="0"/>
                        <a:t>31</a:t>
                      </a:r>
                      <a:r>
                        <a:rPr lang="cs-CZ" baseline="0" dirty="0" smtClean="0"/>
                        <a:t>COOH</a:t>
                      </a:r>
                      <a:endParaRPr lang="cs-CZ" dirty="0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kyselina stearová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r>
                        <a:rPr lang="cs-CZ" baseline="-25000" dirty="0" smtClean="0"/>
                        <a:t>17</a:t>
                      </a:r>
                      <a:r>
                        <a:rPr lang="cs-CZ" baseline="0" dirty="0" smtClean="0"/>
                        <a:t>H</a:t>
                      </a:r>
                      <a:r>
                        <a:rPr lang="cs-CZ" baseline="-25000" dirty="0" smtClean="0"/>
                        <a:t>35</a:t>
                      </a:r>
                      <a:r>
                        <a:rPr lang="cs-CZ" baseline="0" dirty="0" smtClean="0"/>
                        <a:t>COOH</a:t>
                      </a:r>
                      <a:endParaRPr lang="cs-CZ" dirty="0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kyselina olejová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r>
                        <a:rPr lang="cs-CZ" baseline="-25000" dirty="0" smtClean="0"/>
                        <a:t>17</a:t>
                      </a:r>
                      <a:r>
                        <a:rPr lang="cs-CZ" baseline="0" dirty="0" smtClean="0"/>
                        <a:t>H</a:t>
                      </a:r>
                      <a:r>
                        <a:rPr lang="cs-CZ" baseline="-25000" dirty="0" smtClean="0"/>
                        <a:t>33</a:t>
                      </a:r>
                      <a:r>
                        <a:rPr lang="cs-CZ" baseline="0" dirty="0" smtClean="0"/>
                        <a:t>COOH 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6865311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b="1" dirty="0" smtClean="0"/>
              <a:t>Otázky – karboxylové kyseliny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Co jsou karboxylové kyseliny ?</a:t>
            </a:r>
          </a:p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Napiš, 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jak vypadá karboxylová skupina</a:t>
            </a:r>
            <a:r>
              <a:rPr lang="cs-CZ" dirty="0" smtClean="0"/>
              <a:t>. 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Jmenuj nejznámější karboxylovou kyselinu</a:t>
            </a:r>
            <a:r>
              <a:rPr lang="cs-CZ" dirty="0" smtClean="0"/>
              <a:t>.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Jmenuj vlastnosti a využití kyseliny octové. 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Jak se nazývá v potravinářství kyselina octová</a:t>
            </a:r>
            <a:r>
              <a:rPr lang="cs-CZ" dirty="0" smtClean="0"/>
              <a:t>?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Co jsou vyšší mastné kyseliny?</a:t>
            </a: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Jmenuj vyšší mastné kyseliny.  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094714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dirty="0" smtClean="0"/>
              <a:t>Odpovědi – karboxylové kyseliny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>
                <a:ln w="11430"/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Karboxylové kyseliny jsou organické sloučeniny, ve kterých je vázána karboxylová </a:t>
            </a:r>
            <a:r>
              <a:rPr lang="cs-CZ" b="1" dirty="0" smtClean="0">
                <a:ln w="11430"/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skupina.</a:t>
            </a:r>
          </a:p>
          <a:p>
            <a:r>
              <a:rPr lang="cs-CZ" b="1" dirty="0" smtClean="0">
                <a:ln w="11430"/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Karboxylová skupina – COOH</a:t>
            </a:r>
          </a:p>
          <a:p>
            <a:r>
              <a:rPr lang="cs-CZ" b="1" dirty="0">
                <a:ln w="11430"/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</a:t>
            </a:r>
            <a:r>
              <a:rPr lang="cs-CZ" b="1" dirty="0" smtClean="0">
                <a:ln w="11430"/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ejznámější kyselina je kyselina octová</a:t>
            </a:r>
            <a:r>
              <a:rPr lang="cs-CZ" dirty="0" smtClean="0">
                <a:ln w="11430"/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</a:t>
            </a:r>
          </a:p>
          <a:p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Čistá kyselina octová je kapalná, štiplavě páchnoucí látka, která leptá 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pokožku. 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Využití - 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výroba plastů, barviv, konzervování. </a:t>
            </a:r>
          </a:p>
          <a:p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Název v potravinářství – ocet. </a:t>
            </a:r>
          </a:p>
          <a:p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dirty="0" smtClean="0">
              <a:ln w="11430"/>
              <a:solidFill>
                <a:schemeClr val="tx1">
                  <a:lumMod val="95000"/>
                  <a:lumOff val="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endParaRPr lang="cs-CZ" dirty="0">
              <a:ln w="11430"/>
              <a:solidFill>
                <a:schemeClr val="tx1">
                  <a:lumMod val="95000"/>
                  <a:lumOff val="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23528" y="476672"/>
            <a:ext cx="8686800" cy="83820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="horz" anchor="ctr">
            <a:normAutofit fontScale="925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lt1"/>
                </a:solidFill>
                <a:effectLst>
                  <a:reflection blurRad="12700" stA="48000" endA="300" endPos="55000" dir="5400000" sy="-90000" algn="bl" rotWithShape="0"/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/>
              <a:t>Odpovědi – karboxylové kyseliny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272971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Karboxylové kyseliny s větším počtem atomů uhlíku v molekule se vyskytují chemicky vázané v tucích – tzv. vyšší mastné 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kyseliny</a:t>
            </a:r>
          </a:p>
          <a:p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Kyselina palmitová, kyselina stearová, kyselina olejová </a:t>
            </a:r>
          </a:p>
          <a:p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dirty="0"/>
          </a:p>
        </p:txBody>
      </p:sp>
      <p:sp>
        <p:nvSpPr>
          <p:cNvPr id="4" name="Nadpis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="horz" anchor="ctr">
            <a:normAutofit fontScale="900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lt1"/>
                </a:solidFill>
                <a:effectLst>
                  <a:reflection blurRad="12700" stA="48000" endA="300" endPos="55000" dir="5400000" sy="-90000" algn="bl" rotWithShape="0"/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mtClean="0"/>
              <a:t>Odpovědi – karboxylové kyseliny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976064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text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269350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81</TotalTime>
  <Words>354</Words>
  <Application>Microsoft Office PowerPoint</Application>
  <PresentationFormat>Předvádění na obrazovce (4:3)</PresentationFormat>
  <Paragraphs>72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Karboxylové kyseliny</vt:lpstr>
      <vt:lpstr>Snímek 2</vt:lpstr>
      <vt:lpstr>Anotace</vt:lpstr>
      <vt:lpstr>Karboxylové kyseliny</vt:lpstr>
      <vt:lpstr>Karboxylové kyseliny</vt:lpstr>
      <vt:lpstr>Kyselina octová </vt:lpstr>
      <vt:lpstr>Kyselina mravenčí </vt:lpstr>
      <vt:lpstr>Karboxylové kyseliny vázané v tucích</vt:lpstr>
      <vt:lpstr>Otázky – karboxylové kyseliny</vt:lpstr>
      <vt:lpstr>Odpovědi – karboxylové kyseliny</vt:lpstr>
      <vt:lpstr>Odpovědi – karboxylové kyseliny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Karboxylové kyseliny</dc:title>
  <dc:creator>Admin</dc:creator>
  <cp:lastModifiedBy>Dum</cp:lastModifiedBy>
  <cp:revision>12</cp:revision>
  <dcterms:created xsi:type="dcterms:W3CDTF">2012-04-12T10:38:36Z</dcterms:created>
  <dcterms:modified xsi:type="dcterms:W3CDTF">2013-02-24T16:24:33Z</dcterms:modified>
</cp:coreProperties>
</file>