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33032-DE54-43F5-8E86-A877A969C58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E6B66-CE47-4ABB-8942-7C3C7357C6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33032-DE54-43F5-8E86-A877A969C58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E6B66-CE47-4ABB-8942-7C3C7357C6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33032-DE54-43F5-8E86-A877A969C58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E6B66-CE47-4ABB-8942-7C3C7357C6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33032-DE54-43F5-8E86-A877A969C58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E6B66-CE47-4ABB-8942-7C3C7357C6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33032-DE54-43F5-8E86-A877A969C58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E6B66-CE47-4ABB-8942-7C3C7357C6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33032-DE54-43F5-8E86-A877A969C58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E5E6B66-CE47-4ABB-8942-7C3C7357C6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33032-DE54-43F5-8E86-A877A969C58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E6B66-CE47-4ABB-8942-7C3C7357C6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33032-DE54-43F5-8E86-A877A969C58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E5E6B66-CE47-4ABB-8942-7C3C7357C6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D6633032-DE54-43F5-8E86-A877A969C58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E6B66-CE47-4ABB-8942-7C3C7357C6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33032-DE54-43F5-8E86-A877A969C58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E6B66-CE47-4ABB-8942-7C3C7357C6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33032-DE54-43F5-8E86-A877A969C58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E6B66-CE47-4ABB-8942-7C3C7357C6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6633032-DE54-43F5-8E86-A877A969C58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E5E6B66-CE47-4ABB-8942-7C3C7357C65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Látky zachraňující život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Chemie pro 9. ročník ZŠ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75469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4A_16_Látky zachraňující život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9. ročník </a:t>
            </a:r>
            <a:r>
              <a:rPr lang="cs-CZ" dirty="0">
                <a:solidFill>
                  <a:srgbClr val="FFC000"/>
                </a:solidFill>
              </a:rPr>
              <a:t>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1774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Anotace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Materiál je vytvořen pro výklad učitele na téma látky zachraňující život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Jedná se o prezentaci na léčiva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Materiál obsahuje základní rozdělení léčiv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Materiál je vhodný využít pro zápis stručných poznámek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2372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Léčiva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Léčivo </a:t>
            </a:r>
            <a:r>
              <a:rPr lang="cs-CZ" b="1" dirty="0" smtClean="0">
                <a:solidFill>
                  <a:srgbClr val="FFFF00"/>
                </a:solidFill>
              </a:rPr>
              <a:t>je léčivá látka nebo směs léčivých látek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Používají se k léčení a předcházení nemocí</a:t>
            </a: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Používají se </a:t>
            </a:r>
            <a:r>
              <a:rPr lang="cs-CZ" b="1" dirty="0" smtClean="0">
                <a:solidFill>
                  <a:srgbClr val="FF0000"/>
                </a:solidFill>
              </a:rPr>
              <a:t>látky přírodní či látky vyráběné průmyslově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Při užívání léčiv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vždy</a:t>
            </a:r>
            <a:r>
              <a:rPr lang="cs-CZ" dirty="0" smtClean="0"/>
              <a:t> musíme dodržovat </a:t>
            </a: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určené dávkování lékařem nebo návodem výrobce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9745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Dělení léčiv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Základní dělení léčiv</a:t>
            </a:r>
            <a:r>
              <a:rPr lang="cs-CZ" dirty="0" smtClean="0"/>
              <a:t>: 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0000"/>
                </a:solidFill>
              </a:rPr>
              <a:t>Přírodní</a:t>
            </a:r>
            <a:r>
              <a:rPr lang="cs-CZ" dirty="0" smtClean="0"/>
              <a:t> – léčiva pochází z přírodních materiálů 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0000"/>
                </a:solidFill>
              </a:rPr>
              <a:t>Umělá (syntetická)</a:t>
            </a:r>
            <a:r>
              <a:rPr lang="cs-CZ" dirty="0" smtClean="0"/>
              <a:t> – léčiva vyrobená v laboratoři</a:t>
            </a:r>
          </a:p>
          <a:p>
            <a:pPr marL="36576" indent="0">
              <a:buNone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Léčiva slouží k léčení nemocí a jejich předcházení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693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Dělení léčiv 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" indent="0">
              <a:buNone/>
            </a:pPr>
            <a:r>
              <a:rPr lang="cs-CZ" dirty="0" smtClean="0"/>
              <a:t>Dnes se používá hodně léčiv </a:t>
            </a:r>
            <a:r>
              <a:rPr lang="cs-CZ" b="1" u="sng" dirty="0" smtClean="0">
                <a:solidFill>
                  <a:srgbClr val="FF0000"/>
                </a:solidFill>
              </a:rPr>
              <a:t>vyráběných farmaceutickým průmyslem</a:t>
            </a:r>
          </a:p>
          <a:p>
            <a:pPr marL="36576" indent="0">
              <a:buNone/>
            </a:pPr>
            <a:r>
              <a:rPr lang="cs-CZ" u="sng" dirty="0" smtClean="0"/>
              <a:t>Další dělení léčiv: </a:t>
            </a:r>
          </a:p>
          <a:p>
            <a:pPr marL="36576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Léčivé látky </a:t>
            </a:r>
            <a:r>
              <a:rPr lang="cs-CZ" dirty="0" smtClean="0"/>
              <a:t>(rostlinný i živočišný původ)</a:t>
            </a:r>
          </a:p>
          <a:p>
            <a:pPr marL="36576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Léčivé přípravky vznikající úpravou léčivých látek do lékové formy </a:t>
            </a:r>
            <a:r>
              <a:rPr lang="cs-CZ" dirty="0" smtClean="0"/>
              <a:t>určitým technologickým postupem</a:t>
            </a:r>
          </a:p>
          <a:p>
            <a:pPr marL="36576" indent="0">
              <a:buNone/>
            </a:pPr>
            <a:r>
              <a:rPr lang="cs-CZ" b="1" dirty="0" smtClean="0">
                <a:solidFill>
                  <a:schemeClr val="accent3"/>
                </a:solidFill>
              </a:rPr>
              <a:t>Léky </a:t>
            </a:r>
            <a:r>
              <a:rPr lang="cs-CZ" dirty="0" smtClean="0"/>
              <a:t>= léčivé látky připravené k použití nemocnému</a:t>
            </a:r>
          </a:p>
          <a:p>
            <a:pPr marL="36576" indent="0">
              <a:buNone/>
            </a:pPr>
            <a:endParaRPr lang="cs-CZ" dirty="0" smtClean="0"/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9520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Chemoterapeutika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Látky účinné </a:t>
            </a:r>
            <a:r>
              <a:rPr lang="cs-CZ" b="1" dirty="0" smtClean="0">
                <a:solidFill>
                  <a:srgbClr val="FFC000"/>
                </a:solidFill>
              </a:rPr>
              <a:t>proti virům, bakteriím, plísním</a:t>
            </a:r>
            <a:r>
              <a:rPr lang="cs-CZ" dirty="0" smtClean="0"/>
              <a:t>, které způsobují nemoci člověka</a:t>
            </a:r>
          </a:p>
          <a:p>
            <a:r>
              <a:rPr lang="cs-CZ" dirty="0" smtClean="0"/>
              <a:t>Látky </a:t>
            </a:r>
            <a:r>
              <a:rPr lang="cs-CZ" b="1" dirty="0" smtClean="0">
                <a:solidFill>
                  <a:srgbClr val="FF0000"/>
                </a:solidFill>
              </a:rPr>
              <a:t>usmrcují nebo zastavují </a:t>
            </a:r>
            <a:r>
              <a:rPr lang="cs-CZ" dirty="0" smtClean="0"/>
              <a:t>množení </a:t>
            </a:r>
          </a:p>
          <a:p>
            <a:r>
              <a:rPr lang="cs-CZ" dirty="0" smtClean="0"/>
              <a:t>Nemají v těle podstatné škodlivé účinky </a:t>
            </a:r>
          </a:p>
          <a:p>
            <a:endParaRPr lang="cs-CZ" dirty="0"/>
          </a:p>
          <a:p>
            <a:r>
              <a:rPr lang="cs-CZ" dirty="0" smtClean="0"/>
              <a:t>Nejznámější </a:t>
            </a:r>
            <a:r>
              <a:rPr lang="cs-CZ" b="1" u="sng" dirty="0" smtClean="0">
                <a:solidFill>
                  <a:srgbClr val="FFFF00"/>
                </a:solidFill>
              </a:rPr>
              <a:t>antibiotika a sulfonamidy</a:t>
            </a:r>
            <a:endParaRPr lang="cs-CZ" b="1" u="sng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340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Antibiotika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Přírodní látky – získávají se činností mikroorganismů </a:t>
            </a:r>
          </a:p>
          <a:p>
            <a:r>
              <a:rPr lang="cs-CZ" dirty="0" smtClean="0"/>
              <a:t>Nejznámější </a:t>
            </a:r>
            <a:r>
              <a:rPr lang="cs-CZ" b="1" dirty="0" smtClean="0">
                <a:solidFill>
                  <a:srgbClr val="FFC000"/>
                </a:solidFill>
              </a:rPr>
              <a:t>PENICILIN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Tyto přírodní látky se upravují (odolnost původců chorob) – př. Ampicilin </a:t>
            </a:r>
          </a:p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Usmrcují bakterie přímo, nebo zpomalují jejich množení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74359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Antibiotika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spektra působení se dělí: </a:t>
            </a:r>
          </a:p>
          <a:p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Úzké spektrum působení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Široké spektrum působení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Důležité při užívání antibiotik dodržovat </a:t>
            </a:r>
            <a:r>
              <a:rPr lang="cs-CZ" u="sng" dirty="0" smtClean="0">
                <a:solidFill>
                  <a:srgbClr val="FF0000"/>
                </a:solidFill>
              </a:rPr>
              <a:t>dávkování</a:t>
            </a:r>
            <a:endParaRPr lang="cs-CZ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1451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Anestetika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Látky </a:t>
            </a:r>
            <a:r>
              <a:rPr lang="cs-CZ" b="1" dirty="0" smtClean="0">
                <a:solidFill>
                  <a:srgbClr val="FFC000"/>
                </a:solidFill>
              </a:rPr>
              <a:t>znecitlivující</a:t>
            </a:r>
            <a:r>
              <a:rPr lang="cs-CZ" dirty="0" smtClean="0"/>
              <a:t> - tlumí činnost nervového systému</a:t>
            </a:r>
          </a:p>
          <a:p>
            <a:r>
              <a:rPr lang="cs-CZ" dirty="0" smtClean="0"/>
              <a:t>Využití </a:t>
            </a:r>
            <a:r>
              <a:rPr lang="cs-CZ" u="sng" dirty="0" smtClean="0"/>
              <a:t>při řízené ztrátě vědomí </a:t>
            </a:r>
            <a:r>
              <a:rPr lang="cs-CZ" dirty="0" smtClean="0"/>
              <a:t>– využití operační zákroky, drobné chirurgické i zubní zákroky </a:t>
            </a:r>
          </a:p>
          <a:p>
            <a:r>
              <a:rPr lang="cs-CZ" dirty="0" smtClean="0"/>
              <a:t>Existují i anestetika </a:t>
            </a:r>
            <a:r>
              <a:rPr lang="cs-CZ" b="1" dirty="0" smtClean="0">
                <a:solidFill>
                  <a:srgbClr val="0070C0"/>
                </a:solidFill>
              </a:rPr>
              <a:t>s lokálním účinkem </a:t>
            </a:r>
          </a:p>
          <a:p>
            <a:pPr marL="36576" indent="0">
              <a:buNone/>
            </a:pPr>
            <a:endParaRPr lang="cs-CZ" dirty="0"/>
          </a:p>
          <a:p>
            <a:pPr marL="36576" indent="0">
              <a:buNone/>
            </a:pPr>
            <a:r>
              <a:rPr lang="cs-CZ" dirty="0" smtClean="0"/>
              <a:t>    prokain, </a:t>
            </a:r>
            <a:r>
              <a:rPr lang="cs-CZ" dirty="0" err="1" smtClean="0"/>
              <a:t>mesokain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679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Analgetika	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Léčiva zmírňující bolest</a:t>
            </a:r>
          </a:p>
          <a:p>
            <a:r>
              <a:rPr lang="cs-CZ" dirty="0" smtClean="0"/>
              <a:t>Tato léčiva </a:t>
            </a:r>
            <a:r>
              <a:rPr lang="cs-CZ" u="sng" dirty="0" smtClean="0"/>
              <a:t>nezpůsobují ztrátu vědomí</a:t>
            </a:r>
          </a:p>
          <a:p>
            <a:r>
              <a:rPr lang="cs-CZ" dirty="0" smtClean="0"/>
              <a:t>Nejznámější </a:t>
            </a:r>
            <a:r>
              <a:rPr lang="cs-CZ" b="1" dirty="0" smtClean="0">
                <a:solidFill>
                  <a:srgbClr val="00B0F0"/>
                </a:solidFill>
              </a:rPr>
              <a:t>= kyselina acetylsalicylová </a:t>
            </a:r>
            <a:r>
              <a:rPr lang="cs-CZ" dirty="0" smtClean="0"/>
              <a:t>(složka Acylpyrinu) </a:t>
            </a:r>
          </a:p>
          <a:p>
            <a:r>
              <a:rPr lang="cs-CZ" dirty="0" smtClean="0"/>
              <a:t>U silných bolestí se využívá morfin </a:t>
            </a:r>
          </a:p>
          <a:p>
            <a:r>
              <a:rPr lang="cs-CZ" dirty="0" smtClean="0"/>
              <a:t>Složkou analgetik bývá i kodein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24069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Sedativa, hypnotika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Léčiva mající zklidňující účinek = sedativa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Léčiva, která vyvolávají spánek = hypnotika</a:t>
            </a:r>
          </a:p>
          <a:p>
            <a:endParaRPr lang="cs-CZ" dirty="0"/>
          </a:p>
          <a:p>
            <a:r>
              <a:rPr lang="cs-CZ" dirty="0" smtClean="0"/>
              <a:t>Do těchto léků se často přidávají léčivé rostliny, které mají zklidňující efekt: meduňka, kozlík apod.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8949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814993"/>
      </p:ext>
    </p:extLst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226</TotalTime>
  <Words>351</Words>
  <Application>Microsoft Office PowerPoint</Application>
  <PresentationFormat>Předvádění na obrazovce (4:3)</PresentationFormat>
  <Paragraphs>66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Látky zachraňující život </vt:lpstr>
      <vt:lpstr>Prezentace aplikace PowerPoint</vt:lpstr>
      <vt:lpstr>Anotace</vt:lpstr>
      <vt:lpstr>Léčiva</vt:lpstr>
      <vt:lpstr>Dělení léčiv</vt:lpstr>
      <vt:lpstr>Dělení léčiv </vt:lpstr>
      <vt:lpstr>Chemoterapeutika</vt:lpstr>
      <vt:lpstr>Antibiotika</vt:lpstr>
      <vt:lpstr>Antibiotika</vt:lpstr>
      <vt:lpstr>Anestetika</vt:lpstr>
      <vt:lpstr>Analgetika </vt:lpstr>
      <vt:lpstr>Sedativa, hypnotika</vt:lpstr>
      <vt:lpstr>Citace: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Látky zachraňující život</dc:title>
  <dc:creator>Admin</dc:creator>
  <cp:lastModifiedBy>Admin</cp:lastModifiedBy>
  <cp:revision>11</cp:revision>
  <dcterms:created xsi:type="dcterms:W3CDTF">2013-02-04T19:43:33Z</dcterms:created>
  <dcterms:modified xsi:type="dcterms:W3CDTF">2013-02-24T16:06:47Z</dcterms:modified>
</cp:coreProperties>
</file>