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6D4BAF-953B-4388-A262-0FFF55FDF992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0CD8BC5-14C1-4640-9C2A-87014BEE256E}">
      <dgm:prSet phldrT="[Text]"/>
      <dgm:spPr/>
      <dgm:t>
        <a:bodyPr/>
        <a:lstStyle/>
        <a:p>
          <a:r>
            <a:rPr lang="cs-CZ" dirty="0" smtClean="0"/>
            <a:t>Přírodní a syntetická </a:t>
          </a:r>
          <a:endParaRPr lang="cs-CZ" dirty="0"/>
        </a:p>
      </dgm:t>
    </dgm:pt>
    <dgm:pt modelId="{BE1FD9AE-2B91-4088-9117-7D358060447F}" type="parTrans" cxnId="{3D01E5A6-55C1-4006-91EA-1532E73D04FF}">
      <dgm:prSet/>
      <dgm:spPr/>
      <dgm:t>
        <a:bodyPr/>
        <a:lstStyle/>
        <a:p>
          <a:endParaRPr lang="cs-CZ"/>
        </a:p>
      </dgm:t>
    </dgm:pt>
    <dgm:pt modelId="{E0D2E905-28AF-4083-B0A8-710696ACAB45}" type="sibTrans" cxnId="{3D01E5A6-55C1-4006-91EA-1532E73D04FF}">
      <dgm:prSet/>
      <dgm:spPr/>
      <dgm:t>
        <a:bodyPr/>
        <a:lstStyle/>
        <a:p>
          <a:endParaRPr lang="cs-CZ"/>
        </a:p>
      </dgm:t>
    </dgm:pt>
    <dgm:pt modelId="{8B0D78AC-6C76-414C-A2DB-BAFC07CA853B}">
      <dgm:prSet phldrT="[Text]"/>
      <dgm:spPr/>
      <dgm:t>
        <a:bodyPr/>
        <a:lstStyle/>
        <a:p>
          <a:r>
            <a:rPr lang="cs-CZ" dirty="0" smtClean="0"/>
            <a:t>Přírodní: uhlí, ropa, zemní plyn</a:t>
          </a:r>
          <a:endParaRPr lang="cs-CZ" dirty="0"/>
        </a:p>
      </dgm:t>
    </dgm:pt>
    <dgm:pt modelId="{D7531860-6406-4F1E-A5DB-E8E5D97C1993}" type="parTrans" cxnId="{2058334A-2515-4241-9300-94F72802028D}">
      <dgm:prSet/>
      <dgm:spPr/>
      <dgm:t>
        <a:bodyPr/>
        <a:lstStyle/>
        <a:p>
          <a:endParaRPr lang="cs-CZ"/>
        </a:p>
      </dgm:t>
    </dgm:pt>
    <dgm:pt modelId="{8D6FB2D5-BB56-4833-A199-ECE70EFF91E3}" type="sibTrans" cxnId="{2058334A-2515-4241-9300-94F72802028D}">
      <dgm:prSet/>
      <dgm:spPr/>
      <dgm:t>
        <a:bodyPr/>
        <a:lstStyle/>
        <a:p>
          <a:endParaRPr lang="cs-CZ"/>
        </a:p>
      </dgm:t>
    </dgm:pt>
    <dgm:pt modelId="{6F8CB92B-ACC8-4393-AF02-DE6A5944B4F2}">
      <dgm:prSet phldrT="[Text]"/>
      <dgm:spPr/>
      <dgm:t>
        <a:bodyPr/>
        <a:lstStyle/>
        <a:p>
          <a:r>
            <a:rPr lang="cs-CZ" dirty="0" smtClean="0"/>
            <a:t>Syntetická: koks, benzin, petrolej</a:t>
          </a:r>
          <a:endParaRPr lang="cs-CZ" dirty="0"/>
        </a:p>
      </dgm:t>
    </dgm:pt>
    <dgm:pt modelId="{CBD4D0E5-E028-47E3-B6E4-7743572BC809}" type="parTrans" cxnId="{FB9DDB0C-A438-4FBC-965A-326EB23600C6}">
      <dgm:prSet/>
      <dgm:spPr/>
      <dgm:t>
        <a:bodyPr/>
        <a:lstStyle/>
        <a:p>
          <a:endParaRPr lang="cs-CZ"/>
        </a:p>
      </dgm:t>
    </dgm:pt>
    <dgm:pt modelId="{4A7739B6-C9C5-4BF9-97A3-13BB972C612A}" type="sibTrans" cxnId="{FB9DDB0C-A438-4FBC-965A-326EB23600C6}">
      <dgm:prSet/>
      <dgm:spPr/>
      <dgm:t>
        <a:bodyPr/>
        <a:lstStyle/>
        <a:p>
          <a:endParaRPr lang="cs-CZ"/>
        </a:p>
      </dgm:t>
    </dgm:pt>
    <dgm:pt modelId="{DA034336-D000-4342-9347-77A9CE745217}">
      <dgm:prSet phldrT="[Text]"/>
      <dgm:spPr/>
      <dgm:t>
        <a:bodyPr/>
        <a:lstStyle/>
        <a:p>
          <a:r>
            <a:rPr lang="cs-CZ" dirty="0" smtClean="0"/>
            <a:t>Podle období vzniku</a:t>
          </a:r>
          <a:endParaRPr lang="cs-CZ" dirty="0"/>
        </a:p>
      </dgm:t>
    </dgm:pt>
    <dgm:pt modelId="{EDED3E07-F0E7-4B9E-BF47-457B3EA1047E}" type="parTrans" cxnId="{5F37BB4D-3B28-4F60-B381-493C6DC65689}">
      <dgm:prSet/>
      <dgm:spPr/>
      <dgm:t>
        <a:bodyPr/>
        <a:lstStyle/>
        <a:p>
          <a:endParaRPr lang="cs-CZ"/>
        </a:p>
      </dgm:t>
    </dgm:pt>
    <dgm:pt modelId="{C2C886AF-A1E9-4B24-B49E-F4B11DE437EF}" type="sibTrans" cxnId="{5F37BB4D-3B28-4F60-B381-493C6DC65689}">
      <dgm:prSet/>
      <dgm:spPr/>
      <dgm:t>
        <a:bodyPr/>
        <a:lstStyle/>
        <a:p>
          <a:endParaRPr lang="cs-CZ"/>
        </a:p>
      </dgm:t>
    </dgm:pt>
    <dgm:pt modelId="{A1B4E287-1E58-48F0-A386-54FD864A5400}">
      <dgm:prSet phldrT="[Text]"/>
      <dgm:spPr/>
      <dgm:t>
        <a:bodyPr/>
        <a:lstStyle/>
        <a:p>
          <a:r>
            <a:rPr lang="cs-CZ" dirty="0" smtClean="0"/>
            <a:t>Fosilní: uhlí, ropa, zemní plyn</a:t>
          </a:r>
          <a:endParaRPr lang="cs-CZ" dirty="0"/>
        </a:p>
      </dgm:t>
    </dgm:pt>
    <dgm:pt modelId="{F06B3F33-FBA9-433E-9C8C-E23A2BBAF185}" type="parTrans" cxnId="{0CF7375D-2B09-4C62-99B0-3777D010DC6D}">
      <dgm:prSet/>
      <dgm:spPr/>
      <dgm:t>
        <a:bodyPr/>
        <a:lstStyle/>
        <a:p>
          <a:endParaRPr lang="cs-CZ"/>
        </a:p>
      </dgm:t>
    </dgm:pt>
    <dgm:pt modelId="{F6ADF11D-8357-4004-88B7-DBEE9C39ED58}" type="sibTrans" cxnId="{0CF7375D-2B09-4C62-99B0-3777D010DC6D}">
      <dgm:prSet/>
      <dgm:spPr/>
      <dgm:t>
        <a:bodyPr/>
        <a:lstStyle/>
        <a:p>
          <a:endParaRPr lang="cs-CZ"/>
        </a:p>
      </dgm:t>
    </dgm:pt>
    <dgm:pt modelId="{F33DA024-8B3D-4134-AA1A-C956C0C48414}">
      <dgm:prSet phldrT="[Text]"/>
      <dgm:spPr/>
      <dgm:t>
        <a:bodyPr/>
        <a:lstStyle/>
        <a:p>
          <a:r>
            <a:rPr lang="cs-CZ" dirty="0" smtClean="0"/>
            <a:t>Současná: dřevo</a:t>
          </a:r>
          <a:endParaRPr lang="cs-CZ" dirty="0"/>
        </a:p>
      </dgm:t>
    </dgm:pt>
    <dgm:pt modelId="{A756E6D9-7BDA-49ED-813D-237CA19C7F11}" type="parTrans" cxnId="{69878B2C-A06F-4414-ADF6-D32457B340DE}">
      <dgm:prSet/>
      <dgm:spPr/>
      <dgm:t>
        <a:bodyPr/>
        <a:lstStyle/>
        <a:p>
          <a:endParaRPr lang="cs-CZ"/>
        </a:p>
      </dgm:t>
    </dgm:pt>
    <dgm:pt modelId="{E98A4D67-4B98-4484-92F9-59FC2BBC82CB}" type="sibTrans" cxnId="{69878B2C-A06F-4414-ADF6-D32457B340DE}">
      <dgm:prSet/>
      <dgm:spPr/>
      <dgm:t>
        <a:bodyPr/>
        <a:lstStyle/>
        <a:p>
          <a:endParaRPr lang="cs-CZ"/>
        </a:p>
      </dgm:t>
    </dgm:pt>
    <dgm:pt modelId="{6B147B93-E3B9-40D6-8C3C-551889FDBFA8}">
      <dgm:prSet phldrT="[Text]"/>
      <dgm:spPr/>
      <dgm:t>
        <a:bodyPr/>
        <a:lstStyle/>
        <a:p>
          <a:r>
            <a:rPr lang="cs-CZ" dirty="0" smtClean="0"/>
            <a:t>Podle skupenství</a:t>
          </a:r>
          <a:endParaRPr lang="cs-CZ" dirty="0"/>
        </a:p>
      </dgm:t>
    </dgm:pt>
    <dgm:pt modelId="{1AF9B3E0-2D89-496B-9ED2-E78614E023E8}" type="parTrans" cxnId="{FBBA504D-CE6D-4D42-945B-A752ED1A3655}">
      <dgm:prSet/>
      <dgm:spPr/>
      <dgm:t>
        <a:bodyPr/>
        <a:lstStyle/>
        <a:p>
          <a:endParaRPr lang="cs-CZ"/>
        </a:p>
      </dgm:t>
    </dgm:pt>
    <dgm:pt modelId="{1646CA6F-565F-4860-BE86-D20EB3E33C8F}" type="sibTrans" cxnId="{FBBA504D-CE6D-4D42-945B-A752ED1A3655}">
      <dgm:prSet/>
      <dgm:spPr/>
      <dgm:t>
        <a:bodyPr/>
        <a:lstStyle/>
        <a:p>
          <a:endParaRPr lang="cs-CZ"/>
        </a:p>
      </dgm:t>
    </dgm:pt>
    <dgm:pt modelId="{6BAF729E-4423-483D-95D8-7EC532D78CEA}">
      <dgm:prSet phldrT="[Text]"/>
      <dgm:spPr/>
      <dgm:t>
        <a:bodyPr/>
        <a:lstStyle/>
        <a:p>
          <a:r>
            <a:rPr lang="cs-CZ" dirty="0" smtClean="0"/>
            <a:t>Pevná: uhlí, dřevo</a:t>
          </a:r>
          <a:endParaRPr lang="cs-CZ" dirty="0"/>
        </a:p>
      </dgm:t>
    </dgm:pt>
    <dgm:pt modelId="{21FB4E11-BE04-4070-A5D1-4CD09761A506}" type="parTrans" cxnId="{E9C51B2D-83AF-490D-AC7A-F79F2D42E38C}">
      <dgm:prSet/>
      <dgm:spPr/>
      <dgm:t>
        <a:bodyPr/>
        <a:lstStyle/>
        <a:p>
          <a:endParaRPr lang="cs-CZ"/>
        </a:p>
      </dgm:t>
    </dgm:pt>
    <dgm:pt modelId="{767CB87D-0DBA-4AB0-A46B-4296EAED957B}" type="sibTrans" cxnId="{E9C51B2D-83AF-490D-AC7A-F79F2D42E38C}">
      <dgm:prSet/>
      <dgm:spPr/>
      <dgm:t>
        <a:bodyPr/>
        <a:lstStyle/>
        <a:p>
          <a:endParaRPr lang="cs-CZ"/>
        </a:p>
      </dgm:t>
    </dgm:pt>
    <dgm:pt modelId="{91CF1749-D644-48E1-988F-338469DBB9DA}">
      <dgm:prSet phldrT="[Text]"/>
      <dgm:spPr/>
      <dgm:t>
        <a:bodyPr/>
        <a:lstStyle/>
        <a:p>
          <a:r>
            <a:rPr lang="cs-CZ" dirty="0" smtClean="0"/>
            <a:t>Kapalná: ropa, petrolej, benzin</a:t>
          </a:r>
          <a:endParaRPr lang="cs-CZ" dirty="0"/>
        </a:p>
      </dgm:t>
    </dgm:pt>
    <dgm:pt modelId="{8D261FFC-094C-45FF-ACB0-B1BEE0466338}" type="parTrans" cxnId="{995C4CE6-F8A2-4DD0-B743-F28305647029}">
      <dgm:prSet/>
      <dgm:spPr/>
      <dgm:t>
        <a:bodyPr/>
        <a:lstStyle/>
        <a:p>
          <a:endParaRPr lang="cs-CZ"/>
        </a:p>
      </dgm:t>
    </dgm:pt>
    <dgm:pt modelId="{05AC51A6-0614-4F19-AAA1-BB959E9ED6B5}" type="sibTrans" cxnId="{995C4CE6-F8A2-4DD0-B743-F28305647029}">
      <dgm:prSet/>
      <dgm:spPr/>
      <dgm:t>
        <a:bodyPr/>
        <a:lstStyle/>
        <a:p>
          <a:endParaRPr lang="cs-CZ"/>
        </a:p>
      </dgm:t>
    </dgm:pt>
    <dgm:pt modelId="{91804F26-42AB-4EAD-B218-A6E83C4DEA41}">
      <dgm:prSet phldrT="[Text]"/>
      <dgm:spPr/>
      <dgm:t>
        <a:bodyPr/>
        <a:lstStyle/>
        <a:p>
          <a:r>
            <a:rPr lang="cs-CZ" dirty="0" smtClean="0"/>
            <a:t>Plynná: zemní plyn, propan-butan</a:t>
          </a:r>
          <a:endParaRPr lang="cs-CZ" dirty="0"/>
        </a:p>
      </dgm:t>
    </dgm:pt>
    <dgm:pt modelId="{ECE2B799-6D70-4767-9469-4C622DFA533D}" type="parTrans" cxnId="{7BBB0300-D737-45BA-B545-A881F2E7BA29}">
      <dgm:prSet/>
      <dgm:spPr/>
      <dgm:t>
        <a:bodyPr/>
        <a:lstStyle/>
        <a:p>
          <a:endParaRPr lang="cs-CZ"/>
        </a:p>
      </dgm:t>
    </dgm:pt>
    <dgm:pt modelId="{D665CBE4-9F31-4245-84E2-BA8B52498CDD}" type="sibTrans" cxnId="{7BBB0300-D737-45BA-B545-A881F2E7BA29}">
      <dgm:prSet/>
      <dgm:spPr/>
      <dgm:t>
        <a:bodyPr/>
        <a:lstStyle/>
        <a:p>
          <a:endParaRPr lang="cs-CZ"/>
        </a:p>
      </dgm:t>
    </dgm:pt>
    <dgm:pt modelId="{91B1157B-39EF-47B6-B7D6-77ADE6F3F013}" type="pres">
      <dgm:prSet presAssocID="{686D4BAF-953B-4388-A262-0FFF55FDF992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CD82AE0-FBB6-40CC-86E6-FE0B6CD2735F}" type="pres">
      <dgm:prSet presAssocID="{B0CD8BC5-14C1-4640-9C2A-87014BEE256E}" presName="comp" presStyleCnt="0"/>
      <dgm:spPr/>
    </dgm:pt>
    <dgm:pt modelId="{7613D581-A2CC-4C90-A69C-3E93A54A9C55}" type="pres">
      <dgm:prSet presAssocID="{B0CD8BC5-14C1-4640-9C2A-87014BEE256E}" presName="box" presStyleLbl="node1" presStyleIdx="0" presStyleCnt="3"/>
      <dgm:spPr/>
      <dgm:t>
        <a:bodyPr/>
        <a:lstStyle/>
        <a:p>
          <a:endParaRPr lang="cs-CZ"/>
        </a:p>
      </dgm:t>
    </dgm:pt>
    <dgm:pt modelId="{694A21C2-3FDF-4A41-9A70-BB1B7CE3F21A}" type="pres">
      <dgm:prSet presAssocID="{B0CD8BC5-14C1-4640-9C2A-87014BEE256E}" presName="img" presStyleLbl="fgImgPlace1" presStyleIdx="0" presStyleCnt="3"/>
      <dgm:spPr/>
    </dgm:pt>
    <dgm:pt modelId="{F75F6D85-81D4-418A-8D9A-D4E771166E6D}" type="pres">
      <dgm:prSet presAssocID="{B0CD8BC5-14C1-4640-9C2A-87014BEE256E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EC1668-485B-419D-8B95-6A6D9B2C4DC1}" type="pres">
      <dgm:prSet presAssocID="{E0D2E905-28AF-4083-B0A8-710696ACAB45}" presName="spacer" presStyleCnt="0"/>
      <dgm:spPr/>
    </dgm:pt>
    <dgm:pt modelId="{84F96449-8CCE-4108-9556-57EA00C52BC0}" type="pres">
      <dgm:prSet presAssocID="{DA034336-D000-4342-9347-77A9CE745217}" presName="comp" presStyleCnt="0"/>
      <dgm:spPr/>
    </dgm:pt>
    <dgm:pt modelId="{D709EA88-D130-417B-916B-0E53362E9100}" type="pres">
      <dgm:prSet presAssocID="{DA034336-D000-4342-9347-77A9CE745217}" presName="box" presStyleLbl="node1" presStyleIdx="1" presStyleCnt="3"/>
      <dgm:spPr/>
      <dgm:t>
        <a:bodyPr/>
        <a:lstStyle/>
        <a:p>
          <a:endParaRPr lang="cs-CZ"/>
        </a:p>
      </dgm:t>
    </dgm:pt>
    <dgm:pt modelId="{38740A42-C5D2-4EC8-B7C6-F98CA8D748D3}" type="pres">
      <dgm:prSet presAssocID="{DA034336-D000-4342-9347-77A9CE745217}" presName="img" presStyleLbl="fgImgPlace1" presStyleIdx="1" presStyleCnt="3"/>
      <dgm:spPr/>
    </dgm:pt>
    <dgm:pt modelId="{51A1525A-F771-4EB2-8786-09A720467EAA}" type="pres">
      <dgm:prSet presAssocID="{DA034336-D000-4342-9347-77A9CE745217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6C60C9-F666-446E-9AC5-4A50C795CD57}" type="pres">
      <dgm:prSet presAssocID="{C2C886AF-A1E9-4B24-B49E-F4B11DE437EF}" presName="spacer" presStyleCnt="0"/>
      <dgm:spPr/>
    </dgm:pt>
    <dgm:pt modelId="{35358DD8-258D-4D07-8448-598974576081}" type="pres">
      <dgm:prSet presAssocID="{6B147B93-E3B9-40D6-8C3C-551889FDBFA8}" presName="comp" presStyleCnt="0"/>
      <dgm:spPr/>
    </dgm:pt>
    <dgm:pt modelId="{54D7BDC8-DE97-4912-99AF-24AA09771781}" type="pres">
      <dgm:prSet presAssocID="{6B147B93-E3B9-40D6-8C3C-551889FDBFA8}" presName="box" presStyleLbl="node1" presStyleIdx="2" presStyleCnt="3"/>
      <dgm:spPr/>
      <dgm:t>
        <a:bodyPr/>
        <a:lstStyle/>
        <a:p>
          <a:endParaRPr lang="cs-CZ"/>
        </a:p>
      </dgm:t>
    </dgm:pt>
    <dgm:pt modelId="{9E463C34-559E-41CD-9AE2-5D8D730AC078}" type="pres">
      <dgm:prSet presAssocID="{6B147B93-E3B9-40D6-8C3C-551889FDBFA8}" presName="img" presStyleLbl="fgImgPlace1" presStyleIdx="2" presStyleCnt="3"/>
      <dgm:spPr/>
    </dgm:pt>
    <dgm:pt modelId="{0BDCA727-4820-4821-BFFB-BF6FB16F23D0}" type="pres">
      <dgm:prSet presAssocID="{6B147B93-E3B9-40D6-8C3C-551889FDBFA8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83DFCA-8B6A-40A4-8237-A5AFB38C44C9}" type="presOf" srcId="{91804F26-42AB-4EAD-B218-A6E83C4DEA41}" destId="{54D7BDC8-DE97-4912-99AF-24AA09771781}" srcOrd="0" destOrd="3" presId="urn:microsoft.com/office/officeart/2005/8/layout/vList4"/>
    <dgm:cxn modelId="{329D2BFB-3322-4841-9763-6CEAFCD241BF}" type="presOf" srcId="{91804F26-42AB-4EAD-B218-A6E83C4DEA41}" destId="{0BDCA727-4820-4821-BFFB-BF6FB16F23D0}" srcOrd="1" destOrd="3" presId="urn:microsoft.com/office/officeart/2005/8/layout/vList4"/>
    <dgm:cxn modelId="{3CDCE613-04FC-4A4A-8AC2-11C2136C3382}" type="presOf" srcId="{91CF1749-D644-48E1-988F-338469DBB9DA}" destId="{54D7BDC8-DE97-4912-99AF-24AA09771781}" srcOrd="0" destOrd="2" presId="urn:microsoft.com/office/officeart/2005/8/layout/vList4"/>
    <dgm:cxn modelId="{69878B2C-A06F-4414-ADF6-D32457B340DE}" srcId="{DA034336-D000-4342-9347-77A9CE745217}" destId="{F33DA024-8B3D-4134-AA1A-C956C0C48414}" srcOrd="1" destOrd="0" parTransId="{A756E6D9-7BDA-49ED-813D-237CA19C7F11}" sibTransId="{E98A4D67-4B98-4484-92F9-59FC2BBC82CB}"/>
    <dgm:cxn modelId="{0E12A547-F551-46AD-B5C3-7EFDD0C870A9}" type="presOf" srcId="{DA034336-D000-4342-9347-77A9CE745217}" destId="{D709EA88-D130-417B-916B-0E53362E9100}" srcOrd="0" destOrd="0" presId="urn:microsoft.com/office/officeart/2005/8/layout/vList4"/>
    <dgm:cxn modelId="{149214E9-682B-43D2-B2FF-00A0F5262F58}" type="presOf" srcId="{B0CD8BC5-14C1-4640-9C2A-87014BEE256E}" destId="{7613D581-A2CC-4C90-A69C-3E93A54A9C55}" srcOrd="0" destOrd="0" presId="urn:microsoft.com/office/officeart/2005/8/layout/vList4"/>
    <dgm:cxn modelId="{311D1579-476F-476F-8D56-8CC8CFBE8C01}" type="presOf" srcId="{6B147B93-E3B9-40D6-8C3C-551889FDBFA8}" destId="{54D7BDC8-DE97-4912-99AF-24AA09771781}" srcOrd="0" destOrd="0" presId="urn:microsoft.com/office/officeart/2005/8/layout/vList4"/>
    <dgm:cxn modelId="{4756C26B-3E55-4DDB-98A6-203789890F56}" type="presOf" srcId="{8B0D78AC-6C76-414C-A2DB-BAFC07CA853B}" destId="{7613D581-A2CC-4C90-A69C-3E93A54A9C55}" srcOrd="0" destOrd="1" presId="urn:microsoft.com/office/officeart/2005/8/layout/vList4"/>
    <dgm:cxn modelId="{5F37BB4D-3B28-4F60-B381-493C6DC65689}" srcId="{686D4BAF-953B-4388-A262-0FFF55FDF992}" destId="{DA034336-D000-4342-9347-77A9CE745217}" srcOrd="1" destOrd="0" parTransId="{EDED3E07-F0E7-4B9E-BF47-457B3EA1047E}" sibTransId="{C2C886AF-A1E9-4B24-B49E-F4B11DE437EF}"/>
    <dgm:cxn modelId="{7BBB0300-D737-45BA-B545-A881F2E7BA29}" srcId="{6B147B93-E3B9-40D6-8C3C-551889FDBFA8}" destId="{91804F26-42AB-4EAD-B218-A6E83C4DEA41}" srcOrd="2" destOrd="0" parTransId="{ECE2B799-6D70-4767-9469-4C622DFA533D}" sibTransId="{D665CBE4-9F31-4245-84E2-BA8B52498CDD}"/>
    <dgm:cxn modelId="{1A6A8AC5-24A3-41E3-904F-488328EAD81A}" type="presOf" srcId="{F33DA024-8B3D-4134-AA1A-C956C0C48414}" destId="{D709EA88-D130-417B-916B-0E53362E9100}" srcOrd="0" destOrd="2" presId="urn:microsoft.com/office/officeart/2005/8/layout/vList4"/>
    <dgm:cxn modelId="{995C4CE6-F8A2-4DD0-B743-F28305647029}" srcId="{6B147B93-E3B9-40D6-8C3C-551889FDBFA8}" destId="{91CF1749-D644-48E1-988F-338469DBB9DA}" srcOrd="1" destOrd="0" parTransId="{8D261FFC-094C-45FF-ACB0-B1BEE0466338}" sibTransId="{05AC51A6-0614-4F19-AAA1-BB959E9ED6B5}"/>
    <dgm:cxn modelId="{DE84A59C-A3B5-428D-8F7F-3B529B1AA898}" type="presOf" srcId="{91CF1749-D644-48E1-988F-338469DBB9DA}" destId="{0BDCA727-4820-4821-BFFB-BF6FB16F23D0}" srcOrd="1" destOrd="2" presId="urn:microsoft.com/office/officeart/2005/8/layout/vList4"/>
    <dgm:cxn modelId="{D7468851-3903-403E-A4A7-67C0E82E5870}" type="presOf" srcId="{6BAF729E-4423-483D-95D8-7EC532D78CEA}" destId="{0BDCA727-4820-4821-BFFB-BF6FB16F23D0}" srcOrd="1" destOrd="1" presId="urn:microsoft.com/office/officeart/2005/8/layout/vList4"/>
    <dgm:cxn modelId="{EFF459C9-DD0A-4B85-8521-BA3D2886EC50}" type="presOf" srcId="{6B147B93-E3B9-40D6-8C3C-551889FDBFA8}" destId="{0BDCA727-4820-4821-BFFB-BF6FB16F23D0}" srcOrd="1" destOrd="0" presId="urn:microsoft.com/office/officeart/2005/8/layout/vList4"/>
    <dgm:cxn modelId="{EB6C980F-F239-4280-A639-54BDB52ECF99}" type="presOf" srcId="{6F8CB92B-ACC8-4393-AF02-DE6A5944B4F2}" destId="{7613D581-A2CC-4C90-A69C-3E93A54A9C55}" srcOrd="0" destOrd="2" presId="urn:microsoft.com/office/officeart/2005/8/layout/vList4"/>
    <dgm:cxn modelId="{2058334A-2515-4241-9300-94F72802028D}" srcId="{B0CD8BC5-14C1-4640-9C2A-87014BEE256E}" destId="{8B0D78AC-6C76-414C-A2DB-BAFC07CA853B}" srcOrd="0" destOrd="0" parTransId="{D7531860-6406-4F1E-A5DB-E8E5D97C1993}" sibTransId="{8D6FB2D5-BB56-4833-A199-ECE70EFF91E3}"/>
    <dgm:cxn modelId="{826BBEF1-44CD-4F69-BD00-7EB7998D3D73}" type="presOf" srcId="{686D4BAF-953B-4388-A262-0FFF55FDF992}" destId="{91B1157B-39EF-47B6-B7D6-77ADE6F3F013}" srcOrd="0" destOrd="0" presId="urn:microsoft.com/office/officeart/2005/8/layout/vList4"/>
    <dgm:cxn modelId="{352F5858-FC16-4ACF-9777-BEC03B7556EA}" type="presOf" srcId="{B0CD8BC5-14C1-4640-9C2A-87014BEE256E}" destId="{F75F6D85-81D4-418A-8D9A-D4E771166E6D}" srcOrd="1" destOrd="0" presId="urn:microsoft.com/office/officeart/2005/8/layout/vList4"/>
    <dgm:cxn modelId="{FBBA504D-CE6D-4D42-945B-A752ED1A3655}" srcId="{686D4BAF-953B-4388-A262-0FFF55FDF992}" destId="{6B147B93-E3B9-40D6-8C3C-551889FDBFA8}" srcOrd="2" destOrd="0" parTransId="{1AF9B3E0-2D89-496B-9ED2-E78614E023E8}" sibTransId="{1646CA6F-565F-4860-BE86-D20EB3E33C8F}"/>
    <dgm:cxn modelId="{679CB7A6-F6E9-4EF0-B381-D411EB5530CE}" type="presOf" srcId="{DA034336-D000-4342-9347-77A9CE745217}" destId="{51A1525A-F771-4EB2-8786-09A720467EAA}" srcOrd="1" destOrd="0" presId="urn:microsoft.com/office/officeart/2005/8/layout/vList4"/>
    <dgm:cxn modelId="{FB9DDB0C-A438-4FBC-965A-326EB23600C6}" srcId="{B0CD8BC5-14C1-4640-9C2A-87014BEE256E}" destId="{6F8CB92B-ACC8-4393-AF02-DE6A5944B4F2}" srcOrd="1" destOrd="0" parTransId="{CBD4D0E5-E028-47E3-B6E4-7743572BC809}" sibTransId="{4A7739B6-C9C5-4BF9-97A3-13BB972C612A}"/>
    <dgm:cxn modelId="{F9259F80-FF9E-4141-B324-8032299C0E83}" type="presOf" srcId="{A1B4E287-1E58-48F0-A386-54FD864A5400}" destId="{D709EA88-D130-417B-916B-0E53362E9100}" srcOrd="0" destOrd="1" presId="urn:microsoft.com/office/officeart/2005/8/layout/vList4"/>
    <dgm:cxn modelId="{0573A34E-BC19-4C74-999F-45B235B5DC22}" type="presOf" srcId="{F33DA024-8B3D-4134-AA1A-C956C0C48414}" destId="{51A1525A-F771-4EB2-8786-09A720467EAA}" srcOrd="1" destOrd="2" presId="urn:microsoft.com/office/officeart/2005/8/layout/vList4"/>
    <dgm:cxn modelId="{F2FE2A97-036D-4065-9789-6B8F491621B7}" type="presOf" srcId="{A1B4E287-1E58-48F0-A386-54FD864A5400}" destId="{51A1525A-F771-4EB2-8786-09A720467EAA}" srcOrd="1" destOrd="1" presId="urn:microsoft.com/office/officeart/2005/8/layout/vList4"/>
    <dgm:cxn modelId="{BF01933D-D383-44DC-930F-9CE2C6673C50}" type="presOf" srcId="{6BAF729E-4423-483D-95D8-7EC532D78CEA}" destId="{54D7BDC8-DE97-4912-99AF-24AA09771781}" srcOrd="0" destOrd="1" presId="urn:microsoft.com/office/officeart/2005/8/layout/vList4"/>
    <dgm:cxn modelId="{18553D07-2FB8-4890-A3AD-25E62D8A317C}" type="presOf" srcId="{8B0D78AC-6C76-414C-A2DB-BAFC07CA853B}" destId="{F75F6D85-81D4-418A-8D9A-D4E771166E6D}" srcOrd="1" destOrd="1" presId="urn:microsoft.com/office/officeart/2005/8/layout/vList4"/>
    <dgm:cxn modelId="{3D01E5A6-55C1-4006-91EA-1532E73D04FF}" srcId="{686D4BAF-953B-4388-A262-0FFF55FDF992}" destId="{B0CD8BC5-14C1-4640-9C2A-87014BEE256E}" srcOrd="0" destOrd="0" parTransId="{BE1FD9AE-2B91-4088-9117-7D358060447F}" sibTransId="{E0D2E905-28AF-4083-B0A8-710696ACAB45}"/>
    <dgm:cxn modelId="{7D4E6EFD-A320-4D9F-B6EA-D0F0636C61D4}" type="presOf" srcId="{6F8CB92B-ACC8-4393-AF02-DE6A5944B4F2}" destId="{F75F6D85-81D4-418A-8D9A-D4E771166E6D}" srcOrd="1" destOrd="2" presId="urn:microsoft.com/office/officeart/2005/8/layout/vList4"/>
    <dgm:cxn modelId="{0CF7375D-2B09-4C62-99B0-3777D010DC6D}" srcId="{DA034336-D000-4342-9347-77A9CE745217}" destId="{A1B4E287-1E58-48F0-A386-54FD864A5400}" srcOrd="0" destOrd="0" parTransId="{F06B3F33-FBA9-433E-9C8C-E23A2BBAF185}" sibTransId="{F6ADF11D-8357-4004-88B7-DBEE9C39ED58}"/>
    <dgm:cxn modelId="{E9C51B2D-83AF-490D-AC7A-F79F2D42E38C}" srcId="{6B147B93-E3B9-40D6-8C3C-551889FDBFA8}" destId="{6BAF729E-4423-483D-95D8-7EC532D78CEA}" srcOrd="0" destOrd="0" parTransId="{21FB4E11-BE04-4070-A5D1-4CD09761A506}" sibTransId="{767CB87D-0DBA-4AB0-A46B-4296EAED957B}"/>
    <dgm:cxn modelId="{77A7AC15-052F-48F9-8D61-35167E0B3B31}" type="presParOf" srcId="{91B1157B-39EF-47B6-B7D6-77ADE6F3F013}" destId="{CCD82AE0-FBB6-40CC-86E6-FE0B6CD2735F}" srcOrd="0" destOrd="0" presId="urn:microsoft.com/office/officeart/2005/8/layout/vList4"/>
    <dgm:cxn modelId="{28453B51-5D82-48AB-A899-690341067EE9}" type="presParOf" srcId="{CCD82AE0-FBB6-40CC-86E6-FE0B6CD2735F}" destId="{7613D581-A2CC-4C90-A69C-3E93A54A9C55}" srcOrd="0" destOrd="0" presId="urn:microsoft.com/office/officeart/2005/8/layout/vList4"/>
    <dgm:cxn modelId="{704E517F-2E10-4095-A3DA-CC069F07CD94}" type="presParOf" srcId="{CCD82AE0-FBB6-40CC-86E6-FE0B6CD2735F}" destId="{694A21C2-3FDF-4A41-9A70-BB1B7CE3F21A}" srcOrd="1" destOrd="0" presId="urn:microsoft.com/office/officeart/2005/8/layout/vList4"/>
    <dgm:cxn modelId="{D6E821C2-7424-42B1-8C6C-CA169DD65F3D}" type="presParOf" srcId="{CCD82AE0-FBB6-40CC-86E6-FE0B6CD2735F}" destId="{F75F6D85-81D4-418A-8D9A-D4E771166E6D}" srcOrd="2" destOrd="0" presId="urn:microsoft.com/office/officeart/2005/8/layout/vList4"/>
    <dgm:cxn modelId="{177A6822-8894-4735-93DE-0DECC0B16419}" type="presParOf" srcId="{91B1157B-39EF-47B6-B7D6-77ADE6F3F013}" destId="{CFEC1668-485B-419D-8B95-6A6D9B2C4DC1}" srcOrd="1" destOrd="0" presId="urn:microsoft.com/office/officeart/2005/8/layout/vList4"/>
    <dgm:cxn modelId="{EDCF2C97-9187-4516-87CB-2F354E358749}" type="presParOf" srcId="{91B1157B-39EF-47B6-B7D6-77ADE6F3F013}" destId="{84F96449-8CCE-4108-9556-57EA00C52BC0}" srcOrd="2" destOrd="0" presId="urn:microsoft.com/office/officeart/2005/8/layout/vList4"/>
    <dgm:cxn modelId="{08B20391-D459-49C6-83C4-06FA161327F3}" type="presParOf" srcId="{84F96449-8CCE-4108-9556-57EA00C52BC0}" destId="{D709EA88-D130-417B-916B-0E53362E9100}" srcOrd="0" destOrd="0" presId="urn:microsoft.com/office/officeart/2005/8/layout/vList4"/>
    <dgm:cxn modelId="{8FE84947-828C-49AB-9EC5-FF0D0100DFAD}" type="presParOf" srcId="{84F96449-8CCE-4108-9556-57EA00C52BC0}" destId="{38740A42-C5D2-4EC8-B7C6-F98CA8D748D3}" srcOrd="1" destOrd="0" presId="urn:microsoft.com/office/officeart/2005/8/layout/vList4"/>
    <dgm:cxn modelId="{E6D8DF79-455D-4E81-8380-1D498D9AFA79}" type="presParOf" srcId="{84F96449-8CCE-4108-9556-57EA00C52BC0}" destId="{51A1525A-F771-4EB2-8786-09A720467EAA}" srcOrd="2" destOrd="0" presId="urn:microsoft.com/office/officeart/2005/8/layout/vList4"/>
    <dgm:cxn modelId="{93CB9445-C076-48EE-B0EA-700EBAEF7006}" type="presParOf" srcId="{91B1157B-39EF-47B6-B7D6-77ADE6F3F013}" destId="{BA6C60C9-F666-446E-9AC5-4A50C795CD57}" srcOrd="3" destOrd="0" presId="urn:microsoft.com/office/officeart/2005/8/layout/vList4"/>
    <dgm:cxn modelId="{ED4BDFAF-F447-45E1-99C2-6AC1973E1F30}" type="presParOf" srcId="{91B1157B-39EF-47B6-B7D6-77ADE6F3F013}" destId="{35358DD8-258D-4D07-8448-598974576081}" srcOrd="4" destOrd="0" presId="urn:microsoft.com/office/officeart/2005/8/layout/vList4"/>
    <dgm:cxn modelId="{10B711C3-C746-4C3F-BD2A-FF55A0AC7048}" type="presParOf" srcId="{35358DD8-258D-4D07-8448-598974576081}" destId="{54D7BDC8-DE97-4912-99AF-24AA09771781}" srcOrd="0" destOrd="0" presId="urn:microsoft.com/office/officeart/2005/8/layout/vList4"/>
    <dgm:cxn modelId="{AED5631D-B0FB-4D11-90BF-D47B1C2CA4F5}" type="presParOf" srcId="{35358DD8-258D-4D07-8448-598974576081}" destId="{9E463C34-559E-41CD-9AE2-5D8D730AC078}" srcOrd="1" destOrd="0" presId="urn:microsoft.com/office/officeart/2005/8/layout/vList4"/>
    <dgm:cxn modelId="{A26FC887-0E77-472A-BA76-9786CC07C962}" type="presParOf" srcId="{35358DD8-258D-4D07-8448-598974576081}" destId="{0BDCA727-4820-4821-BFFB-BF6FB16F23D0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13D581-A2CC-4C90-A69C-3E93A54A9C55}">
      <dsp:nvSpPr>
        <dsp:cNvPr id="0" name=""/>
        <dsp:cNvSpPr/>
      </dsp:nvSpPr>
      <dsp:spPr>
        <a:xfrm>
          <a:off x="0" y="0"/>
          <a:ext cx="7239000" cy="15145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Přírodní a syntetická </a:t>
          </a:r>
          <a:endParaRPr lang="cs-CZ" sz="24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Přírodní: uhlí, ropa, zemní plyn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Syntetická: koks, benzin, petrolej</a:t>
          </a:r>
          <a:endParaRPr lang="cs-CZ" sz="1900" kern="1200" dirty="0"/>
        </a:p>
      </dsp:txBody>
      <dsp:txXfrm>
        <a:off x="1599257" y="0"/>
        <a:ext cx="5639742" cy="1514574"/>
      </dsp:txXfrm>
    </dsp:sp>
    <dsp:sp modelId="{694A21C2-3FDF-4A41-9A70-BB1B7CE3F21A}">
      <dsp:nvSpPr>
        <dsp:cNvPr id="0" name=""/>
        <dsp:cNvSpPr/>
      </dsp:nvSpPr>
      <dsp:spPr>
        <a:xfrm>
          <a:off x="151457" y="151457"/>
          <a:ext cx="1447800" cy="121165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09EA88-D130-417B-916B-0E53362E9100}">
      <dsp:nvSpPr>
        <dsp:cNvPr id="0" name=""/>
        <dsp:cNvSpPr/>
      </dsp:nvSpPr>
      <dsp:spPr>
        <a:xfrm>
          <a:off x="0" y="1666031"/>
          <a:ext cx="7239000" cy="15145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Podle období vzniku</a:t>
          </a:r>
          <a:endParaRPr lang="cs-CZ" sz="24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Fosilní: uhlí, ropa, zemní plyn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Současná: dřevo</a:t>
          </a:r>
          <a:endParaRPr lang="cs-CZ" sz="1900" kern="1200" dirty="0"/>
        </a:p>
      </dsp:txBody>
      <dsp:txXfrm>
        <a:off x="1599257" y="1666031"/>
        <a:ext cx="5639742" cy="1514574"/>
      </dsp:txXfrm>
    </dsp:sp>
    <dsp:sp modelId="{38740A42-C5D2-4EC8-B7C6-F98CA8D748D3}">
      <dsp:nvSpPr>
        <dsp:cNvPr id="0" name=""/>
        <dsp:cNvSpPr/>
      </dsp:nvSpPr>
      <dsp:spPr>
        <a:xfrm>
          <a:off x="151457" y="1817489"/>
          <a:ext cx="1447800" cy="121165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D7BDC8-DE97-4912-99AF-24AA09771781}">
      <dsp:nvSpPr>
        <dsp:cNvPr id="0" name=""/>
        <dsp:cNvSpPr/>
      </dsp:nvSpPr>
      <dsp:spPr>
        <a:xfrm>
          <a:off x="0" y="3332063"/>
          <a:ext cx="7239000" cy="15145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Podle skupenství</a:t>
          </a:r>
          <a:endParaRPr lang="cs-CZ" sz="24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Pevná: uhlí, dřevo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Kapalná: ropa, petrolej, benzin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Plynná: zemní plyn, propan-butan</a:t>
          </a:r>
          <a:endParaRPr lang="cs-CZ" sz="1900" kern="1200" dirty="0"/>
        </a:p>
      </dsp:txBody>
      <dsp:txXfrm>
        <a:off x="1599257" y="3332063"/>
        <a:ext cx="5639742" cy="1514574"/>
      </dsp:txXfrm>
    </dsp:sp>
    <dsp:sp modelId="{9E463C34-559E-41CD-9AE2-5D8D730AC078}">
      <dsp:nvSpPr>
        <dsp:cNvPr id="0" name=""/>
        <dsp:cNvSpPr/>
      </dsp:nvSpPr>
      <dsp:spPr>
        <a:xfrm>
          <a:off x="151457" y="3483521"/>
          <a:ext cx="1447800" cy="121165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75085CD-ED51-4127-A581-4D15F547B66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5BCDF8F-C61E-4200-A3EA-2818E0794A3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5085CD-ED51-4127-A581-4D15F547B66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BCDF8F-C61E-4200-A3EA-2818E0794A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75085CD-ED51-4127-A581-4D15F547B66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5BCDF8F-C61E-4200-A3EA-2818E0794A3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5085CD-ED51-4127-A581-4D15F547B66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BCDF8F-C61E-4200-A3EA-2818E0794A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5085CD-ED51-4127-A581-4D15F547B66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BCDF8F-C61E-4200-A3EA-2818E0794A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5085CD-ED51-4127-A581-4D15F547B66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BCDF8F-C61E-4200-A3EA-2818E0794A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75085CD-ED51-4127-A581-4D15F547B66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BCDF8F-C61E-4200-A3EA-2818E0794A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5085CD-ED51-4127-A581-4D15F547B66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BCDF8F-C61E-4200-A3EA-2818E0794A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5085CD-ED51-4127-A581-4D15F547B66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BCDF8F-C61E-4200-A3EA-2818E0794A3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5085CD-ED51-4127-A581-4D15F547B66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BCDF8F-C61E-4200-A3EA-2818E0794A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75085CD-ED51-4127-A581-4D15F547B66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5BCDF8F-C61E-4200-A3EA-2818E0794A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75085CD-ED51-4127-A581-4D15F547B66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5BCDF8F-C61E-4200-A3EA-2818E0794A3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Paliva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Chemie pro 9. ročník ZŠ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6654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Ortová Iveta 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C000"/>
                </a:solidFill>
              </a:rPr>
              <a:t>4A_14_Paliva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Chemie pro 9. ročník </a:t>
            </a:r>
            <a:r>
              <a:rPr lang="cs-CZ" dirty="0">
                <a:solidFill>
                  <a:srgbClr val="FFC000"/>
                </a:solidFill>
              </a:rPr>
              <a:t>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80308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vytvořena na téma paliva a slouží k výkladu učitele</a:t>
            </a:r>
          </a:p>
          <a:p>
            <a:r>
              <a:rPr lang="cs-CZ" dirty="0" smtClean="0"/>
              <a:t>Obsahuje základní pojmy: rozdělení paliv,  oktanové číslo, benzín, petrolej, uhlí, dřevo, ropa, zemní plyn, propan-butan, biopaliva</a:t>
            </a:r>
          </a:p>
          <a:p>
            <a:r>
              <a:rPr lang="cs-CZ" dirty="0" smtClean="0"/>
              <a:t>Lze využít při výkladu i při shrnutí dané problematiky </a:t>
            </a:r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722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Paliva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dirty="0" smtClean="0"/>
              <a:t>= označujeme chemický prvek, chemickou látku nebo jejich směs, která  za vhodných podmínek dokáže udržet chemickou reakci </a:t>
            </a:r>
          </a:p>
          <a:p>
            <a:pPr indent="0">
              <a:buNone/>
            </a:pP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indent="0">
              <a:buNone/>
            </a:pP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SPALOVÁNÍ </a:t>
            </a:r>
          </a:p>
          <a:p>
            <a:pPr indent="0">
              <a:buNone/>
            </a:pP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při spalování vzniká chemická reakce při které se uvolňuje chemická energie a přeměňuje se na energii tepelnou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50208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paliv: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5200418"/>
              </p:ext>
            </p:extLst>
          </p:nvPr>
        </p:nvGraphicFramePr>
        <p:xfrm>
          <a:off x="457200" y="1609725"/>
          <a:ext cx="7239000" cy="484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Mrak 4"/>
          <p:cNvSpPr/>
          <p:nvPr/>
        </p:nvSpPr>
        <p:spPr>
          <a:xfrm>
            <a:off x="971600" y="2132856"/>
            <a:ext cx="864096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971600" y="3717032"/>
            <a:ext cx="864096" cy="64807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971600" y="5301208"/>
            <a:ext cx="864096" cy="792088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017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UHLÍ</a:t>
            </a:r>
            <a:endParaRPr lang="cs-CZ" cap="non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h</a:t>
            </a:r>
            <a:r>
              <a:rPr lang="cs-CZ" dirty="0" smtClean="0"/>
              <a:t>ornina – hnědá, černá, hnědo-černá </a:t>
            </a:r>
          </a:p>
          <a:p>
            <a:r>
              <a:rPr lang="cs-CZ" dirty="0"/>
              <a:t>v</a:t>
            </a:r>
            <a:r>
              <a:rPr lang="cs-CZ" dirty="0" smtClean="0"/>
              <a:t>zniklo z rostlinných a živočišných zbytků (tyto zbytky byly uloženy v anaerobním vodním prostředí, zde byla nízká hladina kyslíku, která brání kompletnímu rozkladu a hnití)</a:t>
            </a:r>
          </a:p>
          <a:p>
            <a:r>
              <a:rPr lang="cs-CZ" dirty="0" smtClean="0"/>
              <a:t>Získává se těžbou: z povrchových nebo hlubinných dolů</a:t>
            </a:r>
          </a:p>
          <a:p>
            <a:r>
              <a:rPr lang="cs-CZ" dirty="0" smtClean="0"/>
              <a:t>Hlavní využití: k výrobě elektrické energie, vytápění a ohřev vody</a:t>
            </a:r>
          </a:p>
          <a:p>
            <a:r>
              <a:rPr lang="cs-CZ" dirty="0" smtClean="0"/>
              <a:t>Hlavní výskyt: ostravsko-karvinský region (černé uhlí), SZ ČR (Sokolov, Most) hnědé uhlí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5469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Základní typy uhlí: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Lignit: nejméně kvalitní </a:t>
            </a:r>
          </a:p>
          <a:p>
            <a:r>
              <a:rPr lang="cs-CZ" dirty="0" smtClean="0"/>
              <a:t>Hnědé uhlí: 60%-75%uhlíku, využití: vytápění domácností</a:t>
            </a:r>
          </a:p>
          <a:p>
            <a:r>
              <a:rPr lang="cs-CZ" dirty="0" smtClean="0"/>
              <a:t>Hnědo-černé uhlí: využití: výroba elektřiny, tepla</a:t>
            </a:r>
          </a:p>
          <a:p>
            <a:r>
              <a:rPr lang="cs-CZ" dirty="0" smtClean="0"/>
              <a:t>Černé uhlí: 75%-95% uhlíku</a:t>
            </a:r>
          </a:p>
          <a:p>
            <a:r>
              <a:rPr lang="cs-CZ" dirty="0" smtClean="0"/>
              <a:t>Antracit: nejkvalitnější uhlí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8857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threePt" dir="t"/>
            </a:scene3d>
            <a:sp3d extrusionH="57150">
              <a:bevelT w="38100" h="38100" prst="relaxedInset"/>
            </a:sp3d>
          </a:bodyPr>
          <a:lstStyle/>
          <a:p>
            <a:pPr algn="ctr"/>
            <a:r>
              <a:rPr lang="cs-CZ" dirty="0" smtClean="0"/>
              <a:t>ropa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h</a:t>
            </a:r>
            <a:r>
              <a:rPr lang="cs-CZ" dirty="0" smtClean="0"/>
              <a:t>nědá až nazelenalá hořlavá kapalina 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s</a:t>
            </a:r>
            <a:r>
              <a:rPr lang="cs-CZ" dirty="0" smtClean="0"/>
              <a:t>měs chemických sloučenin (uhlík, vodík, síra, dusík, kyslík, stopové prvky)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r</a:t>
            </a:r>
            <a:r>
              <a:rPr lang="cs-CZ" dirty="0" smtClean="0"/>
              <a:t>opa je tvořena hlavně uhlovodíky (alkany, </a:t>
            </a:r>
            <a:r>
              <a:rPr lang="cs-CZ" dirty="0" err="1" smtClean="0"/>
              <a:t>izoalkany</a:t>
            </a:r>
            <a:r>
              <a:rPr lang="cs-CZ" dirty="0" smtClean="0"/>
              <a:t>, cykloalkany a aromáty) 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v</a:t>
            </a:r>
            <a:r>
              <a:rPr lang="cs-CZ" dirty="0" smtClean="0"/>
              <a:t>znikla rozkladem zbytků pravěkých rostlin a živočichů 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z</a:t>
            </a:r>
            <a:r>
              <a:rPr lang="cs-CZ" dirty="0" smtClean="0"/>
              <a:t>ákladní surovina petrochemického průmyslu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r</a:t>
            </a:r>
            <a:r>
              <a:rPr lang="cs-CZ" dirty="0" smtClean="0"/>
              <a:t>opa při těžbě vyvěrá pod tlakem, nebo je čerpána </a:t>
            </a:r>
          </a:p>
          <a:p>
            <a:pPr>
              <a:buFont typeface="Wingdings" pitchFamily="2" charset="2"/>
              <a:buChar char="q"/>
            </a:pPr>
            <a:r>
              <a:rPr lang="cs-CZ" b="1" u="sng" dirty="0" smtClean="0">
                <a:solidFill>
                  <a:srgbClr val="FF0000"/>
                </a:solidFill>
              </a:rPr>
              <a:t>Využití:</a:t>
            </a:r>
            <a:r>
              <a:rPr lang="cs-CZ" dirty="0" smtClean="0"/>
              <a:t> palivo pro dopravu, surovina pro výrobu plastů, léčiv, hnojiv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684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Těžba ropy</a:t>
            </a:r>
            <a:endParaRPr lang="cs-CZ" b="0" cap="non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u="sng" dirty="0" smtClean="0"/>
              <a:t>Primární způsob těžby</a:t>
            </a:r>
            <a:r>
              <a:rPr lang="cs-CZ" dirty="0" smtClean="0"/>
              <a:t>: pomocí vrtů, je potřeba tlak, při němž může ropa samovolně vytékat</a:t>
            </a:r>
          </a:p>
          <a:p>
            <a:r>
              <a:rPr lang="cs-CZ" b="1" u="sng" dirty="0" smtClean="0"/>
              <a:t>Sekundární způsob těžby</a:t>
            </a:r>
            <a:r>
              <a:rPr lang="cs-CZ" dirty="0" smtClean="0"/>
              <a:t>: pomocí pump, nebo pomocí zpětným pumpováním zemního plynu </a:t>
            </a:r>
          </a:p>
          <a:p>
            <a:endParaRPr lang="cs-CZ" dirty="0"/>
          </a:p>
          <a:p>
            <a:r>
              <a:rPr lang="cs-CZ" b="1" u="sng" dirty="0" smtClean="0"/>
              <a:t>Naleziště</a:t>
            </a:r>
            <a:r>
              <a:rPr lang="cs-CZ" dirty="0" smtClean="0"/>
              <a:t>: v ČR – jižní Morava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Rusko, USA, Mexiko, Kuvajt, Irák,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Saudská Arábie, Velká Británie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053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cap="none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Zemní plyn</a:t>
            </a:r>
            <a:endParaRPr lang="cs-CZ" cap="none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Přírodní hořlavý plyn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Hlavní složka</a:t>
            </a:r>
            <a:r>
              <a:rPr lang="cs-CZ" dirty="0" smtClean="0"/>
              <a:t>: </a:t>
            </a:r>
            <a:r>
              <a:rPr lang="cs-CZ" dirty="0" err="1" smtClean="0"/>
              <a:t>methan</a:t>
            </a:r>
            <a:r>
              <a:rPr lang="cs-CZ" dirty="0" smtClean="0"/>
              <a:t> (90%), </a:t>
            </a:r>
            <a:r>
              <a:rPr lang="cs-CZ" dirty="0" err="1" smtClean="0"/>
              <a:t>ethan</a:t>
            </a:r>
            <a:r>
              <a:rPr lang="cs-CZ" dirty="0" smtClean="0"/>
              <a:t> (1-5%)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Bez zápachu (přidává se zapáchající plyn, aby byl lze čichem rozpoznat) </a:t>
            </a:r>
          </a:p>
          <a:p>
            <a:pPr>
              <a:buFont typeface="Wingdings" pitchFamily="2" charset="2"/>
              <a:buChar char="§"/>
            </a:pPr>
            <a:r>
              <a:rPr lang="cs-CZ" b="1" u="sng" dirty="0" smtClean="0">
                <a:solidFill>
                  <a:srgbClr val="FF0000"/>
                </a:solidFill>
              </a:rPr>
              <a:t>Využití</a:t>
            </a:r>
            <a:r>
              <a:rPr lang="cs-CZ" dirty="0" smtClean="0"/>
              <a:t>: jako zdroj energie, motorové palivo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Nachází se samostatně, nebo společně s ropou, nebo černým uhlím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4810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benzin</a:t>
            </a:r>
            <a:endParaRPr lang="cs-CZ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Kapalina ropného původu</a:t>
            </a:r>
          </a:p>
          <a:p>
            <a:r>
              <a:rPr lang="cs-CZ" dirty="0" smtClean="0"/>
              <a:t>Těkavý, základ benzinu je tvořen uhlovodíky se čtyřmi až dvanácti atomy uhlíku v molekule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Využití:</a:t>
            </a:r>
            <a:r>
              <a:rPr lang="cs-CZ" dirty="0" smtClean="0"/>
              <a:t> palivo v zážehových spalovacích motorech, rozpouštědlo </a:t>
            </a:r>
          </a:p>
          <a:p>
            <a:r>
              <a:rPr lang="cs-CZ" dirty="0" smtClean="0"/>
              <a:t>Benzin je směs uhlovodíků s převahou oktanu</a:t>
            </a:r>
            <a:endParaRPr lang="cs-CZ" dirty="0"/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Základní rozdělení: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b="1" u="sng" dirty="0" smtClean="0"/>
              <a:t>Olovnatý benzin </a:t>
            </a:r>
            <a:r>
              <a:rPr lang="cs-CZ" dirty="0" smtClean="0"/>
              <a:t>– přísada olova, je zakázán, dochází k uvolňování do ovzduší</a:t>
            </a:r>
          </a:p>
          <a:p>
            <a:pPr>
              <a:buFont typeface="Wingdings" pitchFamily="2" charset="2"/>
              <a:buChar char="§"/>
            </a:pPr>
            <a:r>
              <a:rPr lang="cs-CZ" b="1" u="sng" dirty="0" smtClean="0"/>
              <a:t>Bezolovnatý benzin</a:t>
            </a:r>
            <a:r>
              <a:rPr lang="cs-CZ" dirty="0" smtClean="0"/>
              <a:t> – není obsaženo olovo, místo toho ethery, alkoholy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1620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benzin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Vyrábí se </a:t>
            </a:r>
            <a:r>
              <a:rPr lang="cs-CZ" b="1" dirty="0" smtClean="0">
                <a:solidFill>
                  <a:srgbClr val="7030A0"/>
                </a:solidFill>
              </a:rPr>
              <a:t>v ropných rafineriích </a:t>
            </a:r>
          </a:p>
          <a:p>
            <a:r>
              <a:rPr lang="cs-CZ" dirty="0" smtClean="0"/>
              <a:t>Frakce ropy, krakování, reformace, polymerace, alkylace </a:t>
            </a:r>
          </a:p>
          <a:p>
            <a:endParaRPr lang="cs-CZ" dirty="0"/>
          </a:p>
          <a:p>
            <a:r>
              <a:rPr lang="cs-CZ" b="1" u="sng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Oktanové číslo</a:t>
            </a:r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: </a:t>
            </a:r>
          </a:p>
          <a:p>
            <a:pPr marL="0" indent="0">
              <a:buNone/>
            </a:pP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  <a:p>
            <a:pPr marL="0" indent="0">
              <a:buNone/>
            </a:pPr>
            <a:r>
              <a:rPr lang="cs-CZ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Označuje, jak je benzin odolný proti samozápalu. Vliv složení paliva na detonaci (klepání) motoru.</a:t>
            </a:r>
          </a:p>
          <a:p>
            <a:pPr marL="0" indent="0">
              <a:buNone/>
            </a:pPr>
            <a:r>
              <a:rPr lang="cs-CZ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Benzin, který má nízké oktanové číslo, tak se k nim přidávají přísady a ty ho zvyšují </a:t>
            </a:r>
            <a:endParaRPr lang="cs-CZ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84636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biopaliva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Obnovitelný zdroj energie</a:t>
            </a:r>
          </a:p>
          <a:p>
            <a:r>
              <a:rPr lang="cs-CZ" dirty="0" smtClean="0"/>
              <a:t>Způsob využití biomasy</a:t>
            </a:r>
          </a:p>
          <a:p>
            <a:r>
              <a:rPr lang="cs-CZ" dirty="0" smtClean="0"/>
              <a:t>Zkapalněná se používají jako motorová paliva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2"/>
                </a:solidFill>
              </a:rPr>
              <a:t>Rozdělení podle skupenství: </a:t>
            </a:r>
          </a:p>
          <a:p>
            <a:pPr marL="0" indent="0">
              <a:buNone/>
            </a:pPr>
            <a:endParaRPr lang="cs-CZ" b="1" u="sng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Pevné:</a:t>
            </a:r>
            <a:r>
              <a:rPr lang="cs-CZ" dirty="0" smtClean="0"/>
              <a:t> dřevo, sláma, brikety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Kapalné</a:t>
            </a:r>
            <a:r>
              <a:rPr lang="cs-CZ" dirty="0" smtClean="0"/>
              <a:t>: rostlinné oleje, </a:t>
            </a:r>
            <a:r>
              <a:rPr lang="cs-CZ" dirty="0" err="1" smtClean="0"/>
              <a:t>bioethanol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Plynné</a:t>
            </a:r>
            <a:r>
              <a:rPr lang="cs-CZ" dirty="0" smtClean="0"/>
              <a:t>: bioplyn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6095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text autora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8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267</TotalTime>
  <Words>620</Words>
  <Application>Microsoft Office PowerPoint</Application>
  <PresentationFormat>Předvádění na obrazovce (4:3)</PresentationFormat>
  <Paragraphs>88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Paliva</vt:lpstr>
      <vt:lpstr>Prezentace aplikace PowerPoint</vt:lpstr>
      <vt:lpstr>Anotace</vt:lpstr>
      <vt:lpstr>Paliva</vt:lpstr>
      <vt:lpstr>Rozdělení paliv: </vt:lpstr>
      <vt:lpstr>UHLÍ</vt:lpstr>
      <vt:lpstr>Základní typy uhlí: </vt:lpstr>
      <vt:lpstr>ropa</vt:lpstr>
      <vt:lpstr>Těžba ropy</vt:lpstr>
      <vt:lpstr>Zemní plyn</vt:lpstr>
      <vt:lpstr>benzin</vt:lpstr>
      <vt:lpstr>benzin</vt:lpstr>
      <vt:lpstr>biopaliva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Paliva</dc:title>
  <dc:creator>Admin</dc:creator>
  <cp:lastModifiedBy>Admin</cp:lastModifiedBy>
  <cp:revision>16</cp:revision>
  <dcterms:created xsi:type="dcterms:W3CDTF">2013-01-26T13:40:40Z</dcterms:created>
  <dcterms:modified xsi:type="dcterms:W3CDTF">2013-02-24T16:05:53Z</dcterms:modified>
</cp:coreProperties>
</file>