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heme/theme2.xml" ContentType="application/vnd.openxmlformats-officedocument.theme+xml"/>
  <Override PartName="/ppt/tags/tag23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2" r:id="rId17"/>
  </p:sldMasterIdLst>
  <p:notesMasterIdLst>
    <p:notesMasterId r:id="rId51"/>
  </p:notesMasterIdLst>
  <p:sldIdLst>
    <p:sldId id="315" r:id="rId18"/>
    <p:sldId id="310" r:id="rId19"/>
    <p:sldId id="261" r:id="rId20"/>
    <p:sldId id="262" r:id="rId21"/>
    <p:sldId id="263" r:id="rId22"/>
    <p:sldId id="264" r:id="rId23"/>
    <p:sldId id="266" r:id="rId24"/>
    <p:sldId id="267" r:id="rId25"/>
    <p:sldId id="268" r:id="rId26"/>
    <p:sldId id="270" r:id="rId27"/>
    <p:sldId id="271" r:id="rId28"/>
    <p:sldId id="273" r:id="rId29"/>
    <p:sldId id="274" r:id="rId30"/>
    <p:sldId id="275" r:id="rId31"/>
    <p:sldId id="277" r:id="rId32"/>
    <p:sldId id="278" r:id="rId33"/>
    <p:sldId id="279" r:id="rId34"/>
    <p:sldId id="287" r:id="rId35"/>
    <p:sldId id="289" r:id="rId36"/>
    <p:sldId id="290" r:id="rId37"/>
    <p:sldId id="291" r:id="rId38"/>
    <p:sldId id="293" r:id="rId39"/>
    <p:sldId id="294" r:id="rId40"/>
    <p:sldId id="307" r:id="rId41"/>
    <p:sldId id="296" r:id="rId42"/>
    <p:sldId id="297" r:id="rId43"/>
    <p:sldId id="312" r:id="rId44"/>
    <p:sldId id="299" r:id="rId45"/>
    <p:sldId id="300" r:id="rId46"/>
    <p:sldId id="308" r:id="rId47"/>
    <p:sldId id="302" r:id="rId48"/>
    <p:sldId id="303" r:id="rId49"/>
    <p:sldId id="313" r:id="rId5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FFFF"/>
    <a:srgbClr val="00FF00"/>
    <a:srgbClr val="FF0000"/>
    <a:srgbClr val="FF00FF"/>
    <a:srgbClr val="CCFFFF"/>
    <a:srgbClr val="CCFFCC"/>
    <a:srgbClr val="FF99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15" autoAdjust="0"/>
    <p:restoredTop sz="86406" autoAdjust="0"/>
  </p:normalViewPr>
  <p:slideViewPr>
    <p:cSldViewPr snapToObjects="1">
      <p:cViewPr>
        <p:scale>
          <a:sx n="58" d="100"/>
          <a:sy n="58" d="100"/>
        </p:scale>
        <p:origin x="-1224" y="-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36004" cy="36004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9" Type="http://schemas.openxmlformats.org/officeDocument/2006/relationships/slide" Target="slides/slide22.xml"/><Relationship Id="rId21" Type="http://schemas.openxmlformats.org/officeDocument/2006/relationships/slide" Target="slides/slide4.xml"/><Relationship Id="rId34" Type="http://schemas.openxmlformats.org/officeDocument/2006/relationships/slide" Target="slides/slide17.xml"/><Relationship Id="rId42" Type="http://schemas.openxmlformats.org/officeDocument/2006/relationships/slide" Target="slides/slide25.xml"/><Relationship Id="rId47" Type="http://schemas.openxmlformats.org/officeDocument/2006/relationships/slide" Target="slides/slide30.xml"/><Relationship Id="rId50" Type="http://schemas.openxmlformats.org/officeDocument/2006/relationships/slide" Target="slides/slide33.xml"/><Relationship Id="rId55" Type="http://schemas.openxmlformats.org/officeDocument/2006/relationships/tableStyles" Target="tableStyles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1.xml"/><Relationship Id="rId25" Type="http://schemas.openxmlformats.org/officeDocument/2006/relationships/slide" Target="slides/slide8.xml"/><Relationship Id="rId33" Type="http://schemas.openxmlformats.org/officeDocument/2006/relationships/slide" Target="slides/slide16.xml"/><Relationship Id="rId38" Type="http://schemas.openxmlformats.org/officeDocument/2006/relationships/slide" Target="slides/slide21.xml"/><Relationship Id="rId46" Type="http://schemas.openxmlformats.org/officeDocument/2006/relationships/slide" Target="slides/slide29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slide" Target="slides/slide3.xml"/><Relationship Id="rId29" Type="http://schemas.openxmlformats.org/officeDocument/2006/relationships/slide" Target="slides/slide12.xml"/><Relationship Id="rId41" Type="http://schemas.openxmlformats.org/officeDocument/2006/relationships/slide" Target="slides/slide24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32" Type="http://schemas.openxmlformats.org/officeDocument/2006/relationships/slide" Target="slides/slide15.xml"/><Relationship Id="rId37" Type="http://schemas.openxmlformats.org/officeDocument/2006/relationships/slide" Target="slides/slide20.xml"/><Relationship Id="rId40" Type="http://schemas.openxmlformats.org/officeDocument/2006/relationships/slide" Target="slides/slide23.xml"/><Relationship Id="rId45" Type="http://schemas.openxmlformats.org/officeDocument/2006/relationships/slide" Target="slides/slide28.xml"/><Relationship Id="rId53" Type="http://schemas.openxmlformats.org/officeDocument/2006/relationships/viewProps" Target="viewProps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slide" Target="slides/slide6.xml"/><Relationship Id="rId28" Type="http://schemas.openxmlformats.org/officeDocument/2006/relationships/slide" Target="slides/slide11.xml"/><Relationship Id="rId36" Type="http://schemas.openxmlformats.org/officeDocument/2006/relationships/slide" Target="slides/slide19.xml"/><Relationship Id="rId49" Type="http://schemas.openxmlformats.org/officeDocument/2006/relationships/slide" Target="slides/slide32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31" Type="http://schemas.openxmlformats.org/officeDocument/2006/relationships/slide" Target="slides/slide14.xml"/><Relationship Id="rId44" Type="http://schemas.openxmlformats.org/officeDocument/2006/relationships/slide" Target="slides/slide27.xml"/><Relationship Id="rId52" Type="http://schemas.openxmlformats.org/officeDocument/2006/relationships/presProps" Target="presProp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slide" Target="slides/slide10.xml"/><Relationship Id="rId30" Type="http://schemas.openxmlformats.org/officeDocument/2006/relationships/slide" Target="slides/slide13.xml"/><Relationship Id="rId35" Type="http://schemas.openxmlformats.org/officeDocument/2006/relationships/slide" Target="slides/slide18.xml"/><Relationship Id="rId43" Type="http://schemas.openxmlformats.org/officeDocument/2006/relationships/slide" Target="slides/slide26.xml"/><Relationship Id="rId48" Type="http://schemas.openxmlformats.org/officeDocument/2006/relationships/slide" Target="slides/slide31.xml"/><Relationship Id="rId8" Type="http://schemas.openxmlformats.org/officeDocument/2006/relationships/customXml" Target="../customXml/item8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67B6FE-4EAA-4BF9-AAC8-CD01525A7444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623930-9950-462B-8899-E382644A61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647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623930-9950-462B-8899-E382644A6178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636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tags" Target="../tags/tag2.xml"/><Relationship Id="rId7" Type="http://schemas.openxmlformats.org/officeDocument/2006/relationships/image" Target="../media/image2.png"/><Relationship Id="rId2" Type="http://schemas.openxmlformats.org/officeDocument/2006/relationships/tags" Target="../tags/tag1.xml"/><Relationship Id="rId1" Type="http://schemas.openxmlformats.org/officeDocument/2006/relationships/customXml" Target="../../customXml/item15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4.xml"/><Relationship Id="rId4" Type="http://schemas.openxmlformats.org/officeDocument/2006/relationships/tags" Target="../tags/tag3.xml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6.xml"/><Relationship Id="rId7" Type="http://schemas.openxmlformats.org/officeDocument/2006/relationships/tags" Target="../tags/tag10.xml"/><Relationship Id="rId2" Type="http://schemas.openxmlformats.org/officeDocument/2006/relationships/tags" Target="../tags/tag5.xml"/><Relationship Id="rId1" Type="http://schemas.openxmlformats.org/officeDocument/2006/relationships/customXml" Target="../../customXml/item12.xml"/><Relationship Id="rId6" Type="http://schemas.openxmlformats.org/officeDocument/2006/relationships/tags" Target="../tags/tag9.xml"/><Relationship Id="rId11" Type="http://schemas.openxmlformats.org/officeDocument/2006/relationships/image" Target="../media/image4.png"/><Relationship Id="rId5" Type="http://schemas.openxmlformats.org/officeDocument/2006/relationships/tags" Target="../tags/tag8.xml"/><Relationship Id="rId10" Type="http://schemas.openxmlformats.org/officeDocument/2006/relationships/image" Target="../media/image3.png"/><Relationship Id="rId4" Type="http://schemas.openxmlformats.org/officeDocument/2006/relationships/tags" Target="../tags/tag7.xml"/><Relationship Id="rId9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tags" Target="../tags/tag12.xml"/><Relationship Id="rId7" Type="http://schemas.openxmlformats.org/officeDocument/2006/relationships/image" Target="../media/image2.png"/><Relationship Id="rId2" Type="http://schemas.openxmlformats.org/officeDocument/2006/relationships/tags" Target="../tags/tag11.xml"/><Relationship Id="rId1" Type="http://schemas.openxmlformats.org/officeDocument/2006/relationships/customXml" Target="../../customXml/item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4.xml"/><Relationship Id="rId4" Type="http://schemas.openxmlformats.org/officeDocument/2006/relationships/tags" Target="../tags/tag13.xml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tags" Target="../tags/tag16.xml"/><Relationship Id="rId7" Type="http://schemas.openxmlformats.org/officeDocument/2006/relationships/image" Target="../media/image2.png"/><Relationship Id="rId2" Type="http://schemas.openxmlformats.org/officeDocument/2006/relationships/tags" Target="../tags/tag15.xml"/><Relationship Id="rId1" Type="http://schemas.openxmlformats.org/officeDocument/2006/relationships/customXml" Target="../../customXml/item1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8.xml"/><Relationship Id="rId4" Type="http://schemas.openxmlformats.org/officeDocument/2006/relationships/tags" Target="../tags/tag17.xml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tags" Target="../tags/tag20.xml"/><Relationship Id="rId7" Type="http://schemas.openxmlformats.org/officeDocument/2006/relationships/image" Target="../media/image2.png"/><Relationship Id="rId2" Type="http://schemas.openxmlformats.org/officeDocument/2006/relationships/tags" Target="../tags/tag19.xml"/><Relationship Id="rId1" Type="http://schemas.openxmlformats.org/officeDocument/2006/relationships/customXml" Target="../../customXml/item4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22.xml"/><Relationship Id="rId4" Type="http://schemas.openxmlformats.org/officeDocument/2006/relationships/tags" Target="../tags/tag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D26FA-1582-40C6-B95E-B5D1EEE52F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2E5D772-1BBC-4EA7-A742-46633B0999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EFD2D7-EA8F-4928-8024-E7D77D1A9E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084B0E4-C422-405C-B1A2-ED1892E656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74FC0E-F7D4-4B6D-B816-B4D91513CB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06CE93-1748-4D2F-B9C6-42756945EC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ACF8626-AC77-46C6-B4DF-E5D57CBADA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6628AB09-663E-4BC3-AA34-99D1C2A119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42187772-7D86-4829-8AB9-80C586A17D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BA219-7F8C-48C2-A2AC-B96925C4BA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06159-4271-40DF-9C19-242970899A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Mouse Mischief 4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1828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1pPr>
            <a:lvl2pPr marL="38404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2pPr>
            <a:lvl3pPr marL="74980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3pPr>
            <a:lvl4pPr marL="111556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4pPr>
            <a:lvl5pPr marL="138988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TextovéPole 6"/>
          <p:cNvSpPr txBox="1"/>
          <p:nvPr userDrawn="1">
            <p:custDataLst>
              <p:tags r:id="rId2"/>
            </p:custDataLst>
          </p:nvPr>
        </p:nvSpPr>
        <p:spPr>
          <a:xfrm>
            <a:off x="1371600" y="1901722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smtClean="0"/>
              <a:t>Yes</a:t>
            </a:r>
            <a:endParaRPr lang="cs-CZ" sz="3200"/>
          </a:p>
        </p:txBody>
      </p:sp>
      <p:sp>
        <p:nvSpPr>
          <p:cNvPr id="8" name="TextovéPole 7"/>
          <p:cNvSpPr txBox="1"/>
          <p:nvPr userDrawn="1">
            <p:custDataLst>
              <p:tags r:id="rId3"/>
            </p:custDataLst>
          </p:nvPr>
        </p:nvSpPr>
        <p:spPr>
          <a:xfrm>
            <a:off x="1371600" y="3540784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smtClean="0"/>
              <a:t>No</a:t>
            </a:r>
            <a:endParaRPr lang="cs-CZ" sz="3200"/>
          </a:p>
        </p:txBody>
      </p:sp>
      <p:pic>
        <p:nvPicPr>
          <p:cNvPr id="9" name="Obrázek 8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234336"/>
            <a:ext cx="857250" cy="857250"/>
          </a:xfrm>
          <a:prstGeom prst="rect">
            <a:avLst/>
          </a:prstGeom>
        </p:spPr>
      </p:pic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873398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4530420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1828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1pPr>
            <a:lvl2pPr marL="38404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2pPr>
            <a:lvl3pPr marL="74980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3pPr>
            <a:lvl4pPr marL="111556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4pPr>
            <a:lvl5pPr marL="138988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1828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1pPr>
            <a:lvl2pPr marL="38404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2pPr>
            <a:lvl3pPr marL="74980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3pPr>
            <a:lvl4pPr marL="111556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4pPr>
            <a:lvl5pPr marL="138988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1828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1pPr>
            <a:lvl2pPr marL="38404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2pPr>
            <a:lvl3pPr marL="74980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3pPr>
            <a:lvl4pPr marL="111556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4pPr>
            <a:lvl5pPr marL="138988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1828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1pPr>
            <a:lvl2pPr marL="38404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2pPr>
            <a:lvl3pPr marL="74980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3pPr>
            <a:lvl4pPr marL="111556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4pPr>
            <a:lvl5pPr marL="1389888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4872592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1828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1pPr>
            <a:lvl2pPr marL="38404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2pPr>
            <a:lvl3pPr marL="74980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3pPr>
            <a:lvl4pPr marL="111556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4pPr>
            <a:lvl5pPr marL="138988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TextovéPole 6"/>
          <p:cNvSpPr txBox="1"/>
          <p:nvPr userDrawn="1">
            <p:custDataLst>
              <p:tags r:id="rId2"/>
            </p:custDataLst>
          </p:nvPr>
        </p:nvSpPr>
        <p:spPr>
          <a:xfrm>
            <a:off x="1371600" y="1901722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smtClean="0"/>
              <a:t>Yes</a:t>
            </a:r>
            <a:endParaRPr lang="cs-CZ" sz="3200"/>
          </a:p>
        </p:txBody>
      </p:sp>
      <p:sp>
        <p:nvSpPr>
          <p:cNvPr id="8" name="TextovéPole 7"/>
          <p:cNvSpPr txBox="1"/>
          <p:nvPr userDrawn="1">
            <p:custDataLst>
              <p:tags r:id="rId3"/>
            </p:custDataLst>
          </p:nvPr>
        </p:nvSpPr>
        <p:spPr>
          <a:xfrm>
            <a:off x="1371600" y="3540784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smtClean="0"/>
              <a:t>No</a:t>
            </a:r>
            <a:endParaRPr lang="cs-CZ" sz="3200"/>
          </a:p>
        </p:txBody>
      </p:sp>
      <p:pic>
        <p:nvPicPr>
          <p:cNvPr id="9" name="Obrázek 8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234336"/>
            <a:ext cx="857250" cy="857250"/>
          </a:xfrm>
          <a:prstGeom prst="rect">
            <a:avLst/>
          </a:prstGeom>
        </p:spPr>
      </p:pic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873398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3870748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1828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1pPr>
            <a:lvl2pPr marL="38404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2pPr>
            <a:lvl3pPr marL="74980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3pPr>
            <a:lvl4pPr marL="111556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4pPr>
            <a:lvl5pPr marL="138988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TextovéPole 6"/>
          <p:cNvSpPr txBox="1"/>
          <p:nvPr userDrawn="1">
            <p:custDataLst>
              <p:tags r:id="rId2"/>
            </p:custDataLst>
          </p:nvPr>
        </p:nvSpPr>
        <p:spPr>
          <a:xfrm>
            <a:off x="1371600" y="1901722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smtClean="0"/>
              <a:t>Yes</a:t>
            </a:r>
            <a:endParaRPr lang="cs-CZ" sz="3200"/>
          </a:p>
        </p:txBody>
      </p:sp>
      <p:sp>
        <p:nvSpPr>
          <p:cNvPr id="8" name="TextovéPole 7"/>
          <p:cNvSpPr txBox="1"/>
          <p:nvPr userDrawn="1">
            <p:custDataLst>
              <p:tags r:id="rId3"/>
            </p:custDataLst>
          </p:nvPr>
        </p:nvSpPr>
        <p:spPr>
          <a:xfrm>
            <a:off x="1371600" y="3540784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smtClean="0"/>
              <a:t>No</a:t>
            </a:r>
            <a:endParaRPr lang="cs-CZ" sz="3200"/>
          </a:p>
        </p:txBody>
      </p:sp>
      <p:pic>
        <p:nvPicPr>
          <p:cNvPr id="9" name="Obrázek 8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234336"/>
            <a:ext cx="857250" cy="857250"/>
          </a:xfrm>
          <a:prstGeom prst="rect">
            <a:avLst/>
          </a:prstGeom>
        </p:spPr>
      </p:pic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873398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1069094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Mouse Mischief 3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1828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1pPr>
            <a:lvl2pPr marL="38404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2pPr>
            <a:lvl3pPr marL="74980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3pPr>
            <a:lvl4pPr marL="111556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4pPr>
            <a:lvl5pPr marL="1389888" indent="-256032" algn="ctr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TextovéPole 6"/>
          <p:cNvSpPr txBox="1"/>
          <p:nvPr userDrawn="1">
            <p:custDataLst>
              <p:tags r:id="rId2"/>
            </p:custDataLst>
          </p:nvPr>
        </p:nvSpPr>
        <p:spPr>
          <a:xfrm>
            <a:off x="1371600" y="1901722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smtClean="0"/>
              <a:t>Yes</a:t>
            </a:r>
            <a:endParaRPr lang="cs-CZ" sz="3200"/>
          </a:p>
        </p:txBody>
      </p:sp>
      <p:sp>
        <p:nvSpPr>
          <p:cNvPr id="8" name="TextovéPole 7"/>
          <p:cNvSpPr txBox="1"/>
          <p:nvPr userDrawn="1">
            <p:custDataLst>
              <p:tags r:id="rId3"/>
            </p:custDataLst>
          </p:nvPr>
        </p:nvSpPr>
        <p:spPr>
          <a:xfrm>
            <a:off x="1371600" y="3540784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algn="l" rt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smtClean="0"/>
              <a:t>No</a:t>
            </a:r>
            <a:endParaRPr lang="cs-CZ" sz="3200"/>
          </a:p>
        </p:txBody>
      </p:sp>
      <p:pic>
        <p:nvPicPr>
          <p:cNvPr id="9" name="Obrázek 8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234336"/>
            <a:ext cx="857250" cy="857250"/>
          </a:xfrm>
          <a:prstGeom prst="rect">
            <a:avLst/>
          </a:prstGeom>
        </p:spPr>
      </p:pic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873398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744088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A399BE89-BB18-46A8-81CD-686A0488375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43" r:id="rId1"/>
    <p:sldLayoutId id="2147484144" r:id="rId2"/>
    <p:sldLayoutId id="2147484145" r:id="rId3"/>
    <p:sldLayoutId id="2147484146" r:id="rId4"/>
    <p:sldLayoutId id="2147484147" r:id="rId5"/>
    <p:sldLayoutId id="2147484148" r:id="rId6"/>
    <p:sldLayoutId id="2147484149" r:id="rId7"/>
    <p:sldLayoutId id="2147484150" r:id="rId8"/>
    <p:sldLayoutId id="2147484151" r:id="rId9"/>
    <p:sldLayoutId id="2147484152" r:id="rId10"/>
    <p:sldLayoutId id="2147484153" r:id="rId11"/>
    <p:sldLayoutId id="2147484154" r:id="rId12"/>
    <p:sldLayoutId id="2147483929" r:id="rId13"/>
    <p:sldLayoutId id="2147483930" r:id="rId14"/>
    <p:sldLayoutId id="2147483931" r:id="rId15"/>
    <p:sldLayoutId id="2147483932" r:id="rId16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res2.windows.microsoft.com/resbox/cs/Windows%207/main/fd66b198-7439-489b-b34e-3fce7e8063d1_0.jpg" TargetMode="External"/><Relationship Id="rId3" Type="http://schemas.openxmlformats.org/officeDocument/2006/relationships/hyperlink" Target="http://www.slevypodebrady.cz/userfiles/image/ikona-facebook.1.png" TargetMode="External"/><Relationship Id="rId7" Type="http://schemas.openxmlformats.org/officeDocument/2006/relationships/hyperlink" Target="http://www.servispckupka.cz/obrazky/uzivateske_ucty/uzivateske_ucty.jpg" TargetMode="External"/><Relationship Id="rId2" Type="http://schemas.openxmlformats.org/officeDocument/2006/relationships/hyperlink" Target="http://t3.gstatic.com/images?q=tbn:ANd9GcRaa9ID2mlGsCWPUJRBYK5kiTsvDv5C5PAACqlsmyEFzfjVWuG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rofimedia.cz/fotografie/3d-ikona-pro-novy-textovy-dokument-ve/profimedia-0049423613.jpg" TargetMode="External"/><Relationship Id="rId11" Type="http://schemas.openxmlformats.org/officeDocument/2006/relationships/image" Target="../media/image5.png"/><Relationship Id="rId5" Type="http://schemas.openxmlformats.org/officeDocument/2006/relationships/hyperlink" Target="http://3.bp.blogspot.com/-_I3GGBSC5fE/T89nTcaySGI/AAAAAAAAAs4/7ZA7zEFD-EE/s1600/My+Computer+Icon+by+Marks+PC+Solution.png" TargetMode="External"/><Relationship Id="rId10" Type="http://schemas.openxmlformats.org/officeDocument/2006/relationships/hyperlink" Target="http://www.ipmklub.cz/data/image/usb-flash-disk-4gb.jpg" TargetMode="External"/><Relationship Id="rId4" Type="http://schemas.openxmlformats.org/officeDocument/2006/relationships/hyperlink" Target="http://img.skitch.com/20090907-r6gyja84a2341xpd2ud3b5kqpt.jpg" TargetMode="External"/><Relationship Id="rId9" Type="http://schemas.openxmlformats.org/officeDocument/2006/relationships/hyperlink" Target="http://www.blogcdn.com/www.engadget.com/media/2011/04/chrome-logo-2011-04-27.jpg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6.xml"/><Relationship Id="rId3" Type="http://schemas.openxmlformats.org/officeDocument/2006/relationships/slide" Target="slide4.xml"/><Relationship Id="rId7" Type="http://schemas.openxmlformats.org/officeDocument/2006/relationships/slide" Target="slide9.xml"/><Relationship Id="rId12" Type="http://schemas.openxmlformats.org/officeDocument/2006/relationships/slide" Target="slide12.xml"/><Relationship Id="rId2" Type="http://schemas.openxmlformats.org/officeDocument/2006/relationships/slide" Target="slide3.xml"/><Relationship Id="rId16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7.xml"/><Relationship Id="rId15" Type="http://schemas.openxmlformats.org/officeDocument/2006/relationships/slide" Target="slide13.xml"/><Relationship Id="rId10" Type="http://schemas.openxmlformats.org/officeDocument/2006/relationships/slide" Target="slide8.xml"/><Relationship Id="rId4" Type="http://schemas.openxmlformats.org/officeDocument/2006/relationships/slide" Target="slide5.xml"/><Relationship Id="rId9" Type="http://schemas.openxmlformats.org/officeDocument/2006/relationships/slide" Target="slide14.xml"/><Relationship Id="rId14" Type="http://schemas.openxmlformats.org/officeDocument/2006/relationships/slide" Target="slide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3.xml"/><Relationship Id="rId6" Type="http://schemas.openxmlformats.org/officeDocument/2006/relationships/image" Target="../media/image6.gif"/><Relationship Id="rId5" Type="http://schemas.openxmlformats.org/officeDocument/2006/relationships/hyperlink" Target="http://www.google.cz/url?sa=i&amp;rct=j&amp;q=ikona+pro+tisk&amp;source=images&amp;cd=&amp;docid=XTD8vnh0OV3hpM&amp;tbnid=rv_ER-bwnIERyM:&amp;ved=0CAUQjRw&amp;url=http://www.bellavista-vrchlabi.cz/cz/default.htm&amp;ei=kfAYUYExrPbhBPLEgLAC&amp;psig=AFQjCNE7-U087_UPfE8Mb41tgVoW4mN_QQ&amp;ust=1360675308766471" TargetMode="External"/><Relationship Id="rId4" Type="http://schemas.openxmlformats.org/officeDocument/2006/relationships/slide" Target="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www.google.cz/url?sa=i&amp;source=images&amp;cd=&amp;cad=rja&amp;docid=UsYbBVN_QiBZnM&amp;tbnid=bYB7PTanwNvhwM:&amp;ved=0CAgQjRwwAA&amp;url=http://computer2.blog.cz/1202/nastaveni-kose-ktere-jste-vubec-nevedeli&amp;ei=gvMYUeKiLeWJ4AT_7YGIBA&amp;psig=AFQjCNHJs-rrmF1rS95QyUluatpoEgT4eA&amp;ust=136067609878405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http://www.google.cz/url?sa=i&amp;rct=j&amp;q=ikona+pro+doc&amp;source=images&amp;cd=&amp;cad=rja&amp;docid=V_aDhquaOhRE_M&amp;tbnid=fBgkB6dXlGtqIM:&amp;ved=0CAUQjRw&amp;url=http://www.anthropark.wz.cz/maturita.htm&amp;ei=-_QYUcCOKYiSswbQ-IGQCA&amp;bvm=bv.42080656,d.Yms&amp;psig=AFQjCNHxHA_I_cSGzCkSDgX-w5iiu_9luw&amp;ust=1360676447523037" TargetMode="External"/><Relationship Id="rId4" Type="http://schemas.openxmlformats.org/officeDocument/2006/relationships/hyperlink" Target="http://www.google.cz/url?sa=i&amp;rct=j&amp;q=ikona+pro+doc&amp;source=images&amp;cd=&amp;cad=rja&amp;docid=gk9MJYtYAfZFxM&amp;tbnid=43dQKCvvR6PeEM:&amp;ved=0CAUQjRw&amp;url=http://www.inf.sgsp.edu.pl/pub/MALUNKI/IKONY/&amp;ei=6PQYUYy7L4iDtAbU5YCwDQ&amp;bvm=bv.42080656,d.Yms&amp;psig=AFQjCNHxHA_I_cSGzCkSDgX-w5iiu_9luw&amp;ust=1360676447523037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gif"/><Relationship Id="rId4" Type="http://schemas.openxmlformats.org/officeDocument/2006/relationships/hyperlink" Target="http://www.google.cz/url?sa=i&amp;rct=j&amp;q=ikona+pro+doc&amp;source=images&amp;cd=&amp;cad=rja&amp;docid=itiMAyvEslaeSM&amp;tbnid=jLgGCz-H5GpQXM:&amp;ved=0CAUQjRw&amp;url=http://www.dpstrebic.cz/zadosti.html&amp;ei=CfYYUceNNI_DtAaL9oHYDA&amp;psig=AFQjCNHxHA_I_cSGzCkSDgX-w5iiu_9luw&amp;ust=1360676447523037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://www.google.cz/url?sa=i&amp;rct=j&amp;q=ikona+pro+powerpoint&amp;source=images&amp;cd=&amp;cad=rja&amp;docid=jyyjM8MubG2CXM&amp;tbnid=uBuHcl-Ev1LevM:&amp;ved=0CAUQjRw&amp;url=http://nhl-mods.webnode.cz/instalatory-aut/&amp;ei=1PcYUdfvHYfXtQab8YCYCg&amp;psig=AFQjCNHP3XmTsAMsh8MMbCEhgW04POfxhw&amp;ust=1360677148239936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hyperlink" Target="http://www.google.cz/url?sa=i&amp;rct=j&amp;q=ikona+pro+excel&amp;source=images&amp;cd=&amp;cad=rja&amp;docid=HA_PduglxwT9WM&amp;tbnid=60xgoKN5o_mKbM:&amp;ved=0CAUQjRw&amp;url=http://pclab.pl/art42500-16.html&amp;ei=P0wZUaLGPMXasgb4zIH4AQ&amp;psig=AFQjCNHr4ltUD4ciaALYSl85XRErh1APDA&amp;ust=1360698773292329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hyperlink" Target="http://www.google.cz/url?sa=i&amp;rct=j&amp;q=ikona+pro+internet+explorer&amp;source=images&amp;cd=&amp;docid=DudM2_izofIafM&amp;tbnid=hxExncObKUZdUM:&amp;ved=0CAUQjRw&amp;url=http://www.komputerswiat.pl/poradniki/programy/windows/2009/02/internet-explorer-7---dodawanie-google-do-listy-wyszukiwarek.aspx&amp;ei=LU0ZUZ6dJ8eLtAaks4HgAg&amp;bvm=bv.42080656,d.Yms&amp;psig=AFQjCNHi6QLtqC57ggAaYxKMNYETsdw2XA&amp;ust=1360699045276063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://www.google.cz/url?sa=i&amp;rct=j&amp;q=ikona+pro+startup&amp;source=images&amp;cd=&amp;cad=rja&amp;docid=6eEkC3JDs6YNDM&amp;tbnid=TzenNBPsOdTDOM:&amp;ved=0CAUQjRw&amp;url=http://stahnu.cz/ostatn%C3%AD-uprava-plochy/windows-8-start-menu&amp;ei=g04ZUaSxJoiUtAbL14CoAQ&amp;bvm=bv.42080656,d.Yms&amp;psig=AFQjCNGkLxo9XoY3P5t3bDLQBf4k-ARHAQ&amp;ust=136069931734219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hyperlink" Target="http://www.google.cz/url?sa=i&amp;rct=j&amp;q=ikona+pro+facebook&amp;source=images&amp;cd=&amp;cad=rja&amp;docid=FB1DyEPS_G_paM&amp;tbnid=xvRGR4AXlPiVXM:&amp;ved=0CAUQjRw&amp;url=http://www.slevypodebrady.cz/cs/dnesni-sleva-45-sleva-na-metodu-unikatniho-procisteni-tlusteho-streva-zlepsete-si-imunitu-regenerujte-organismus-a-predejdete-cele-rade-nemoci-detoxikujte-vas-organismus-moderni-hydrocolon-terapii-jen-za-522-kc-z-puvodnich-950-kc-1/&amp;ei=i08ZUbOmE8aYtAb82YGwCQ&amp;bvm=bv.42080656,d.Yms&amp;psig=AFQjCNEQaPHoD1doOXrbxFWqLCcm7rjubA&amp;ust=1360699597452504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hyperlink" Target="http://www.google.cz/url?sa=i&amp;rct=j&amp;q=ikona+computer&amp;source=images&amp;cd=&amp;cad=rja&amp;docid=PCUO_mqAtynucM&amp;tbnid=7bW5qQELSvMe5M:&amp;ved=0CAUQjRw&amp;url=http://maclife.blog.zive.cz/2009/09/ikony-v-mac-os-x-detailu-neni-nikdy-dost/&amp;ei=GFUZUdLxIITctAaq0ICoBQ&amp;bvm=bv.42080656,d.Yms&amp;psig=AFQjCNFIhgkg4yc3nzxsVRgV86NtLiQB4A&amp;ust=1360701011117808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hyperlink" Target="http://www.google.cz/url?sa=i&amp;rct=j&amp;q=my+computer&amp;source=images&amp;cd=&amp;cad=rja&amp;docid=Kzh-1fpOZF7K_M&amp;tbnid=nhbMrd7rSYHE0M:&amp;ved=0CAUQjRw&amp;url=http://munnamark.blogspot.com/2012/06/how-to-show-my-computer-icon-on-desktop.html&amp;ei=MlYZUfLxF8nOsgbpvIHgBQ&amp;bvm=bv.42080656,d.Yms&amp;psig=AFQjCNExVYjN_z-YC5OPoTIB8lkU3vC87Q&amp;ust=1360701348909019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hyperlink" Target="http://www.google.cz/url?sa=i&amp;rct=j&amp;q=ikona+dokumenty&amp;source=images&amp;cd=&amp;cad=rja&amp;docid=ETRwlMZw8ztV6M&amp;tbnid=l_y3tygQPoM32M:&amp;ved=0CAUQjRw&amp;url=http://www.profimedia.cz/fotografie/3d-ikona-pro-novy-textovy-dokument-ve/0049423613/&amp;ei=6FcZUYXvIsqJtQbT3YGYDw&amp;bvm=bv.42080656,d.Yms&amp;psig=AFQjCNHT81c0sDSQtiuaJI0mIhTmCUOHtw&amp;ust=1360701795706389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hyperlink" Target="http://www.google.cz/url?sa=i&amp;rct=j&amp;q=obr%C3%A1zek+u%C5%BEivatelsk%C3%A9+%C3%BA%C4%8Dty&amp;source=images&amp;cd=&amp;cad=rja&amp;docid=XgW6-k-4_A9WSM&amp;tbnid=DcqBJLAwlmmrtM:&amp;ved=0CAUQjRw&amp;url=http://www.servispckupka.cz/uzivatelske_ucty.php&amp;ei=LFoZUbmaA8fdtAbGqYGgCQ&amp;psig=AFQjCNHRJPWs4Zyk79MN-vHgjJwMl-Aoiw&amp;ust=1360702364527552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hyperlink" Target="http://www.google.cz/url?sa=i&amp;rct=j&amp;q=ikona+ovl%C3%A1dac%C3%AD+panely+windows&amp;source=images&amp;cd=&amp;cad=rja&amp;docid=xoYaKdzEeIN56M&amp;tbnid=C6G5zKOdv6mvWM:&amp;ved=0CAUQjRw&amp;url=http://windows.microsoft.com/cs-CZ/windows7/the-desktop-overview&amp;ei=1FwZUf4Oyqu0BtChgdAF&amp;bvm=bv.42080656,d.Yms&amp;psig=AFQjCNEj-StceXFwHyoU8GzTmzdnKfX6sA&amp;ust=136070301924628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hyperlink" Target="http://www.google.cz/url?sa=i&amp;rct=j&amp;q=ikona+google+chrome&amp;source=images&amp;cd=&amp;cad=rja&amp;docid=17d053c_3dEIvM&amp;tbnid=DAHYGt-pi5SBJM:&amp;ved=0CAUQjRw&amp;url=http://www.engadget.com/2011/04/27/google-launches-chrome-11-flat-icon-is-here-to-stay/&amp;ei=Ol4ZUdngLo7Eswapi4C4DQ&amp;bvm=bv.42080656,d.Yms&amp;psig=AFQjCNENJUUuXUhNCLhlthFkP5amh9y0-w&amp;ust=1360703411426253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1.wmf"/><Relationship Id="rId4" Type="http://schemas.openxmlformats.org/officeDocument/2006/relationships/oleObject" Target="../embeddings/oleObject1.bin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res2.windows.microsoft.com/resbox/cs/Windows%207/main/fd66b198-7439-489b-b34e-3fce7e8063d1_0.jpg" TargetMode="External"/><Relationship Id="rId3" Type="http://schemas.openxmlformats.org/officeDocument/2006/relationships/hyperlink" Target="http://www.slevypodebrady.cz/userfiles/image/ikona-facebook.1.png" TargetMode="External"/><Relationship Id="rId7" Type="http://schemas.openxmlformats.org/officeDocument/2006/relationships/hyperlink" Target="http://www.servispckupka.cz/obrazky/uzivateske_ucty/uzivateske_ucty.jpg" TargetMode="External"/><Relationship Id="rId2" Type="http://schemas.openxmlformats.org/officeDocument/2006/relationships/hyperlink" Target="http://t3.gstatic.com/images?q=tbn:ANd9GcRaa9ID2mlGsCWPUJRBYK5kiTsvDv5C5PAACqlsmyEFzfjVWuG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rofimedia.cz/fotografie/3d-ikona-pro-novy-textovy-dokument-ve/profimedia-0049423613.jpg" TargetMode="External"/><Relationship Id="rId5" Type="http://schemas.openxmlformats.org/officeDocument/2006/relationships/hyperlink" Target="http://3.bp.blogspot.com/-_I3GGBSC5fE/T89nTcaySGI/AAAAAAAAAs4/7ZA7zEFD-EE/s1600/My+Computer+Icon+by+Marks+PC+Solution.png" TargetMode="External"/><Relationship Id="rId4" Type="http://schemas.openxmlformats.org/officeDocument/2006/relationships/hyperlink" Target="http://img.skitch.com/20090907-r6gyja84a2341xpd2ud3b5kqpt.jpg" TargetMode="External"/><Relationship Id="rId9" Type="http://schemas.openxmlformats.org/officeDocument/2006/relationships/hyperlink" Target="http://www.blogcdn.com/www.engadget.com/media/2011/04/chrome-logo-2011-04-2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4153848"/>
              </p:ext>
            </p:extLst>
          </p:nvPr>
        </p:nvGraphicFramePr>
        <p:xfrm>
          <a:off x="1259632" y="1664804"/>
          <a:ext cx="6984776" cy="4724459"/>
        </p:xfrm>
        <a:graphic>
          <a:graphicData uri="http://schemas.openxmlformats.org/drawingml/2006/table">
            <a:tbl>
              <a:tblPr firstRow="1" firstCol="1" bandRow="1" bandCol="1">
                <a:tableStyleId>{8EC20E35-A176-4012-BC5E-935CFFF8708E}</a:tableStyleId>
              </a:tblPr>
              <a:tblGrid>
                <a:gridCol w="1941851"/>
                <a:gridCol w="5042925"/>
              </a:tblGrid>
              <a:tr h="18795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Název </a:t>
                      </a:r>
                      <a:r>
                        <a:rPr lang="cs-CZ" sz="1100" dirty="0">
                          <a:effectLst/>
                        </a:rPr>
                        <a:t>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Střední </a:t>
                      </a:r>
                      <a:r>
                        <a:rPr lang="cs-CZ" sz="1100" dirty="0">
                          <a:effectLst/>
                        </a:rPr>
                        <a:t>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2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</a:t>
                      </a:r>
                      <a:r>
                        <a:rPr lang="cs-CZ" sz="1100" dirty="0">
                          <a:effectLst/>
                        </a:rPr>
                        <a:t>. </a:t>
                      </a:r>
                      <a:r>
                        <a:rPr lang="cs-CZ" sz="1100" dirty="0" smtClean="0">
                          <a:effectLst/>
                        </a:rPr>
                        <a:t>Lubomír Stepek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70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procvičení probrané ho učiva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94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Vzdělávací </a:t>
                      </a:r>
                      <a:r>
                        <a:rPr lang="cs-CZ" sz="1100" dirty="0">
                          <a:effectLst/>
                        </a:rPr>
                        <a:t>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Informační </a:t>
                      </a:r>
                      <a:r>
                        <a:rPr lang="cs-CZ" sz="1100" dirty="0">
                          <a:effectLst/>
                        </a:rPr>
                        <a:t>a komunikační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496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Předmět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Informatika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Tematická </a:t>
                      </a:r>
                      <a:r>
                        <a:rPr lang="cs-CZ" sz="1100" dirty="0">
                          <a:effectLst/>
                        </a:rPr>
                        <a:t>oblast/téma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Opakování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Výsledky </a:t>
                      </a:r>
                      <a:r>
                        <a:rPr lang="cs-CZ" sz="1100" dirty="0">
                          <a:effectLst/>
                        </a:rPr>
                        <a:t>vzdělávání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Opakování, prohlubování získaných poznatků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12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Klíčová </a:t>
                      </a:r>
                      <a:r>
                        <a:rPr lang="cs-CZ" sz="1100" dirty="0">
                          <a:effectLst/>
                        </a:rPr>
                        <a:t>slova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SW, HW, KVÍZ</a:t>
                      </a:r>
                      <a:endParaRPr lang="cs-CZ" sz="11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Druh </a:t>
                      </a:r>
                      <a:r>
                        <a:rPr lang="cs-CZ" sz="1100" dirty="0">
                          <a:effectLst/>
                        </a:rPr>
                        <a:t>učebního materiálu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10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Typ </a:t>
                      </a:r>
                      <a:r>
                        <a:rPr lang="cs-CZ" sz="1100" dirty="0">
                          <a:effectLst/>
                        </a:rPr>
                        <a:t>vzdělávání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Střední </a:t>
                      </a:r>
                      <a:r>
                        <a:rPr lang="cs-CZ" sz="1100" dirty="0">
                          <a:effectLst/>
                        </a:rPr>
                        <a:t>vzdělávání, </a:t>
                      </a:r>
                      <a:r>
                        <a:rPr lang="cs-CZ" sz="1100" dirty="0" smtClean="0">
                          <a:effectLst/>
                        </a:rPr>
                        <a:t>1. </a:t>
                      </a:r>
                      <a:r>
                        <a:rPr lang="cs-CZ" sz="1100" dirty="0">
                          <a:effectLst/>
                        </a:rPr>
                        <a:t>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1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>
                          <a:effectLst/>
                        </a:rPr>
                        <a:t> </a:t>
                      </a:r>
                      <a:r>
                        <a:rPr lang="cs-CZ" sz="1100" baseline="0" dirty="0" smtClean="0">
                          <a:effectLst/>
                        </a:rPr>
                        <a:t>Ověřeno</a:t>
                      </a:r>
                      <a:endParaRPr lang="cs-CZ" sz="1100" baseline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Datum</a:t>
                      </a:r>
                      <a:r>
                        <a:rPr lang="cs-CZ" sz="1100" baseline="0" dirty="0">
                          <a:effectLst/>
                        </a:rPr>
                        <a:t>: </a:t>
                      </a:r>
                      <a:r>
                        <a:rPr lang="cs-CZ" sz="1100" baseline="0" dirty="0" smtClean="0">
                          <a:effectLst/>
                        </a:rPr>
                        <a:t>18. 2. 2013                           </a:t>
                      </a:r>
                      <a:r>
                        <a:rPr lang="cs-CZ" sz="1100" baseline="0" dirty="0">
                          <a:effectLst/>
                        </a:rPr>
                        <a:t>Třída: </a:t>
                      </a:r>
                      <a:r>
                        <a:rPr lang="cs-CZ" sz="1100" baseline="0" dirty="0" smtClean="0">
                          <a:effectLst/>
                        </a:rPr>
                        <a:t>I</a:t>
                      </a:r>
                      <a:r>
                        <a:rPr lang="cs-CZ" sz="1100" baseline="0" dirty="0">
                          <a:effectLst/>
                        </a:rPr>
                        <a:t>. PRŠ 2</a:t>
                      </a:r>
                      <a:endParaRPr lang="cs-CZ" sz="1100" baseline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157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800" dirty="0" smtClean="0">
                          <a:hlinkClick r:id="rId2"/>
                        </a:rPr>
                        <a:t>http://www.bellavista-vrchlabi.cz/images/ikona_tisk.gifhttp://www.dpstrebic.cz/images/ikona_word.gif</a:t>
                      </a:r>
                    </a:p>
                    <a:p>
                      <a:pPr algn="l"/>
                      <a:r>
                        <a:rPr lang="cs-CZ" sz="800" dirty="0" smtClean="0">
                          <a:hlinkClick r:id="rId2"/>
                        </a:rPr>
                        <a:t>http://data.pcworld.cz/img/article_title/title_l/18/72e5da64503e5d76dfa57db320d11a.jpg</a:t>
                      </a:r>
                    </a:p>
                    <a:p>
                      <a:pPr algn="l"/>
                      <a:r>
                        <a:rPr lang="cs-CZ" sz="800" dirty="0" smtClean="0">
                          <a:hlinkClick r:id="rId2"/>
                        </a:rPr>
                        <a:t>http://t0.gstatic.com/images?q=tbn:ANd9GcSHs2G8kQLfHrbo-WSrCagy6ZEzGiOucsBDsFswK0utEsSHLGINPw</a:t>
                      </a:r>
                    </a:p>
                    <a:p>
                      <a:pPr algn="l"/>
                      <a:r>
                        <a:rPr lang="cs-CZ" sz="800" dirty="0" smtClean="0">
                          <a:hlinkClick r:id="rId2"/>
                        </a:rPr>
                        <a:t>http://t2.gstatic.com/images?q=tbn:ANd9GcSpQCs0HO3-0T3cySQTXGr4Kuf4Cx4ai0_gG1UVcAKRm33wkHK_fw</a:t>
                      </a:r>
                    </a:p>
                    <a:p>
                      <a:pPr algn="l"/>
                      <a:r>
                        <a:rPr lang="cs-CZ" sz="800" dirty="0" smtClean="0">
                          <a:hlinkClick r:id="rId2"/>
                        </a:rPr>
                        <a:t>http://files.nhl-mods.webnode.cz/200001522-323c233360/ikona-powerpoint2010.png</a:t>
                      </a:r>
                    </a:p>
                    <a:p>
                      <a:pPr algn="l"/>
                      <a:r>
                        <a:rPr lang="cs-CZ" sz="800" dirty="0" smtClean="0">
                          <a:hlinkClick r:id="rId2"/>
                        </a:rPr>
                        <a:t>http://pclab.pl/zdjecia/artykuly/serafinowicz/MsOffice2010/ikona-excel2010.png</a:t>
                      </a:r>
                    </a:p>
                    <a:p>
                      <a:pPr algn="l"/>
                      <a:r>
                        <a:rPr lang="cs-CZ" sz="800" dirty="0" smtClean="0">
                          <a:hlinkClick r:id="rId2"/>
                        </a:rPr>
                        <a:t>http://t1.gstatic.com/images?q=tbn:ANd9GcQ4wffY93je4zKSCyhWNfDZIIEUhw2aC2eS4nP5Ze2IRqKpWFyu1A</a:t>
                      </a:r>
                    </a:p>
                    <a:p>
                      <a:pPr algn="l"/>
                      <a:r>
                        <a:rPr lang="cs-CZ" sz="800" dirty="0" smtClean="0">
                          <a:hlinkClick r:id="rId2"/>
                        </a:rPr>
                        <a:t>http://t3.gstatic.com/images?q=tbn:ANd9GcRaa9ID2mlGsCWPUJRBYK5kiTsvDv5C5PAACqlsmyEFzfjVWuGo</a:t>
                      </a:r>
                      <a:endParaRPr lang="cs-CZ" sz="800" dirty="0" smtClean="0"/>
                    </a:p>
                    <a:p>
                      <a:pPr algn="l"/>
                      <a:r>
                        <a:rPr lang="cs-CZ" sz="800" dirty="0" smtClean="0">
                          <a:hlinkClick r:id="rId3"/>
                        </a:rPr>
                        <a:t>http://www.slevypodebrady.cz/userfiles/image/ikona-facebook.1.png</a:t>
                      </a:r>
                      <a:endParaRPr lang="cs-CZ" sz="800" dirty="0" smtClean="0"/>
                    </a:p>
                    <a:p>
                      <a:pPr algn="l"/>
                      <a:r>
                        <a:rPr lang="cs-CZ" sz="800" dirty="0" smtClean="0">
                          <a:hlinkClick r:id="rId4"/>
                        </a:rPr>
                        <a:t>http://img.skitch.com/20090907-r6gyja84a2341xpd2ud3b5kqpt.jpg</a:t>
                      </a:r>
                      <a:endParaRPr lang="cs-CZ" sz="800" dirty="0" smtClean="0"/>
                    </a:p>
                    <a:p>
                      <a:pPr algn="l"/>
                      <a:r>
                        <a:rPr lang="cs-CZ" sz="800" dirty="0" smtClean="0">
                          <a:hlinkClick r:id="rId5"/>
                        </a:rPr>
                        <a:t>http://3.bp.blogspot.com/-_I3GGBSC5fE/T89nTcaySGI/AAAAAAAAAs4/7ZA7zEFD-EE/s1600/My+Computer+Icon+by+Marks+PC+Solution.png</a:t>
                      </a:r>
                      <a:endParaRPr lang="cs-CZ" sz="800" dirty="0" smtClean="0"/>
                    </a:p>
                    <a:p>
                      <a:pPr algn="l"/>
                      <a:r>
                        <a:rPr lang="cs-CZ" sz="800" dirty="0" smtClean="0">
                          <a:hlinkClick r:id="rId6"/>
                        </a:rPr>
                        <a:t>http://www.profimedia.cz/fotografie/3d-ikona-pro-novy-textovy-dokument-ve/profimedia-0049423613.jpg</a:t>
                      </a:r>
                      <a:endParaRPr lang="cs-CZ" sz="800" dirty="0" smtClean="0"/>
                    </a:p>
                    <a:p>
                      <a:pPr algn="l"/>
                      <a:r>
                        <a:rPr lang="cs-CZ" sz="800" dirty="0" smtClean="0">
                          <a:hlinkClick r:id="rId7"/>
                        </a:rPr>
                        <a:t>http://www.servispckupka.cz/obrazky/uzivateske_ucty/uzivateske_ucty.jpg</a:t>
                      </a:r>
                      <a:endParaRPr lang="cs-CZ" sz="800" dirty="0" smtClean="0"/>
                    </a:p>
                    <a:p>
                      <a:pPr algn="l"/>
                      <a:r>
                        <a:rPr lang="cs-CZ" sz="800" dirty="0" smtClean="0">
                          <a:hlinkClick r:id="rId8"/>
                        </a:rPr>
                        <a:t>http://res2.windows.microsoft.com/resbox/cs/Windows%207/main/fd66b198-7439-489b-b34e-3fce7e8063d1_0.jpg</a:t>
                      </a:r>
                      <a:endParaRPr lang="cs-CZ" sz="800" dirty="0" smtClean="0"/>
                    </a:p>
                    <a:p>
                      <a:pPr algn="l"/>
                      <a:r>
                        <a:rPr lang="cs-CZ" sz="800" dirty="0" smtClean="0">
                          <a:hlinkClick r:id="rId9"/>
                        </a:rPr>
                        <a:t>http://www.blogcdn.com/www.engadget.com/media/2011/04/chrome-logo-2011-04-27.jpg</a:t>
                      </a:r>
                      <a:endParaRPr lang="cs-CZ" sz="800" dirty="0" smtClean="0"/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cs-CZ" sz="800" u="sng" kern="1200" dirty="0" smtClean="0">
                        <a:effectLst/>
                        <a:hlinkClick r:id="rId1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800" b="0" dirty="0">
                <a:solidFill>
                  <a:prstClr val="black"/>
                </a:solidFill>
                <a:latin typeface="Calibri"/>
              </a:rPr>
              <a:t>EU­­_12_sada </a:t>
            </a:r>
            <a:r>
              <a:rPr lang="cs-CZ" sz="1800" b="0" dirty="0" smtClean="0">
                <a:solidFill>
                  <a:prstClr val="black"/>
                </a:solidFill>
                <a:latin typeface="Calibri"/>
              </a:rPr>
              <a:t>1_06_INF_KRÁTKÝ </a:t>
            </a:r>
            <a:r>
              <a:rPr lang="cs-CZ" sz="1800" b="0" dirty="0" smtClean="0">
                <a:solidFill>
                  <a:prstClr val="black"/>
                </a:solidFill>
                <a:latin typeface="Calibri"/>
              </a:rPr>
              <a:t>INFO </a:t>
            </a:r>
            <a:r>
              <a:rPr lang="cs-CZ" sz="1800" b="0" dirty="0" err="1" smtClean="0">
                <a:solidFill>
                  <a:prstClr val="black"/>
                </a:solidFill>
                <a:latin typeface="Calibri"/>
              </a:rPr>
              <a:t>KVÍZ_Stepek</a:t>
            </a:r>
            <a:endParaRPr lang="cs-CZ" sz="1800" b="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34746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AutoShape 436"/>
          <p:cNvSpPr>
            <a:spLocks noChangeArrowheads="1"/>
          </p:cNvSpPr>
          <p:nvPr/>
        </p:nvSpPr>
        <p:spPr bwMode="auto">
          <a:xfrm rot="16200000">
            <a:off x="4065587" y="12096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79886" name="Rectangle 33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354513" y="1439863"/>
            <a:ext cx="404812" cy="404812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1</a:t>
            </a: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16200000">
            <a:off x="3635376" y="19526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79989" name="Rectangle 43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3921125" y="2201863"/>
            <a:ext cx="404813" cy="404812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2</a:t>
            </a: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16200000">
            <a:off x="4498976" y="1946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79991" name="Rectangle 43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784725" y="2195513"/>
            <a:ext cx="404813" cy="404812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3</a:t>
            </a: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16200000">
            <a:off x="4065588" y="2708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79993" name="Rectangle 441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351338" y="2957513"/>
            <a:ext cx="404812" cy="404812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5</a:t>
            </a: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16200000">
            <a:off x="3205162" y="27035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79995" name="Rectangle 443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3490913" y="2952750"/>
            <a:ext cx="404812" cy="404813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4</a:t>
            </a: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16200000">
            <a:off x="2771775" y="3465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79997" name="Rectangle 445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057525" y="3714750"/>
            <a:ext cx="404813" cy="404813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7</a:t>
            </a: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16200000">
            <a:off x="3635375" y="3459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79999" name="Rectangle 447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921125" y="3708400"/>
            <a:ext cx="404813" cy="404813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8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16200000">
            <a:off x="3201987" y="4221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80001" name="Rectangle 449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487738" y="4470400"/>
            <a:ext cx="404812" cy="404813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12</a:t>
            </a: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16200000">
            <a:off x="4933951" y="2708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80003" name="Rectangle 45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5219700" y="2957513"/>
            <a:ext cx="404813" cy="404812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6</a:t>
            </a: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16200000">
            <a:off x="4500563" y="3470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80005" name="Rectangle 453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4786313" y="3719513"/>
            <a:ext cx="404812" cy="404812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9</a:t>
            </a: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16200000">
            <a:off x="5364163" y="3463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80007" name="Rectangle 455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5649913" y="3713163"/>
            <a:ext cx="404812" cy="404812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10</a:t>
            </a: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16200000">
            <a:off x="4930776" y="42259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80009" name="Rectangle 457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216525" y="4475163"/>
            <a:ext cx="404813" cy="404812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14</a:t>
            </a: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16200000">
            <a:off x="4070350" y="4221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80011" name="Rectangle 459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4356100" y="4470400"/>
            <a:ext cx="404813" cy="404813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13</a:t>
            </a: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16200000">
            <a:off x="2341563" y="4225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80017" name="Rectangle 465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2627313" y="4475163"/>
            <a:ext cx="404812" cy="404812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11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16200000">
            <a:off x="5795963" y="4232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pattFill prst="pct75">
            <a:fgClr>
              <a:schemeClr val="accent1"/>
            </a:fgClr>
            <a:bgClr>
              <a:schemeClr val="bg1"/>
            </a:bgClr>
          </a:patt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 dirty="0"/>
          </a:p>
        </p:txBody>
      </p:sp>
      <p:sp>
        <p:nvSpPr>
          <p:cNvPr id="280027" name="Rectangle 475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6081713" y="4481513"/>
            <a:ext cx="404812" cy="404812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15</a:t>
            </a:r>
          </a:p>
        </p:txBody>
      </p:sp>
      <p:sp>
        <p:nvSpPr>
          <p:cNvPr id="280045" name="Rectangle 493"/>
          <p:cNvSpPr>
            <a:spLocks noChangeArrowheads="1"/>
          </p:cNvSpPr>
          <p:nvPr/>
        </p:nvSpPr>
        <p:spPr bwMode="auto">
          <a:xfrm>
            <a:off x="865969" y="260648"/>
            <a:ext cx="7416824" cy="646331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600" cap="small" dirty="0" smtClean="0">
                <a:solidFill>
                  <a:schemeClr val="tx1"/>
                </a:solidFill>
              </a:rPr>
              <a:t>KRÁTKÝ INFO-KVÍZ</a:t>
            </a:r>
            <a:endParaRPr lang="cs-CZ" sz="3600" cap="small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99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 nodeType="clickPar">
                      <p:stCondLst>
                        <p:cond delay="0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 nodeType="clickPar">
                      <p:stCondLst>
                        <p:cond delay="0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 nodeType="clickPar">
                      <p:stCondLst>
                        <p:cond delay="0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 nodeType="clickPar">
                      <p:stCondLst>
                        <p:cond delay="0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 nodeType="clickPar">
                      <p:stCondLst>
                        <p:cond delay="0"/>
                      </p:stCondLst>
                      <p:childTnLst>
                        <p:par>
                          <p:cTn id="1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 nodeType="clickPar">
                      <p:stCondLst>
                        <p:cond delay="0"/>
                      </p:stCondLst>
                      <p:childTnLst>
                        <p:par>
                          <p:cTn id="1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 nodeType="clickPar">
                      <p:stCondLst>
                        <p:cond delay="indefinite"/>
                      </p:stCondLst>
                      <p:childTnLst>
                        <p:par>
                          <p:cTn id="1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 nodeType="clickPar">
                      <p:stCondLst>
                        <p:cond delay="indefinite"/>
                      </p:stCondLst>
                      <p:childTnLst>
                        <p:par>
                          <p:cTn id="1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 nodeType="clickPar">
                      <p:stCondLst>
                        <p:cond delay="0"/>
                      </p:stCondLst>
                      <p:childTnLst>
                        <p:par>
                          <p:cTn id="2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 nodeType="clickPar">
                      <p:stCondLst>
                        <p:cond delay="0"/>
                      </p:stCondLst>
                      <p:childTnLst>
                        <p:par>
                          <p:cTn id="2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 nodeType="clickPar">
                      <p:stCondLst>
                        <p:cond delay="indefinite"/>
                      </p:stCondLst>
                      <p:childTnLst>
                        <p:par>
                          <p:cTn id="2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 nodeType="clickPar">
                      <p:stCondLst>
                        <p:cond delay="indefinite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 nodeType="clickPar">
                      <p:stCondLst>
                        <p:cond delay="0"/>
                      </p:stCondLst>
                      <p:childTnLst>
                        <p:par>
                          <p:cTn id="2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 nodeType="clickPar">
                      <p:stCondLst>
                        <p:cond delay="0"/>
                      </p:stCondLst>
                      <p:childTnLst>
                        <p:par>
                          <p:cTn id="2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 nodeType="clickPar">
                      <p:stCondLst>
                        <p:cond delay="indefinite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 nodeType="clickPar">
                      <p:stCondLst>
                        <p:cond delay="indefinite"/>
                      </p:stCondLst>
                      <p:childTnLst>
                        <p:par>
                          <p:cTn id="2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 nodeType="clickPar">
                      <p:stCondLst>
                        <p:cond delay="0"/>
                      </p:stCondLst>
                      <p:childTnLst>
                        <p:par>
                          <p:cTn id="2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267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 nodeType="clickPar">
                      <p:stCondLst>
                        <p:cond delay="indefinite"/>
                      </p:stCondLst>
                      <p:childTnLst>
                        <p:par>
                          <p:cTn id="2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 nodeType="clickPar">
                      <p:stCondLst>
                        <p:cond delay="indefinite"/>
                      </p:stCondLst>
                      <p:childTnLst>
                        <p:par>
                          <p:cTn id="2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 nodeType="clickPar">
                      <p:stCondLst>
                        <p:cond delay="0"/>
                      </p:stCondLst>
                      <p:childTnLst>
                        <p:par>
                          <p:cTn id="2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 nodeType="clickPar">
                      <p:stCondLst>
                        <p:cond delay="0"/>
                      </p:stCondLst>
                      <p:childTnLst>
                        <p:par>
                          <p:cTn id="2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 nodeType="clickPar">
                      <p:stCondLst>
                        <p:cond delay="indefinite"/>
                      </p:stCondLst>
                      <p:childTnLst>
                        <p:par>
                          <p:cTn id="2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 nodeType="clickPar">
                      <p:stCondLst>
                        <p:cond delay="indefinite"/>
                      </p:stCondLst>
                      <p:childTnLst>
                        <p:par>
                          <p:cTn id="3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 nodeType="clickPar">
                      <p:stCondLst>
                        <p:cond delay="0"/>
                      </p:stCondLst>
                      <p:childTnLst>
                        <p:par>
                          <p:cTn id="3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 nodeType="clickPar">
                      <p:stCondLst>
                        <p:cond delay="0"/>
                      </p:stCondLst>
                      <p:childTnLst>
                        <p:par>
                          <p:cTn id="3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 nodeType="clickPar">
                      <p:stCondLst>
                        <p:cond delay="indefinite"/>
                      </p:stCondLst>
                      <p:childTnLst>
                        <p:par>
                          <p:cTn id="3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 nodeType="clickPar">
                      <p:stCondLst>
                        <p:cond delay="indefinite"/>
                      </p:stCondLst>
                      <p:childTnLst>
                        <p:par>
                          <p:cTn id="3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 nodeType="clickPar">
                      <p:stCondLst>
                        <p:cond delay="0"/>
                      </p:stCondLst>
                      <p:childTnLst>
                        <p:par>
                          <p:cTn id="3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340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1" fill="hold" nodeType="clickPar">
                      <p:stCondLst>
                        <p:cond delay="0"/>
                      </p:stCondLst>
                      <p:childTnLst>
                        <p:par>
                          <p:cTn id="3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 nodeType="clickPar">
                      <p:stCondLst>
                        <p:cond delay="indefinite"/>
                      </p:stCondLst>
                      <p:childTnLst>
                        <p:par>
                          <p:cTn id="3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 nodeType="clickPar">
                      <p:stCondLst>
                        <p:cond delay="indefinite"/>
                      </p:stCondLst>
                      <p:childTnLst>
                        <p:par>
                          <p:cTn id="3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 nodeType="clickPar">
                      <p:stCondLst>
                        <p:cond delay="0"/>
                      </p:stCondLst>
                      <p:childTnLst>
                        <p:par>
                          <p:cTn id="3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37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5" fill="hold">
                      <p:stCondLst>
                        <p:cond delay="indefinite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1) Na obrázku je ikona pro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98" name="AutoShape 3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7200" name="AutoShape 32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Pyramida</a:t>
            </a:r>
          </a:p>
        </p:txBody>
      </p:sp>
      <p:sp>
        <p:nvSpPr>
          <p:cNvPr id="7201" name="AutoShape 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Tisk</a:t>
            </a:r>
            <a:endParaRPr lang="cs-CZ" dirty="0"/>
          </a:p>
        </p:txBody>
      </p:sp>
      <p:sp>
        <p:nvSpPr>
          <p:cNvPr id="7203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Televize</a:t>
            </a:r>
            <a:endParaRPr lang="cs-CZ" dirty="0"/>
          </a:p>
        </p:txBody>
      </p:sp>
      <p:sp>
        <p:nvSpPr>
          <p:cNvPr id="7204" name="AutoShape 3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c) H</a:t>
            </a:r>
            <a:r>
              <a:rPr lang="cs-CZ" dirty="0" smtClean="0"/>
              <a:t>ardware</a:t>
            </a:r>
            <a:endParaRPr lang="cs-CZ" dirty="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7208" name="AutoShape 40"/>
          <p:cNvSpPr>
            <a:spLocks noChangeArrowheads="1"/>
          </p:cNvSpPr>
          <p:nvPr/>
        </p:nvSpPr>
        <p:spPr bwMode="auto">
          <a:xfrm>
            <a:off x="7740650" y="306784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7209" name="AutoShape 41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76804" name="Picture 4" descr="http://www.bellavista-vrchlabi.cz/images/ikona_tisk.gif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661" y="885942"/>
            <a:ext cx="1045939" cy="109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4"/>
                  </p:tgtEl>
                </p:cond>
              </p:nextCondLst>
            </p:seq>
          </p:childTnLst>
        </p:cTn>
      </p:par>
    </p:tnLst>
    <p:bldLst>
      <p:bldP spid="7207" grpId="0" animBg="1"/>
      <p:bldP spid="7208" grpId="0" animBg="1"/>
      <p:bldP spid="720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31800" y="547689"/>
            <a:ext cx="8229600" cy="79308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Tx/>
              <a:buNone/>
              <a:tabLst/>
              <a:defRPr/>
            </a:pPr>
            <a:r>
              <a:rPr lang="cs-CZ" sz="2400" b="1" dirty="0" smtClean="0">
                <a:ln w="5080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2) </a:t>
            </a:r>
            <a:r>
              <a:rPr lang="cs-CZ" sz="2400" b="1" i="0" kern="1200" cap="none" spc="3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 obrázku je ikona pro</a:t>
            </a:r>
            <a:r>
              <a:rPr lang="cs-CZ" sz="2400" b="1" dirty="0">
                <a:ln w="50800"/>
                <a:effectLst/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  <p:sp>
        <p:nvSpPr>
          <p:cNvPr id="8214" name="AutoShape 2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8215" name="AutoShape 23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821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3069" y="2864288"/>
            <a:ext cx="575786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err="1"/>
              <a:t>O</a:t>
            </a:r>
            <a:r>
              <a:rPr lang="cs-CZ" dirty="0" err="1" smtClean="0"/>
              <a:t>dstraněnní</a:t>
            </a:r>
            <a:r>
              <a:rPr lang="cs-CZ" dirty="0" smtClean="0"/>
              <a:t> dokumentu do koše</a:t>
            </a:r>
            <a:endParaRPr lang="cs-CZ" dirty="0"/>
          </a:p>
        </p:txBody>
      </p:sp>
      <p:sp>
        <p:nvSpPr>
          <p:cNvPr id="821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3069" y="3827354"/>
            <a:ext cx="575786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V</a:t>
            </a:r>
            <a:r>
              <a:rPr lang="cs-CZ" dirty="0" smtClean="0"/>
              <a:t>ypnutí počítače</a:t>
            </a:r>
            <a:endParaRPr lang="cs-CZ" dirty="0"/>
          </a:p>
        </p:txBody>
      </p:sp>
      <p:sp>
        <p:nvSpPr>
          <p:cNvPr id="821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07901" y="4652963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c) Obrázky</a:t>
            </a:r>
            <a:endParaRPr lang="cs-CZ" dirty="0"/>
          </a:p>
        </p:txBody>
      </p:sp>
      <p:sp>
        <p:nvSpPr>
          <p:cNvPr id="8219" name="AutoShape 27"/>
          <p:cNvSpPr>
            <a:spLocks noChangeArrowheads="1"/>
          </p:cNvSpPr>
          <p:nvPr/>
        </p:nvSpPr>
        <p:spPr bwMode="auto">
          <a:xfrm>
            <a:off x="7740650" y="2792056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220" name="AutoShape 28"/>
          <p:cNvSpPr>
            <a:spLocks noChangeArrowheads="1"/>
          </p:cNvSpPr>
          <p:nvPr/>
        </p:nvSpPr>
        <p:spPr bwMode="auto">
          <a:xfrm>
            <a:off x="7703372" y="3735801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221" name="AutoShape 29"/>
          <p:cNvSpPr>
            <a:spLocks noChangeArrowheads="1"/>
          </p:cNvSpPr>
          <p:nvPr/>
        </p:nvSpPr>
        <p:spPr bwMode="auto">
          <a:xfrm>
            <a:off x="7740650" y="4580731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76802" name="Picture 2" descr="http://pcideas.tym.sk/images/201005302227_kos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70" r="9443" b="14271"/>
          <a:stretch/>
        </p:blipFill>
        <p:spPr bwMode="auto">
          <a:xfrm>
            <a:off x="4013199" y="1107623"/>
            <a:ext cx="1236717" cy="1446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8"/>
                  </p:tgtEl>
                </p:cond>
              </p:nextCondLst>
            </p:seq>
          </p:childTnLst>
        </p:cTn>
      </p:par>
    </p:tnLst>
    <p:bldLst>
      <p:bldP spid="8219" grpId="0" animBg="1"/>
      <p:bldP spid="8220" grpId="0" animBg="1"/>
      <p:bldP spid="82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23850" y="6100763"/>
            <a:ext cx="9350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1800" b="0" dirty="0">
              <a:latin typeface="Arial" charset="0"/>
            </a:endParaRPr>
          </a:p>
        </p:txBody>
      </p:sp>
      <p:sp>
        <p:nvSpPr>
          <p:cNvPr id="19478" name="AutoShape 2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19480" name="AutoShape 2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19484" name="Rectangle 28"/>
          <p:cNvSpPr>
            <a:spLocks noChangeArrowheads="1"/>
          </p:cNvSpPr>
          <p:nvPr/>
        </p:nvSpPr>
        <p:spPr bwMode="auto">
          <a:xfrm>
            <a:off x="431800" y="547688"/>
            <a:ext cx="8229600" cy="1081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9485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9310" y="3068960"/>
            <a:ext cx="575786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D</a:t>
            </a:r>
            <a:r>
              <a:rPr lang="cs-CZ" dirty="0" smtClean="0"/>
              <a:t>okument </a:t>
            </a:r>
            <a:r>
              <a:rPr lang="cs-CZ" dirty="0"/>
              <a:t>W</a:t>
            </a:r>
            <a:r>
              <a:rPr lang="cs-CZ" dirty="0" smtClean="0"/>
              <a:t>ord</a:t>
            </a:r>
            <a:endParaRPr lang="cs-CZ" dirty="0"/>
          </a:p>
        </p:txBody>
      </p:sp>
      <p:sp>
        <p:nvSpPr>
          <p:cNvPr id="19486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63700" y="3897052"/>
            <a:ext cx="575786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D</a:t>
            </a:r>
            <a:r>
              <a:rPr lang="cs-CZ" dirty="0" smtClean="0"/>
              <a:t>okument PDF</a:t>
            </a:r>
            <a:endParaRPr lang="cs-CZ" dirty="0"/>
          </a:p>
        </p:txBody>
      </p:sp>
      <p:sp>
        <p:nvSpPr>
          <p:cNvPr id="19487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63700" y="4797152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Video</a:t>
            </a:r>
            <a:endParaRPr lang="cs-CZ" dirty="0"/>
          </a:p>
        </p:txBody>
      </p:sp>
      <p:sp>
        <p:nvSpPr>
          <p:cNvPr id="19488" name="AutoShape 32"/>
          <p:cNvSpPr>
            <a:spLocks noChangeArrowheads="1"/>
          </p:cNvSpPr>
          <p:nvPr/>
        </p:nvSpPr>
        <p:spPr bwMode="auto">
          <a:xfrm>
            <a:off x="7729922" y="3004091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9489" name="AutoShape 33"/>
          <p:cNvSpPr>
            <a:spLocks noChangeArrowheads="1"/>
          </p:cNvSpPr>
          <p:nvPr/>
        </p:nvSpPr>
        <p:spPr bwMode="auto">
          <a:xfrm>
            <a:off x="7739884" y="382482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9490" name="AutoShape 34"/>
          <p:cNvSpPr>
            <a:spLocks noChangeArrowheads="1"/>
          </p:cNvSpPr>
          <p:nvPr/>
        </p:nvSpPr>
        <p:spPr bwMode="auto">
          <a:xfrm>
            <a:off x="7740650" y="472492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807249" y="547688"/>
            <a:ext cx="38166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n w="5080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3) </a:t>
            </a:r>
            <a:r>
              <a:rPr lang="cs-CZ" spc="3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Na obrázku je ikona pro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2" descr="http://www.inf.sgsp.edu.pl/pub/MALUNKI_DUZE/IKONY_DUZE/doc.svg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155575" y="-1317625"/>
            <a:ext cx="2581275" cy="275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http://www.inf.sgsp.edu.pl/pub/MALUNKI_DUZE/IKONY_DUZE/doc.svg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307975" y="-1165225"/>
            <a:ext cx="2581275" cy="275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7830" name="Picture 6" descr="http://www.anthropark.wz.cz/ikona_pdf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554" y="1346846"/>
            <a:ext cx="1389246" cy="1389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4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9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4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9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7"/>
                  </p:tgtEl>
                </p:cond>
              </p:nextCondLst>
            </p:seq>
          </p:childTnLst>
        </p:cTn>
      </p:par>
    </p:tnLst>
    <p:bldLst>
      <p:bldP spid="19488" grpId="0" animBg="1"/>
      <p:bldP spid="19489" grpId="0" animBg="1"/>
      <p:bldP spid="1949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015716" y="547689"/>
            <a:ext cx="5040722" cy="505048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>
              <a:lnSpc>
                <a:spcPct val="80000"/>
              </a:lnSpc>
            </a:pPr>
            <a:r>
              <a:rPr lang="cs-CZ" sz="2400" b="1" dirty="0" smtClean="0">
                <a:ln w="5080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4)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 obrázku je ikona pro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20664" name="AutoShape 18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20666" name="AutoShape 18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</a:t>
            </a:r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</a:t>
            </a:r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46150" y="2600324"/>
            <a:ext cx="6542087" cy="55045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342900" indent="-342900" algn="ctr">
              <a:buFontTx/>
              <a:buAutoNum type="alphaLcParenR"/>
            </a:pPr>
            <a:r>
              <a:rPr lang="cs-CZ" dirty="0" smtClean="0"/>
              <a:t>fotografie</a:t>
            </a:r>
            <a:endParaRPr lang="cs-CZ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46150" y="3535840"/>
            <a:ext cx="6542087" cy="57372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poznámkový blok</a:t>
            </a:r>
            <a:endParaRPr lang="cs-CZ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38212" y="4401108"/>
            <a:ext cx="6550025" cy="61206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) dokument Word</a:t>
            </a:r>
            <a:endParaRPr lang="cs-CZ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750668" y="249212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0673" name="AutoShape 193"/>
          <p:cNvSpPr>
            <a:spLocks noChangeArrowheads="1"/>
          </p:cNvSpPr>
          <p:nvPr/>
        </p:nvSpPr>
        <p:spPr bwMode="auto">
          <a:xfrm>
            <a:off x="7740650" y="3429846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0674" name="AutoShape 194"/>
          <p:cNvSpPr>
            <a:spLocks noChangeArrowheads="1"/>
          </p:cNvSpPr>
          <p:nvPr/>
        </p:nvSpPr>
        <p:spPr bwMode="auto">
          <a:xfrm>
            <a:off x="7742872" y="437270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78850" name="Picture 2" descr="http://www.dpstrebic.cz/images/ikona_word.gif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154" y="657855"/>
            <a:ext cx="1744930" cy="194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6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0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6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0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1"/>
                  </p:tgtEl>
                </p:cond>
              </p:nextCondLst>
            </p:seq>
          </p:childTnLst>
        </p:cTn>
      </p:par>
    </p:tnLst>
    <p:bldLst>
      <p:bldP spid="20672" grpId="0" animBg="1"/>
      <p:bldP spid="20673" grpId="0" animBg="1"/>
      <p:bldP spid="2067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2051719" y="549275"/>
            <a:ext cx="6021431" cy="539465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>
              <a:lnSpc>
                <a:spcPct val="80000"/>
              </a:lnSpc>
            </a:pPr>
            <a:r>
              <a:rPr lang="cs-CZ" sz="2400" b="1" dirty="0" smtClean="0">
                <a:ln w="5080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5)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 obrázku je ikona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pro</a:t>
            </a:r>
            <a:r>
              <a:rPr lang="cs-CZ" sz="2400" b="1" dirty="0" err="1" smtClean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je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  <a:latin typeface="Times New Roman" pitchFamily="18" charset="0"/>
              </a:rPr>
              <a:t>: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effectLst/>
              <a:latin typeface="Times New Roman" pitchFamily="18" charset="0"/>
            </a:endParaRPr>
          </a:p>
        </p:txBody>
      </p:sp>
      <p:sp>
        <p:nvSpPr>
          <p:cNvPr id="22544" name="AutoShape 1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22545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22548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06939" y="2816225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E</a:t>
            </a:r>
            <a:r>
              <a:rPr lang="cs-CZ" dirty="0" smtClean="0"/>
              <a:t>-</a:t>
            </a:r>
            <a:r>
              <a:rPr lang="cs-CZ" dirty="0" err="1" smtClean="0"/>
              <a:t>book</a:t>
            </a:r>
            <a:endParaRPr lang="cs-CZ" dirty="0"/>
          </a:p>
        </p:txBody>
      </p:sp>
      <p:sp>
        <p:nvSpPr>
          <p:cNvPr id="22549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10582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F</a:t>
            </a:r>
            <a:r>
              <a:rPr lang="cs-CZ" dirty="0" smtClean="0"/>
              <a:t>otografie</a:t>
            </a:r>
            <a:endParaRPr lang="cs-CZ" dirty="0"/>
          </a:p>
        </p:txBody>
      </p:sp>
      <p:sp>
        <p:nvSpPr>
          <p:cNvPr id="22550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71724" y="4609274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c) Prezentaci </a:t>
            </a:r>
            <a:r>
              <a:rPr lang="cs-CZ" dirty="0" err="1" smtClean="0"/>
              <a:t>powerpoint</a:t>
            </a:r>
            <a:endParaRPr lang="cs-CZ" dirty="0"/>
          </a:p>
        </p:txBody>
      </p:sp>
      <p:sp>
        <p:nvSpPr>
          <p:cNvPr id="22551" name="AutoShape 23"/>
          <p:cNvSpPr>
            <a:spLocks noChangeArrowheads="1"/>
          </p:cNvSpPr>
          <p:nvPr/>
        </p:nvSpPr>
        <p:spPr bwMode="auto">
          <a:xfrm>
            <a:off x="7721874" y="274399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2552" name="AutoShape 24"/>
          <p:cNvSpPr>
            <a:spLocks noChangeArrowheads="1"/>
          </p:cNvSpPr>
          <p:nvPr/>
        </p:nvSpPr>
        <p:spPr bwMode="auto">
          <a:xfrm>
            <a:off x="7695325" y="363835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2553" name="AutoShape 25"/>
          <p:cNvSpPr>
            <a:spLocks noChangeArrowheads="1"/>
          </p:cNvSpPr>
          <p:nvPr/>
        </p:nvSpPr>
        <p:spPr bwMode="auto">
          <a:xfrm>
            <a:off x="7710488" y="4537042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79874" name="Picture 2" descr="http://files.nhl-mods.webnode.cz/200001522-323c233360/ikona-powerpoint2010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650" y="1263435"/>
            <a:ext cx="1359947" cy="1359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5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2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5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2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50"/>
                  </p:tgtEl>
                </p:cond>
              </p:nextCondLst>
            </p:seq>
          </p:childTnLst>
        </p:cTn>
      </p:par>
    </p:tnLst>
    <p:bldLst>
      <p:bldP spid="22551" grpId="0" animBg="1"/>
      <p:bldP spid="22552" grpId="0" animBg="1"/>
      <p:bldP spid="2255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71" name="AutoShape 1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23574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23576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n w="50800"/>
                <a:cs typeface="Times New Roman" pitchFamily="18" charset="0"/>
              </a:rPr>
              <a:t>6) </a:t>
            </a:r>
            <a:r>
              <a:rPr lang="cs-CZ" sz="2800" dirty="0">
                <a:cs typeface="Times New Roman" pitchFamily="18" charset="0"/>
              </a:rPr>
              <a:t>Na obrázku je ikona </a:t>
            </a:r>
            <a:r>
              <a:rPr lang="cs-CZ" sz="2800" dirty="0" err="1">
                <a:cs typeface="Times New Roman" pitchFamily="18" charset="0"/>
              </a:rPr>
              <a:t>pro</a:t>
            </a:r>
            <a:r>
              <a:rPr lang="cs-CZ" sz="2800" dirty="0" err="1">
                <a:ln w="50800"/>
                <a:solidFill>
                  <a:schemeClr val="bg1">
                    <a:shade val="50000"/>
                  </a:schemeClr>
                </a:solidFill>
              </a:rPr>
              <a:t>je</a:t>
            </a:r>
            <a:r>
              <a:rPr lang="cs-CZ" sz="2800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2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</a:t>
            </a: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357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70478" y="2854325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Google</a:t>
            </a:r>
            <a:endParaRPr lang="cs-CZ" dirty="0"/>
          </a:p>
        </p:txBody>
      </p:sp>
      <p:sp>
        <p:nvSpPr>
          <p:cNvPr id="2357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70479" y="3712013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antivir</a:t>
            </a:r>
            <a:endParaRPr lang="cs-CZ" dirty="0"/>
          </a:p>
        </p:txBody>
      </p:sp>
      <p:sp>
        <p:nvSpPr>
          <p:cNvPr id="23579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70479" y="4618038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Microsoft Excel</a:t>
            </a:r>
            <a:endParaRPr lang="cs-CZ" dirty="0"/>
          </a:p>
        </p:txBody>
      </p:sp>
      <p:sp>
        <p:nvSpPr>
          <p:cNvPr id="23580" name="AutoShape 28"/>
          <p:cNvSpPr>
            <a:spLocks noChangeArrowheads="1"/>
          </p:cNvSpPr>
          <p:nvPr/>
        </p:nvSpPr>
        <p:spPr bwMode="auto">
          <a:xfrm>
            <a:off x="7710488" y="27579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3581" name="AutoShape 29"/>
          <p:cNvSpPr>
            <a:spLocks noChangeArrowheads="1"/>
          </p:cNvSpPr>
          <p:nvPr/>
        </p:nvSpPr>
        <p:spPr bwMode="auto">
          <a:xfrm>
            <a:off x="7710488" y="371201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3582" name="AutoShape 30"/>
          <p:cNvSpPr>
            <a:spLocks noChangeArrowheads="1"/>
          </p:cNvSpPr>
          <p:nvPr/>
        </p:nvSpPr>
        <p:spPr bwMode="auto">
          <a:xfrm>
            <a:off x="7710488" y="4545806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76802" name="Picture 2" descr="http://pclab.pl/zdjecia/artykuly/serafinowicz/MsOffice2010/ikona-excel2010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200" y="1280127"/>
            <a:ext cx="1367594" cy="136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5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5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3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5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3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9"/>
                  </p:tgtEl>
                </p:cond>
              </p:nextCondLst>
            </p:seq>
          </p:childTnLst>
        </p:cTn>
      </p:par>
    </p:tnLst>
    <p:bldLst>
      <p:bldP spid="23580" grpId="0" animBg="1"/>
      <p:bldP spid="23581" grpId="0" animBg="1"/>
      <p:bldP spid="2358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00" name="AutoShape 2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24603" name="AutoShape 2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24612" name="Rectangle 36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n w="50800"/>
                <a:cs typeface="Times New Roman" pitchFamily="18" charset="0"/>
              </a:rPr>
              <a:t>7) </a:t>
            </a:r>
            <a:r>
              <a:rPr lang="cs-CZ" sz="2800" dirty="0">
                <a:cs typeface="Times New Roman" pitchFamily="18" charset="0"/>
              </a:rPr>
              <a:t>Na obrázku je ikona </a:t>
            </a:r>
            <a:r>
              <a:rPr lang="cs-CZ" sz="2800" dirty="0" err="1">
                <a:cs typeface="Times New Roman" pitchFamily="18" charset="0"/>
              </a:rPr>
              <a:t>pro</a:t>
            </a:r>
            <a:r>
              <a:rPr lang="cs-CZ" sz="2800" dirty="0" err="1">
                <a:ln w="50800"/>
                <a:solidFill>
                  <a:schemeClr val="bg1">
                    <a:shade val="50000"/>
                  </a:schemeClr>
                </a:solidFill>
              </a:rPr>
              <a:t>je</a:t>
            </a: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4613" name="AutoShape 3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4337" y="2743994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E</a:t>
            </a:r>
            <a:r>
              <a:rPr lang="cs-CZ" dirty="0" smtClean="0"/>
              <a:t>-mail</a:t>
            </a:r>
            <a:endParaRPr lang="cs-CZ" dirty="0"/>
          </a:p>
        </p:txBody>
      </p:sp>
      <p:sp>
        <p:nvSpPr>
          <p:cNvPr id="24614" name="AutoShape 3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4338" y="3644106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Internet Explorer</a:t>
            </a:r>
            <a:endParaRPr lang="cs-CZ" dirty="0"/>
          </a:p>
        </p:txBody>
      </p:sp>
      <p:sp>
        <p:nvSpPr>
          <p:cNvPr id="24615" name="AutoShape 3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4338" y="4618038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err="1" smtClean="0"/>
              <a:t>Mozilla</a:t>
            </a:r>
            <a:endParaRPr lang="cs-CZ" dirty="0"/>
          </a:p>
        </p:txBody>
      </p:sp>
      <p:sp>
        <p:nvSpPr>
          <p:cNvPr id="24616" name="AutoShape 40"/>
          <p:cNvSpPr>
            <a:spLocks noChangeArrowheads="1"/>
          </p:cNvSpPr>
          <p:nvPr/>
        </p:nvSpPr>
        <p:spPr bwMode="auto">
          <a:xfrm>
            <a:off x="7712700" y="2671762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4617" name="AutoShape 41"/>
          <p:cNvSpPr>
            <a:spLocks noChangeArrowheads="1"/>
          </p:cNvSpPr>
          <p:nvPr/>
        </p:nvSpPr>
        <p:spPr bwMode="auto">
          <a:xfrm>
            <a:off x="7712700" y="3571874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4618" name="AutoShape 42"/>
          <p:cNvSpPr>
            <a:spLocks noChangeArrowheads="1"/>
          </p:cNvSpPr>
          <p:nvPr/>
        </p:nvSpPr>
        <p:spPr bwMode="auto">
          <a:xfrm>
            <a:off x="7712097" y="450384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77826" name="Picture 2" descr="http://www.komputerswiat.pl/media/68195/intenetexplorer7-logo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48" r="34018"/>
          <a:stretch/>
        </p:blipFill>
        <p:spPr bwMode="auto">
          <a:xfrm>
            <a:off x="3704897" y="1228150"/>
            <a:ext cx="1425903" cy="1435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6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6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4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46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4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5"/>
                  </p:tgtEl>
                </p:cond>
              </p:nextCondLst>
            </p:seq>
          </p:childTnLst>
        </p:cTn>
      </p:par>
    </p:tnLst>
    <p:bldLst>
      <p:bldP spid="24616" grpId="0" animBg="1"/>
      <p:bldP spid="24617" grpId="0" animBg="1"/>
      <p:bldP spid="246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827088" y="5373688"/>
            <a:ext cx="777716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endParaRPr lang="en-US" sz="1800" b="0" dirty="0">
              <a:latin typeface="Arial" charset="0"/>
            </a:endParaRPr>
          </a:p>
        </p:txBody>
      </p:sp>
      <p:sp>
        <p:nvSpPr>
          <p:cNvPr id="32785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32788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32789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n w="50800"/>
                <a:cs typeface="Times New Roman" pitchFamily="18" charset="0"/>
              </a:rPr>
              <a:t>8) </a:t>
            </a:r>
            <a:r>
              <a:rPr lang="cs-CZ" sz="2800" dirty="0">
                <a:cs typeface="Times New Roman" pitchFamily="18" charset="0"/>
              </a:rPr>
              <a:t>Na obrázku je ikona </a:t>
            </a:r>
            <a:r>
              <a:rPr lang="cs-CZ" sz="2800" dirty="0" err="1">
                <a:cs typeface="Times New Roman" pitchFamily="18" charset="0"/>
              </a:rPr>
              <a:t>pro</a:t>
            </a:r>
            <a:r>
              <a:rPr lang="cs-CZ" sz="2800" dirty="0" err="1">
                <a:ln w="50800"/>
                <a:solidFill>
                  <a:schemeClr val="bg1">
                    <a:shade val="50000"/>
                  </a:schemeClr>
                </a:solidFill>
              </a:rPr>
              <a:t>je</a:t>
            </a: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pPr marL="342900" indent="-342900" algn="ctr">
              <a:spcBef>
                <a:spcPct val="20000"/>
              </a:spcBef>
            </a:pP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2790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47825" y="3032125"/>
            <a:ext cx="575786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a)Start</a:t>
            </a:r>
            <a:endParaRPr lang="cs-CZ" dirty="0"/>
          </a:p>
        </p:txBody>
      </p:sp>
      <p:sp>
        <p:nvSpPr>
          <p:cNvPr id="32791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47825" y="3752850"/>
            <a:ext cx="575786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) Cíl</a:t>
            </a:r>
            <a:endParaRPr lang="cs-CZ" dirty="0"/>
          </a:p>
        </p:txBody>
      </p:sp>
      <p:sp>
        <p:nvSpPr>
          <p:cNvPr id="32792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47825" y="4615821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) Antivirový program</a:t>
            </a:r>
            <a:endParaRPr lang="cs-CZ" dirty="0"/>
          </a:p>
        </p:txBody>
      </p:sp>
      <p:sp>
        <p:nvSpPr>
          <p:cNvPr id="32793" name="AutoShape 25"/>
          <p:cNvSpPr>
            <a:spLocks noChangeArrowheads="1"/>
          </p:cNvSpPr>
          <p:nvPr/>
        </p:nvSpPr>
        <p:spPr bwMode="auto">
          <a:xfrm>
            <a:off x="7637463" y="2887662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2794" name="AutoShape 26"/>
          <p:cNvSpPr>
            <a:spLocks noChangeArrowheads="1"/>
          </p:cNvSpPr>
          <p:nvPr/>
        </p:nvSpPr>
        <p:spPr bwMode="auto">
          <a:xfrm>
            <a:off x="7637463" y="368061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2795" name="AutoShape 27"/>
          <p:cNvSpPr>
            <a:spLocks noChangeArrowheads="1"/>
          </p:cNvSpPr>
          <p:nvPr/>
        </p:nvSpPr>
        <p:spPr bwMode="auto">
          <a:xfrm>
            <a:off x="7632033" y="4543589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78850" name="Picture 2" descr="http://stahnu.cz/data/stahnu.cz/images/m_4620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250" y="1242047"/>
            <a:ext cx="1620180" cy="1612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2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27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2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27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2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2"/>
                  </p:tgtEl>
                </p:cond>
              </p:nextCondLst>
            </p:seq>
          </p:childTnLst>
        </p:cTn>
      </p:par>
    </p:tnLst>
    <p:bldLst>
      <p:bldP spid="32793" grpId="0" animBg="1"/>
      <p:bldP spid="32794" grpId="0" animBg="1"/>
      <p:bldP spid="3279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11" name="AutoShape 1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33813" name="AutoShape 21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33816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n w="50800"/>
                <a:cs typeface="Times New Roman" pitchFamily="18" charset="0"/>
              </a:rPr>
              <a:t>9) </a:t>
            </a:r>
            <a:r>
              <a:rPr lang="cs-CZ" sz="2800" dirty="0">
                <a:cs typeface="Times New Roman" pitchFamily="18" charset="0"/>
              </a:rPr>
              <a:t>Na obrázku je ikona </a:t>
            </a:r>
            <a:r>
              <a:rPr lang="cs-CZ" sz="2800" dirty="0" err="1">
                <a:cs typeface="Times New Roman" pitchFamily="18" charset="0"/>
              </a:rPr>
              <a:t>pro</a:t>
            </a:r>
            <a:r>
              <a:rPr lang="cs-CZ" sz="2800" dirty="0" err="1">
                <a:ln w="50800"/>
                <a:solidFill>
                  <a:schemeClr val="bg1">
                    <a:shade val="50000"/>
                  </a:schemeClr>
                </a:solidFill>
              </a:rPr>
              <a:t>je</a:t>
            </a: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pPr marL="342900" indent="-342900" algn="ctr">
              <a:spcBef>
                <a:spcPct val="20000"/>
              </a:spcBef>
            </a:pP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381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399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err="1" smtClean="0"/>
              <a:t>Facebook</a:t>
            </a:r>
            <a:endParaRPr lang="cs-CZ" dirty="0"/>
          </a:p>
        </p:txBody>
      </p:sp>
      <p:sp>
        <p:nvSpPr>
          <p:cNvPr id="3381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40075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err="1" smtClean="0"/>
              <a:t>Firefox</a:t>
            </a:r>
            <a:endParaRPr lang="cs-CZ" dirty="0"/>
          </a:p>
        </p:txBody>
      </p:sp>
      <p:sp>
        <p:nvSpPr>
          <p:cNvPr id="33819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Firewall</a:t>
            </a:r>
            <a:endParaRPr lang="cs-CZ" dirty="0"/>
          </a:p>
        </p:txBody>
      </p:sp>
      <p:sp>
        <p:nvSpPr>
          <p:cNvPr id="33820" name="AutoShape 28"/>
          <p:cNvSpPr>
            <a:spLocks noChangeArrowheads="1"/>
          </p:cNvSpPr>
          <p:nvPr/>
        </p:nvSpPr>
        <p:spPr bwMode="auto">
          <a:xfrm>
            <a:off x="7673975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3821" name="AutoShape 29"/>
          <p:cNvSpPr>
            <a:spLocks noChangeArrowheads="1"/>
          </p:cNvSpPr>
          <p:nvPr/>
        </p:nvSpPr>
        <p:spPr bwMode="auto">
          <a:xfrm>
            <a:off x="7710488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3822" name="AutoShape 30"/>
          <p:cNvSpPr>
            <a:spLocks noChangeArrowheads="1"/>
          </p:cNvSpPr>
          <p:nvPr/>
        </p:nvSpPr>
        <p:spPr bwMode="auto">
          <a:xfrm>
            <a:off x="7710488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79874" name="Picture 2" descr="http://www.slevypodebrady.cz/userfiles/image/ikona-facebook.1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096962"/>
            <a:ext cx="1143000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8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3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38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3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9"/>
                  </p:tgtEl>
                </p:cond>
              </p:nextCondLst>
            </p:seq>
          </p:childTnLst>
        </p:cTn>
      </p:par>
    </p:tnLst>
    <p:bldLst>
      <p:bldP spid="33820" grpId="0" animBg="1"/>
      <p:bldP spid="33821" grpId="0" animBg="1"/>
      <p:bldP spid="338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81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36884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36885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n w="50800"/>
                <a:cs typeface="Times New Roman" pitchFamily="18" charset="0"/>
              </a:rPr>
              <a:t>10) </a:t>
            </a:r>
            <a:r>
              <a:rPr lang="cs-CZ" sz="2800" dirty="0">
                <a:cs typeface="Times New Roman" pitchFamily="18" charset="0"/>
              </a:rPr>
              <a:t>Na obrázku je ikona </a:t>
            </a:r>
            <a:r>
              <a:rPr lang="cs-CZ" sz="2800" dirty="0" err="1">
                <a:cs typeface="Times New Roman" pitchFamily="18" charset="0"/>
              </a:rPr>
              <a:t>pro</a:t>
            </a:r>
            <a:r>
              <a:rPr lang="cs-CZ" sz="2800" dirty="0" err="1">
                <a:ln w="50800"/>
                <a:solidFill>
                  <a:schemeClr val="bg1">
                    <a:shade val="50000"/>
                  </a:schemeClr>
                </a:solidFill>
              </a:rPr>
              <a:t>je</a:t>
            </a: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pPr marL="342900" indent="-342900" algn="ctr">
              <a:spcBef>
                <a:spcPct val="20000"/>
              </a:spcBef>
            </a:pP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6886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04619" y="3032956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) Internet Explorer</a:t>
            </a:r>
            <a:endParaRPr lang="cs-CZ" dirty="0"/>
          </a:p>
        </p:txBody>
      </p:sp>
      <p:sp>
        <p:nvSpPr>
          <p:cNvPr id="36887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15912" y="3846222"/>
            <a:ext cx="5757863" cy="57978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b) </a:t>
            </a:r>
            <a:r>
              <a:rPr lang="cs-CZ" dirty="0" err="1" smtClean="0"/>
              <a:t>Firefox</a:t>
            </a:r>
            <a:endParaRPr lang="cs-CZ" dirty="0"/>
          </a:p>
        </p:txBody>
      </p:sp>
      <p:sp>
        <p:nvSpPr>
          <p:cNvPr id="36888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595437" y="4683235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err="1" smtClean="0"/>
              <a:t>Wi-fi</a:t>
            </a:r>
            <a:r>
              <a:rPr lang="cs-CZ" dirty="0" smtClean="0"/>
              <a:t> připojení</a:t>
            </a:r>
            <a:endParaRPr lang="cs-CZ" dirty="0"/>
          </a:p>
        </p:txBody>
      </p:sp>
      <p:sp>
        <p:nvSpPr>
          <p:cNvPr id="36889" name="AutoShape 25"/>
          <p:cNvSpPr>
            <a:spLocks noChangeArrowheads="1"/>
          </p:cNvSpPr>
          <p:nvPr/>
        </p:nvSpPr>
        <p:spPr bwMode="auto">
          <a:xfrm>
            <a:off x="7667625" y="2960724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890" name="AutoShape 26"/>
          <p:cNvSpPr>
            <a:spLocks noChangeArrowheads="1"/>
          </p:cNvSpPr>
          <p:nvPr/>
        </p:nvSpPr>
        <p:spPr bwMode="auto">
          <a:xfrm>
            <a:off x="7667625" y="3846222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891" name="AutoShape 27"/>
          <p:cNvSpPr>
            <a:spLocks noChangeArrowheads="1"/>
          </p:cNvSpPr>
          <p:nvPr/>
        </p:nvSpPr>
        <p:spPr bwMode="auto">
          <a:xfrm>
            <a:off x="7667625" y="468789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80898" name="Picture 2" descr="http://img.skitch.com/20090907-r6gyja84a2341xpd2ud3b5kqp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875" y="1151731"/>
            <a:ext cx="1304925" cy="137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68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6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8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6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8"/>
                  </p:tgtEl>
                </p:cond>
              </p:nextCondLst>
            </p:seq>
          </p:childTnLst>
        </p:cTn>
      </p:par>
    </p:tnLst>
    <p:bldLst>
      <p:bldP spid="36889" grpId="0" animBg="1"/>
      <p:bldP spid="36890" grpId="0" animBg="1"/>
      <p:bldP spid="3689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900113" y="5589588"/>
            <a:ext cx="77755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endParaRPr lang="en-US" sz="1800" b="0" dirty="0">
              <a:latin typeface="Arial" charset="0"/>
            </a:endParaRPr>
          </a:p>
        </p:txBody>
      </p:sp>
      <p:sp>
        <p:nvSpPr>
          <p:cNvPr id="37905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Pyramida</a:t>
            </a:r>
          </a:p>
        </p:txBody>
      </p:sp>
      <p:sp>
        <p:nvSpPr>
          <p:cNvPr id="37908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37909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7916" name="AutoShape 2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50938" y="2704716"/>
            <a:ext cx="6508750" cy="79413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a) Hard disk</a:t>
            </a:r>
            <a:endParaRPr lang="cs-CZ" dirty="0"/>
          </a:p>
        </p:txBody>
      </p:sp>
      <p:sp>
        <p:nvSpPr>
          <p:cNvPr id="37917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50938" y="3753990"/>
            <a:ext cx="6508750" cy="72072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T</a:t>
            </a:r>
            <a:r>
              <a:rPr lang="cs-CZ" dirty="0" smtClean="0"/>
              <a:t>ento počítač</a:t>
            </a:r>
            <a:endParaRPr lang="cs-CZ" dirty="0"/>
          </a:p>
        </p:txBody>
      </p:sp>
      <p:sp>
        <p:nvSpPr>
          <p:cNvPr id="37918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66704" y="4760913"/>
            <a:ext cx="651986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Monitor</a:t>
            </a:r>
            <a:endParaRPr lang="cs-CZ" dirty="0"/>
          </a:p>
        </p:txBody>
      </p:sp>
      <p:sp>
        <p:nvSpPr>
          <p:cNvPr id="37919" name="AutoShape 31"/>
          <p:cNvSpPr>
            <a:spLocks noChangeArrowheads="1"/>
          </p:cNvSpPr>
          <p:nvPr/>
        </p:nvSpPr>
        <p:spPr bwMode="auto">
          <a:xfrm>
            <a:off x="7883744" y="2704716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920" name="AutoShape 32"/>
          <p:cNvSpPr>
            <a:spLocks noChangeArrowheads="1"/>
          </p:cNvSpPr>
          <p:nvPr/>
        </p:nvSpPr>
        <p:spPr bwMode="auto">
          <a:xfrm>
            <a:off x="7920038" y="3753991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921" name="AutoShape 33"/>
          <p:cNvSpPr>
            <a:spLocks noChangeArrowheads="1"/>
          </p:cNvSpPr>
          <p:nvPr/>
        </p:nvSpPr>
        <p:spPr bwMode="auto">
          <a:xfrm>
            <a:off x="7983319" y="4688681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81922" name="Picture 2" descr="http://3.bp.blogspot.com/-_I3GGBSC5fE/T89nTcaySGI/AAAAAAAAAs4/7ZA7zEFD-EE/s1600/My+Computer+Icon+by+Marks+PC+Solution.pn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22"/>
          <a:stretch/>
        </p:blipFill>
        <p:spPr bwMode="auto">
          <a:xfrm>
            <a:off x="3186113" y="1099372"/>
            <a:ext cx="1944687" cy="1535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44877" y="597900"/>
            <a:ext cx="41208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dirty="0" smtClean="0">
                <a:ln w="50800"/>
                <a:cs typeface="Times New Roman" pitchFamily="18" charset="0"/>
              </a:rPr>
              <a:t>11) </a:t>
            </a:r>
            <a:r>
              <a:rPr lang="cs-CZ" dirty="0">
                <a:cs typeface="Times New Roman" pitchFamily="18" charset="0"/>
              </a:rPr>
              <a:t>Na obrázku je ikona </a:t>
            </a:r>
            <a:r>
              <a:rPr lang="cs-CZ" dirty="0" err="1">
                <a:cs typeface="Times New Roman" pitchFamily="18" charset="0"/>
              </a:rPr>
              <a:t>pro</a:t>
            </a:r>
            <a:r>
              <a:rPr lang="cs-CZ" dirty="0" err="1">
                <a:ln w="50800"/>
                <a:solidFill>
                  <a:schemeClr val="bg1">
                    <a:shade val="50000"/>
                  </a:schemeClr>
                </a:solidFill>
              </a:rPr>
              <a:t>je</a:t>
            </a:r>
            <a:endParaRPr lang="cs-CZ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9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9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7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79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7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8"/>
                  </p:tgtEl>
                </p:cond>
              </p:nextCondLst>
            </p:seq>
          </p:childTnLst>
        </p:cTn>
      </p:par>
    </p:tnLst>
    <p:bldLst>
      <p:bldP spid="37919" grpId="0" animBg="1"/>
      <p:bldP spid="37920" grpId="0" animBg="1"/>
      <p:bldP spid="379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5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38956" name="AutoShape 4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38961" name="Rectangle 49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n w="50800"/>
                <a:cs typeface="Times New Roman" pitchFamily="18" charset="0"/>
              </a:rPr>
              <a:t>12) </a:t>
            </a:r>
            <a:r>
              <a:rPr lang="cs-CZ" sz="2800" dirty="0">
                <a:cs typeface="Times New Roman" pitchFamily="18" charset="0"/>
              </a:rPr>
              <a:t>Na obrázku je ikona </a:t>
            </a:r>
            <a:r>
              <a:rPr lang="cs-CZ" sz="2800" dirty="0" err="1">
                <a:cs typeface="Times New Roman" pitchFamily="18" charset="0"/>
              </a:rPr>
              <a:t>pro</a:t>
            </a:r>
            <a:r>
              <a:rPr lang="cs-CZ" sz="2800" dirty="0" err="1">
                <a:ln w="50800"/>
                <a:solidFill>
                  <a:schemeClr val="bg1">
                    <a:shade val="50000"/>
                  </a:schemeClr>
                </a:solidFill>
              </a:rPr>
              <a:t>je</a:t>
            </a: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8962" name="AutoShape 5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1532" y="2873484"/>
            <a:ext cx="575786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Dokumenty</a:t>
            </a:r>
            <a:endParaRPr lang="cs-CZ" dirty="0"/>
          </a:p>
        </p:txBody>
      </p:sp>
      <p:sp>
        <p:nvSpPr>
          <p:cNvPr id="38963" name="AutoShape 5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9894" y="3764291"/>
            <a:ext cx="575786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Nastavení zvuku</a:t>
            </a:r>
            <a:endParaRPr lang="cs-CZ" dirty="0"/>
          </a:p>
        </p:txBody>
      </p:sp>
      <p:sp>
        <p:nvSpPr>
          <p:cNvPr id="38964" name="AutoShape 5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9894" y="4652963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Složka tiskáren</a:t>
            </a:r>
            <a:endParaRPr lang="cs-CZ" dirty="0"/>
          </a:p>
        </p:txBody>
      </p:sp>
      <p:sp>
        <p:nvSpPr>
          <p:cNvPr id="38965" name="AutoShape 53"/>
          <p:cNvSpPr>
            <a:spLocks noChangeArrowheads="1"/>
          </p:cNvSpPr>
          <p:nvPr/>
        </p:nvSpPr>
        <p:spPr bwMode="auto">
          <a:xfrm>
            <a:off x="7739884" y="2801252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966" name="AutoShape 54"/>
          <p:cNvSpPr>
            <a:spLocks noChangeArrowheads="1"/>
          </p:cNvSpPr>
          <p:nvPr/>
        </p:nvSpPr>
        <p:spPr bwMode="auto">
          <a:xfrm>
            <a:off x="7740650" y="3667782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967" name="AutoShape 55"/>
          <p:cNvSpPr>
            <a:spLocks noChangeArrowheads="1"/>
          </p:cNvSpPr>
          <p:nvPr/>
        </p:nvSpPr>
        <p:spPr bwMode="auto">
          <a:xfrm>
            <a:off x="7740650" y="4580731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82946" name="Picture 2" descr="http://www.profimedia.cz/fotografie/3d-ikona-pro-novy-textovy-dokument-ve/profimedia-0049423613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8" r="8035" b="19752"/>
          <a:stretch/>
        </p:blipFill>
        <p:spPr bwMode="auto">
          <a:xfrm>
            <a:off x="3600450" y="1233488"/>
            <a:ext cx="1516412" cy="1496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9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89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8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89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8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4"/>
                  </p:tgtEl>
                </p:cond>
              </p:nextCondLst>
            </p:seq>
          </p:childTnLst>
        </p:cTn>
      </p:par>
    </p:tnLst>
    <p:bldLst>
      <p:bldP spid="38965" grpId="0" animBg="1"/>
      <p:bldP spid="38966" grpId="0" animBg="1"/>
      <p:bldP spid="3896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5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43027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43030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n w="50800"/>
                <a:cs typeface="Times New Roman" pitchFamily="18" charset="0"/>
              </a:rPr>
              <a:t>13) </a:t>
            </a:r>
            <a:r>
              <a:rPr lang="cs-CZ" sz="2800" dirty="0">
                <a:cs typeface="Times New Roman" pitchFamily="18" charset="0"/>
              </a:rPr>
              <a:t>Na obrázku je ikona </a:t>
            </a:r>
            <a:r>
              <a:rPr lang="cs-CZ" sz="2800" dirty="0" err="1">
                <a:cs typeface="Times New Roman" pitchFamily="18" charset="0"/>
              </a:rPr>
              <a:t>pro</a:t>
            </a:r>
            <a:r>
              <a:rPr lang="cs-CZ" sz="2800" dirty="0" err="1">
                <a:ln w="50800"/>
                <a:solidFill>
                  <a:schemeClr val="bg1">
                    <a:shade val="50000"/>
                  </a:schemeClr>
                </a:solidFill>
              </a:rPr>
              <a:t>j</a:t>
            </a: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3031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04356"/>
            <a:ext cx="575786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Uživatelské účty</a:t>
            </a:r>
            <a:endParaRPr lang="cs-CZ" dirty="0"/>
          </a:p>
        </p:txBody>
      </p:sp>
      <p:sp>
        <p:nvSpPr>
          <p:cNvPr id="43032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83268" y="3932238"/>
            <a:ext cx="575786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Seznamka</a:t>
            </a:r>
            <a:endParaRPr lang="cs-CZ" dirty="0"/>
          </a:p>
        </p:txBody>
      </p:sp>
      <p:sp>
        <p:nvSpPr>
          <p:cNvPr id="43033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83268" y="4652963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Líbím se Ti</a:t>
            </a:r>
            <a:endParaRPr lang="cs-CZ" dirty="0"/>
          </a:p>
        </p:txBody>
      </p:sp>
      <p:sp>
        <p:nvSpPr>
          <p:cNvPr id="43034" name="AutoShape 26"/>
          <p:cNvSpPr>
            <a:spLocks noChangeArrowheads="1"/>
          </p:cNvSpPr>
          <p:nvPr/>
        </p:nvSpPr>
        <p:spPr bwMode="auto">
          <a:xfrm>
            <a:off x="7676878" y="3032124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3035" name="AutoShape 27"/>
          <p:cNvSpPr>
            <a:spLocks noChangeArrowheads="1"/>
          </p:cNvSpPr>
          <p:nvPr/>
        </p:nvSpPr>
        <p:spPr bwMode="auto">
          <a:xfrm>
            <a:off x="7740650" y="3860006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3036" name="AutoShape 28"/>
          <p:cNvSpPr>
            <a:spLocks noChangeArrowheads="1"/>
          </p:cNvSpPr>
          <p:nvPr/>
        </p:nvSpPr>
        <p:spPr bwMode="auto">
          <a:xfrm>
            <a:off x="7764968" y="465296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83972" name="Picture 4" descr="http://www.servispckupka.cz/obrazky/uzivateske_ucty/uzivateske_uct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337" y="1217722"/>
            <a:ext cx="1342020" cy="134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3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3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3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3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3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3"/>
                  </p:tgtEl>
                </p:cond>
              </p:nextCondLst>
            </p:seq>
          </p:childTnLst>
        </p:cTn>
      </p:par>
    </p:tnLst>
    <p:bldLst>
      <p:bldP spid="43034" grpId="0" animBg="1"/>
      <p:bldP spid="43035" grpId="0" animBg="1"/>
      <p:bldP spid="4303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8" name="AutoShape 1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44050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44053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n w="50800"/>
                <a:cs typeface="Times New Roman" pitchFamily="18" charset="0"/>
              </a:rPr>
              <a:t>14) </a:t>
            </a:r>
            <a:r>
              <a:rPr lang="cs-CZ" sz="2800" dirty="0">
                <a:cs typeface="Times New Roman" pitchFamily="18" charset="0"/>
              </a:rPr>
              <a:t>Na obrázku je ikona </a:t>
            </a:r>
            <a:r>
              <a:rPr lang="cs-CZ" sz="2800" dirty="0" err="1">
                <a:cs typeface="Times New Roman" pitchFamily="18" charset="0"/>
              </a:rPr>
              <a:t>pro</a:t>
            </a:r>
            <a:r>
              <a:rPr lang="cs-CZ" sz="2800" dirty="0" err="1">
                <a:ln w="50800"/>
                <a:solidFill>
                  <a:schemeClr val="bg1">
                    <a:shade val="50000"/>
                  </a:schemeClr>
                </a:solidFill>
              </a:rPr>
              <a:t>j</a:t>
            </a: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pPr marL="342900" indent="-342900" algn="ctr">
              <a:spcBef>
                <a:spcPct val="20000"/>
              </a:spcBef>
            </a:pP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4054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4633" y="3104963"/>
            <a:ext cx="5832475" cy="637169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342900" indent="-342900" algn="ctr">
              <a:buFontTx/>
              <a:buAutoNum type="alphaLcParenR"/>
            </a:pPr>
            <a:r>
              <a:rPr lang="cs-CZ" dirty="0" smtClean="0"/>
              <a:t>Správce </a:t>
            </a:r>
            <a:endParaRPr lang="cs-CZ" dirty="0"/>
          </a:p>
        </p:txBody>
      </p:sp>
      <p:sp>
        <p:nvSpPr>
          <p:cNvPr id="4405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6051" y="3897053"/>
            <a:ext cx="5832475" cy="61382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Internetová pošta</a:t>
            </a:r>
            <a:endParaRPr lang="cs-CZ" dirty="0"/>
          </a:p>
        </p:txBody>
      </p:sp>
      <p:sp>
        <p:nvSpPr>
          <p:cNvPr id="4405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72835" y="4655113"/>
            <a:ext cx="5840413" cy="64657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Ovládací panely</a:t>
            </a:r>
            <a:endParaRPr lang="cs-CZ" dirty="0"/>
          </a:p>
        </p:txBody>
      </p:sp>
      <p:sp>
        <p:nvSpPr>
          <p:cNvPr id="44057" name="AutoShape 25"/>
          <p:cNvSpPr>
            <a:spLocks noChangeArrowheads="1"/>
          </p:cNvSpPr>
          <p:nvPr/>
        </p:nvSpPr>
        <p:spPr bwMode="auto">
          <a:xfrm>
            <a:off x="7750668" y="3063184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4058" name="AutoShape 26"/>
          <p:cNvSpPr>
            <a:spLocks noChangeArrowheads="1"/>
          </p:cNvSpPr>
          <p:nvPr/>
        </p:nvSpPr>
        <p:spPr bwMode="auto">
          <a:xfrm>
            <a:off x="7765667" y="382683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4059" name="AutoShape 27"/>
          <p:cNvSpPr>
            <a:spLocks noChangeArrowheads="1"/>
          </p:cNvSpPr>
          <p:nvPr/>
        </p:nvSpPr>
        <p:spPr bwMode="auto">
          <a:xfrm>
            <a:off x="7740650" y="4618037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84994" name="Picture 2" descr="http://res2.windows.microsoft.com/resbox/cs/Windows%207/main/fd66b198-7439-489b-b34e-3fce7e8063d1_0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61" t="20478" r="30748" b="22190"/>
          <a:stretch/>
        </p:blipFill>
        <p:spPr bwMode="auto">
          <a:xfrm>
            <a:off x="3870966" y="1231276"/>
            <a:ext cx="1563059" cy="173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4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5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4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4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5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4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56"/>
                  </p:tgtEl>
                </p:cond>
              </p:nextCondLst>
            </p:seq>
          </p:childTnLst>
        </p:cTn>
      </p:par>
    </p:tnLst>
    <p:bldLst>
      <p:bldP spid="44057" grpId="0" animBg="1"/>
      <p:bldP spid="44058" grpId="0" animBg="1"/>
      <p:bldP spid="4405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80" name="AutoShape 2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</a:p>
        </p:txBody>
      </p:sp>
      <p:sp>
        <p:nvSpPr>
          <p:cNvPr id="45084" name="AutoShape 2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otázka</a:t>
            </a:r>
          </a:p>
        </p:txBody>
      </p:sp>
      <p:sp>
        <p:nvSpPr>
          <p:cNvPr id="45088" name="Rectangle 3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endParaRPr lang="cs-CZ" sz="2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5089" name="AutoShape 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76061" y="3212976"/>
            <a:ext cx="575786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Google Chrome</a:t>
            </a:r>
            <a:endParaRPr lang="cs-CZ" dirty="0"/>
          </a:p>
        </p:txBody>
      </p:sp>
      <p:sp>
        <p:nvSpPr>
          <p:cNvPr id="45090" name="AutoShape 3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3982" y="3967163"/>
            <a:ext cx="575786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err="1" smtClean="0"/>
              <a:t>Facebook</a:t>
            </a:r>
            <a:endParaRPr lang="cs-CZ" dirty="0"/>
          </a:p>
        </p:txBody>
      </p:sp>
      <p:sp>
        <p:nvSpPr>
          <p:cNvPr id="45091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9894" y="4672305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err="1" smtClean="0">
                <a:sym typeface="Symbol" pitchFamily="18" charset="2"/>
              </a:rPr>
              <a:t>Skype</a:t>
            </a:r>
            <a:endParaRPr lang="cs-CZ" dirty="0"/>
          </a:p>
        </p:txBody>
      </p:sp>
      <p:sp>
        <p:nvSpPr>
          <p:cNvPr id="45092" name="AutoShape 36"/>
          <p:cNvSpPr>
            <a:spLocks noChangeArrowheads="1"/>
          </p:cNvSpPr>
          <p:nvPr/>
        </p:nvSpPr>
        <p:spPr bwMode="auto">
          <a:xfrm>
            <a:off x="7752153" y="3140744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5093" name="AutoShape 37"/>
          <p:cNvSpPr>
            <a:spLocks noChangeArrowheads="1"/>
          </p:cNvSpPr>
          <p:nvPr/>
        </p:nvSpPr>
        <p:spPr bwMode="auto">
          <a:xfrm>
            <a:off x="7752153" y="392134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5094" name="AutoShape 38"/>
          <p:cNvSpPr>
            <a:spLocks noChangeArrowheads="1"/>
          </p:cNvSpPr>
          <p:nvPr/>
        </p:nvSpPr>
        <p:spPr bwMode="auto">
          <a:xfrm>
            <a:off x="7752153" y="470378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86018" name="Picture 2" descr="http://www.blogcdn.com/www.engadget.com/media/2011/04/chrome-logo-2011-04-27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27" r="23615"/>
          <a:stretch/>
        </p:blipFill>
        <p:spPr bwMode="auto">
          <a:xfrm>
            <a:off x="3600450" y="1233488"/>
            <a:ext cx="1718222" cy="1676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89894" y="438949"/>
            <a:ext cx="5765800" cy="90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dirty="0" smtClean="0">
                <a:ln w="50800"/>
                <a:cs typeface="Times New Roman" pitchFamily="18" charset="0"/>
              </a:rPr>
              <a:t>15) </a:t>
            </a:r>
            <a:r>
              <a:rPr lang="cs-CZ" dirty="0">
                <a:cs typeface="Times New Roman" pitchFamily="18" charset="0"/>
              </a:rPr>
              <a:t>Na obrázku je ikona </a:t>
            </a:r>
            <a:r>
              <a:rPr lang="cs-CZ" dirty="0" err="1">
                <a:cs typeface="Times New Roman" pitchFamily="18" charset="0"/>
              </a:rPr>
              <a:t>pro</a:t>
            </a:r>
            <a:r>
              <a:rPr lang="cs-CZ" dirty="0" err="1">
                <a:ln w="50800"/>
                <a:solidFill>
                  <a:schemeClr val="bg1">
                    <a:shade val="50000"/>
                  </a:schemeClr>
                </a:solidFill>
              </a:rPr>
              <a:t>j</a:t>
            </a:r>
            <a:endParaRPr lang="cs-CZ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pPr marL="342900" indent="-342900" algn="ctr">
              <a:spcBef>
                <a:spcPct val="20000"/>
              </a:spcBef>
            </a:pPr>
            <a:endParaRPr lang="cs-CZ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5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8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5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5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9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5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5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91"/>
                  </p:tgtEl>
                </p:cond>
              </p:nextCondLst>
            </p:seq>
          </p:childTnLst>
        </p:cTn>
      </p:par>
    </p:tnLst>
    <p:bldLst>
      <p:bldP spid="45092" grpId="0" animBg="1"/>
      <p:bldP spid="45093" grpId="0" animBg="1"/>
      <p:bldP spid="4509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24" name="AutoShape 28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spc="50" dirty="0">
              <a:ln w="11430"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5338" name="Rectangle 4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1) </a:t>
            </a:r>
            <a:r>
              <a:rPr lang="cs-CZ" sz="2800" dirty="0" smtClean="0"/>
              <a:t>„Windows 7“  je:</a:t>
            </a:r>
            <a:endParaRPr lang="cs-CZ" sz="2800" dirty="0"/>
          </a:p>
        </p:txBody>
      </p:sp>
      <p:sp>
        <p:nvSpPr>
          <p:cNvPr id="55339" name="AutoShape 4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92375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P</a:t>
            </a:r>
            <a:r>
              <a:rPr lang="cs-CZ" dirty="0" smtClean="0"/>
              <a:t>očítač</a:t>
            </a:r>
            <a:endParaRPr lang="cs-CZ" dirty="0"/>
          </a:p>
        </p:txBody>
      </p:sp>
      <p:sp>
        <p:nvSpPr>
          <p:cNvPr id="55340" name="AutoShape 4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893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O</a:t>
            </a:r>
            <a:r>
              <a:rPr lang="cs-CZ" dirty="0" smtClean="0"/>
              <a:t>perační systém</a:t>
            </a:r>
            <a:endParaRPr lang="cs-CZ" dirty="0"/>
          </a:p>
        </p:txBody>
      </p:sp>
      <p:sp>
        <p:nvSpPr>
          <p:cNvPr id="55342" name="AutoShape 46"/>
          <p:cNvSpPr>
            <a:spLocks noChangeArrowheads="1"/>
          </p:cNvSpPr>
          <p:nvPr/>
        </p:nvSpPr>
        <p:spPr bwMode="auto">
          <a:xfrm>
            <a:off x="7673975" y="23844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5343" name="AutoShape 47"/>
          <p:cNvSpPr>
            <a:spLocks noChangeArrowheads="1"/>
          </p:cNvSpPr>
          <p:nvPr/>
        </p:nvSpPr>
        <p:spPr bwMode="auto">
          <a:xfrm>
            <a:off x="7710488" y="37163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3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5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33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53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5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340"/>
                  </p:tgtEl>
                </p:cond>
              </p:nextCondLst>
            </p:seq>
          </p:childTnLst>
        </p:cTn>
      </p:par>
    </p:tnLst>
    <p:bldLst>
      <p:bldP spid="55342" grpId="0" animBg="1"/>
      <p:bldP spid="5534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9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Pyramida</a:t>
            </a:r>
          </a:p>
        </p:txBody>
      </p:sp>
      <p:sp>
        <p:nvSpPr>
          <p:cNvPr id="59414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2) Adresář je</a:t>
            </a:r>
          </a:p>
        </p:txBody>
      </p:sp>
      <p:sp>
        <p:nvSpPr>
          <p:cNvPr id="5941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92375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Seznam </a:t>
            </a:r>
            <a:r>
              <a:rPr lang="cs-CZ" dirty="0"/>
              <a:t>souborů</a:t>
            </a:r>
          </a:p>
        </p:txBody>
      </p:sp>
      <p:sp>
        <p:nvSpPr>
          <p:cNvPr id="5941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893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Zápisník</a:t>
            </a:r>
            <a:endParaRPr lang="cs-CZ" dirty="0"/>
          </a:p>
        </p:txBody>
      </p:sp>
      <p:sp>
        <p:nvSpPr>
          <p:cNvPr id="59417" name="AutoShape 25"/>
          <p:cNvSpPr>
            <a:spLocks noChangeArrowheads="1"/>
          </p:cNvSpPr>
          <p:nvPr/>
        </p:nvSpPr>
        <p:spPr bwMode="auto">
          <a:xfrm>
            <a:off x="7673975" y="23844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9418" name="AutoShape 26"/>
          <p:cNvSpPr>
            <a:spLocks noChangeArrowheads="1"/>
          </p:cNvSpPr>
          <p:nvPr/>
        </p:nvSpPr>
        <p:spPr bwMode="auto">
          <a:xfrm>
            <a:off x="7710488" y="37163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94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9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4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94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9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416"/>
                  </p:tgtEl>
                </p:cond>
              </p:nextCondLst>
            </p:seq>
          </p:childTnLst>
        </p:cTn>
      </p:par>
    </p:tnLst>
    <p:bldLst>
      <p:bldP spid="59417" grpId="0" animBg="1"/>
      <p:bldP spid="5941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33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60438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3) </a:t>
            </a:r>
            <a:r>
              <a:rPr lang="cs-CZ" sz="2800" dirty="0" smtClean="0"/>
              <a:t>Grafická karta je:</a:t>
            </a:r>
            <a:endParaRPr lang="cs-CZ" sz="2800" dirty="0"/>
          </a:p>
        </p:txBody>
      </p:sp>
      <p:sp>
        <p:nvSpPr>
          <p:cNvPr id="60439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558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60440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52850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Hardware</a:t>
            </a:r>
            <a:endParaRPr lang="cs-CZ" dirty="0"/>
          </a:p>
        </p:txBody>
      </p:sp>
      <p:sp>
        <p:nvSpPr>
          <p:cNvPr id="60441" name="AutoShape 25"/>
          <p:cNvSpPr>
            <a:spLocks noChangeArrowheads="1"/>
          </p:cNvSpPr>
          <p:nvPr/>
        </p:nvSpPr>
        <p:spPr bwMode="auto">
          <a:xfrm>
            <a:off x="7673975" y="234791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0442" name="AutoShape 26"/>
          <p:cNvSpPr>
            <a:spLocks noChangeArrowheads="1"/>
          </p:cNvSpPr>
          <p:nvPr/>
        </p:nvSpPr>
        <p:spPr bwMode="auto">
          <a:xfrm>
            <a:off x="7710488" y="36798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04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0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43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04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0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440"/>
                  </p:tgtEl>
                </p:cond>
              </p:nextCondLst>
            </p:seq>
          </p:childTnLst>
        </p:cTn>
      </p:par>
    </p:tnLst>
    <p:bldLst>
      <p:bldP spid="60441" grpId="0" animBg="1"/>
      <p:bldP spid="6044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2" name="AutoShape 2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61465" name="Rectangle 25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4) </a:t>
            </a:r>
            <a:r>
              <a:rPr lang="cs-CZ" sz="2800" dirty="0" smtClean="0"/>
              <a:t>Monitor je:</a:t>
            </a:r>
            <a:endParaRPr lang="cs-CZ" sz="2800" dirty="0"/>
          </a:p>
        </p:txBody>
      </p:sp>
      <p:sp>
        <p:nvSpPr>
          <p:cNvPr id="61466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558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Hardware</a:t>
            </a:r>
            <a:endParaRPr lang="cs-CZ" dirty="0"/>
          </a:p>
        </p:txBody>
      </p:sp>
      <p:sp>
        <p:nvSpPr>
          <p:cNvPr id="61467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52850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61468" name="AutoShape 28"/>
          <p:cNvSpPr>
            <a:spLocks noChangeArrowheads="1"/>
          </p:cNvSpPr>
          <p:nvPr/>
        </p:nvSpPr>
        <p:spPr bwMode="auto">
          <a:xfrm>
            <a:off x="7673975" y="2347913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469" name="AutoShape 29"/>
          <p:cNvSpPr>
            <a:spLocks noChangeArrowheads="1"/>
          </p:cNvSpPr>
          <p:nvPr/>
        </p:nvSpPr>
        <p:spPr bwMode="auto">
          <a:xfrm>
            <a:off x="7710488" y="36798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14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1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7"/>
                  </p:tgtEl>
                </p:cond>
              </p:nextCondLst>
            </p:seq>
          </p:childTnLst>
        </p:cTn>
      </p:par>
    </p:tnLst>
    <p:bldLst>
      <p:bldP spid="61468" grpId="0" animBg="1"/>
      <p:bldP spid="6146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7" name="AutoShape 21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65566" name="Rectangle 30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5) </a:t>
            </a:r>
            <a:r>
              <a:rPr lang="cs-CZ" sz="2800" dirty="0" smtClean="0"/>
              <a:t>Zvuková karta je:</a:t>
            </a:r>
            <a:endParaRPr lang="cs-CZ" sz="2800" dirty="0"/>
          </a:p>
        </p:txBody>
      </p:sp>
      <p:sp>
        <p:nvSpPr>
          <p:cNvPr id="65571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92375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65572" name="AutoShape 3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893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Hardware</a:t>
            </a:r>
            <a:endParaRPr lang="cs-CZ" dirty="0"/>
          </a:p>
        </p:txBody>
      </p:sp>
      <p:sp>
        <p:nvSpPr>
          <p:cNvPr id="65573" name="AutoShape 37"/>
          <p:cNvSpPr>
            <a:spLocks noChangeArrowheads="1"/>
          </p:cNvSpPr>
          <p:nvPr/>
        </p:nvSpPr>
        <p:spPr bwMode="auto">
          <a:xfrm>
            <a:off x="7673975" y="23844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5574" name="AutoShape 38"/>
          <p:cNvSpPr>
            <a:spLocks noChangeArrowheads="1"/>
          </p:cNvSpPr>
          <p:nvPr/>
        </p:nvSpPr>
        <p:spPr bwMode="auto">
          <a:xfrm>
            <a:off x="7710488" y="37163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55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5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57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5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5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572"/>
                  </p:tgtEl>
                </p:cond>
              </p:nextCondLst>
            </p:seq>
          </p:childTnLst>
        </p:cTn>
      </p:par>
    </p:tnLst>
    <p:bldLst>
      <p:bldP spid="65573" grpId="0" animBg="1"/>
      <p:bldP spid="6557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7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66584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6) www.google.cz/ je portál na :</a:t>
            </a:r>
            <a:endParaRPr lang="cs-CZ" sz="2800" b="0" dirty="0"/>
          </a:p>
        </p:txBody>
      </p:sp>
      <p:sp>
        <p:nvSpPr>
          <p:cNvPr id="66585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0363" y="2492375"/>
            <a:ext cx="7451997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Poskytovatel  Internetu</a:t>
            </a:r>
            <a:endParaRPr lang="cs-CZ" dirty="0"/>
          </a:p>
        </p:txBody>
      </p:sp>
      <p:sp>
        <p:nvSpPr>
          <p:cNvPr id="66586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0363" y="4113719"/>
            <a:ext cx="7451997" cy="97178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b) Vyhledávání </a:t>
            </a:r>
            <a:r>
              <a:rPr lang="cs-CZ" dirty="0"/>
              <a:t>stránek a obrázků, prohledávání</a:t>
            </a:r>
          </a:p>
          <a:p>
            <a:r>
              <a:rPr lang="cs-CZ" dirty="0"/>
              <a:t> </a:t>
            </a:r>
            <a:r>
              <a:rPr lang="cs-CZ" dirty="0" smtClean="0"/>
              <a:t>    souborů </a:t>
            </a:r>
            <a:r>
              <a:rPr lang="cs-CZ" dirty="0"/>
              <a:t>formátů PDF, PS, DOC, XLS, PPT a RTF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6587" name="AutoShape 27"/>
          <p:cNvSpPr>
            <a:spLocks noChangeArrowheads="1"/>
          </p:cNvSpPr>
          <p:nvPr/>
        </p:nvSpPr>
        <p:spPr bwMode="auto">
          <a:xfrm>
            <a:off x="8208404" y="23844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6588" name="AutoShape 28"/>
          <p:cNvSpPr>
            <a:spLocks noChangeArrowheads="1"/>
          </p:cNvSpPr>
          <p:nvPr/>
        </p:nvSpPr>
        <p:spPr bwMode="auto">
          <a:xfrm>
            <a:off x="8208404" y="4239249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5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6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58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65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6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586"/>
                  </p:tgtEl>
                </p:cond>
              </p:nextCondLst>
            </p:seq>
          </p:childTnLst>
        </p:cTn>
      </p:par>
    </p:tnLst>
    <p:bldLst>
      <p:bldP spid="66587" grpId="0" animBg="1"/>
      <p:bldP spid="6658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316" name="AutoShape 2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183318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7) </a:t>
            </a:r>
            <a:r>
              <a:rPr lang="cs-CZ" sz="2800" dirty="0" err="1" smtClean="0"/>
              <a:t>Skype</a:t>
            </a:r>
            <a:r>
              <a:rPr lang="cs-CZ" sz="2800" dirty="0" smtClean="0"/>
              <a:t> je:</a:t>
            </a:r>
            <a:endParaRPr lang="cs-CZ" sz="2800" dirty="0"/>
          </a:p>
        </p:txBody>
      </p:sp>
      <p:sp>
        <p:nvSpPr>
          <p:cNvPr id="183323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92375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Komunikační aplikace</a:t>
            </a:r>
            <a:endParaRPr lang="cs-CZ" dirty="0"/>
          </a:p>
        </p:txBody>
      </p:sp>
      <p:sp>
        <p:nvSpPr>
          <p:cNvPr id="183324" name="AutoShape 2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893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Poštovní klient</a:t>
            </a:r>
            <a:endParaRPr lang="cs-CZ" dirty="0"/>
          </a:p>
        </p:txBody>
      </p:sp>
      <p:sp>
        <p:nvSpPr>
          <p:cNvPr id="183325" name="AutoShape 29"/>
          <p:cNvSpPr>
            <a:spLocks noChangeArrowheads="1"/>
          </p:cNvSpPr>
          <p:nvPr/>
        </p:nvSpPr>
        <p:spPr bwMode="auto">
          <a:xfrm>
            <a:off x="7673975" y="23844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3326" name="AutoShape 30"/>
          <p:cNvSpPr>
            <a:spLocks noChangeArrowheads="1"/>
          </p:cNvSpPr>
          <p:nvPr/>
        </p:nvSpPr>
        <p:spPr bwMode="auto">
          <a:xfrm>
            <a:off x="7710488" y="37163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33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3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33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3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324"/>
                  </p:tgtEl>
                </p:cond>
              </p:nextCondLst>
            </p:seq>
          </p:childTnLst>
        </p:cTn>
      </p:par>
    </p:tnLst>
    <p:bldLst>
      <p:bldP spid="183325" grpId="0" animBg="1"/>
      <p:bldP spid="18332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8" name="AutoShape 2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68632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8) </a:t>
            </a:r>
            <a:r>
              <a:rPr lang="cs-CZ" sz="2800" dirty="0" smtClean="0"/>
              <a:t>Patří tiskárna mezi „</a:t>
            </a:r>
            <a:r>
              <a:rPr lang="cs-CZ" sz="2800" dirty="0" err="1" smtClean="0"/>
              <a:t>softvare</a:t>
            </a:r>
            <a:r>
              <a:rPr lang="cs-CZ" sz="2800" dirty="0" smtClean="0"/>
              <a:t>“?</a:t>
            </a:r>
            <a:endParaRPr lang="cs-CZ" sz="2800" dirty="0"/>
          </a:p>
        </p:txBody>
      </p:sp>
      <p:sp>
        <p:nvSpPr>
          <p:cNvPr id="68633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558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68634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52850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68635" name="AutoShape 27"/>
          <p:cNvSpPr>
            <a:spLocks noChangeArrowheads="1"/>
          </p:cNvSpPr>
          <p:nvPr/>
        </p:nvSpPr>
        <p:spPr bwMode="auto">
          <a:xfrm>
            <a:off x="7673975" y="2347913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8636" name="AutoShape 28"/>
          <p:cNvSpPr>
            <a:spLocks noChangeArrowheads="1"/>
          </p:cNvSpPr>
          <p:nvPr/>
        </p:nvSpPr>
        <p:spPr bwMode="auto">
          <a:xfrm>
            <a:off x="7710488" y="36798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86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8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63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86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8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634"/>
                  </p:tgtEl>
                </p:cond>
              </p:nextCondLst>
            </p:seq>
          </p:childTnLst>
        </p:cTn>
      </p:par>
    </p:tnLst>
    <p:bldLst>
      <p:bldP spid="68635" grpId="0" animBg="1"/>
      <p:bldP spid="6863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9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69653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1007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9) </a:t>
            </a:r>
            <a:r>
              <a:rPr lang="cs-CZ" sz="2800" dirty="0" smtClean="0"/>
              <a:t>Patří operační systém mezi „software“?</a:t>
            </a:r>
            <a:endParaRPr lang="cs-CZ" sz="2800" dirty="0"/>
          </a:p>
        </p:txBody>
      </p:sp>
      <p:sp>
        <p:nvSpPr>
          <p:cNvPr id="69654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92375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a) ANO</a:t>
            </a:r>
          </a:p>
        </p:txBody>
      </p:sp>
      <p:sp>
        <p:nvSpPr>
          <p:cNvPr id="6965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893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b) NE</a:t>
            </a:r>
          </a:p>
        </p:txBody>
      </p:sp>
      <p:sp>
        <p:nvSpPr>
          <p:cNvPr id="69656" name="AutoShape 24"/>
          <p:cNvSpPr>
            <a:spLocks noChangeArrowheads="1"/>
          </p:cNvSpPr>
          <p:nvPr/>
        </p:nvSpPr>
        <p:spPr bwMode="auto">
          <a:xfrm>
            <a:off x="7673975" y="23844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9657" name="AutoShape 25"/>
          <p:cNvSpPr>
            <a:spLocks noChangeArrowheads="1"/>
          </p:cNvSpPr>
          <p:nvPr/>
        </p:nvSpPr>
        <p:spPr bwMode="auto">
          <a:xfrm>
            <a:off x="7710488" y="37163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6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9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65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96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9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655"/>
                  </p:tgtEl>
                </p:cond>
              </p:nextCondLst>
            </p:seq>
          </p:childTnLst>
        </p:cTn>
      </p:par>
    </p:tnLst>
    <p:bldLst>
      <p:bldP spid="69656" grpId="0" animBg="1"/>
      <p:bldP spid="6965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19" name="AutoShape 1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281621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1043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10) </a:t>
            </a:r>
            <a:r>
              <a:rPr lang="cs-CZ" sz="2800" dirty="0" err="1" smtClean="0"/>
              <a:t>Bluetooth</a:t>
            </a:r>
            <a:r>
              <a:rPr lang="cs-CZ" sz="2800" dirty="0" smtClean="0"/>
              <a:t> je bezdrátové připojení.</a:t>
            </a:r>
            <a:endParaRPr lang="cs-CZ" sz="2800" dirty="0"/>
          </a:p>
        </p:txBody>
      </p:sp>
      <p:sp>
        <p:nvSpPr>
          <p:cNvPr id="281622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2492375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a) ANO</a:t>
            </a:r>
          </a:p>
        </p:txBody>
      </p:sp>
      <p:sp>
        <p:nvSpPr>
          <p:cNvPr id="281623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37893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b) NE</a:t>
            </a:r>
          </a:p>
        </p:txBody>
      </p:sp>
      <p:sp>
        <p:nvSpPr>
          <p:cNvPr id="281624" name="AutoShape 24"/>
          <p:cNvSpPr>
            <a:spLocks noChangeArrowheads="1"/>
          </p:cNvSpPr>
          <p:nvPr/>
        </p:nvSpPr>
        <p:spPr bwMode="auto">
          <a:xfrm>
            <a:off x="7667625" y="23844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25" name="AutoShape 25"/>
          <p:cNvSpPr>
            <a:spLocks noChangeArrowheads="1"/>
          </p:cNvSpPr>
          <p:nvPr/>
        </p:nvSpPr>
        <p:spPr bwMode="auto">
          <a:xfrm>
            <a:off x="7704138" y="37163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16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1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16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16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81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1623"/>
                  </p:tgtEl>
                </p:cond>
              </p:nextCondLst>
            </p:seq>
          </p:childTnLst>
        </p:cTn>
      </p:par>
    </p:tnLst>
    <p:bldLst>
      <p:bldP spid="281624" grpId="0" animBg="1"/>
      <p:bldP spid="28162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7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71701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1007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11</a:t>
            </a:r>
            <a:r>
              <a:rPr lang="cs-CZ" sz="2800" dirty="0" smtClean="0"/>
              <a:t>) </a:t>
            </a:r>
            <a:r>
              <a:rPr lang="cs-CZ" sz="2800" dirty="0" err="1" smtClean="0"/>
              <a:t>Wi-fi</a:t>
            </a:r>
            <a:r>
              <a:rPr lang="cs-CZ" sz="2800" dirty="0" smtClean="0"/>
              <a:t> není bezdrátové připojení.</a:t>
            </a:r>
            <a:endParaRPr lang="cs-CZ" sz="2800" dirty="0"/>
          </a:p>
        </p:txBody>
      </p:sp>
      <p:sp>
        <p:nvSpPr>
          <p:cNvPr id="71702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57450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a) ANO</a:t>
            </a:r>
          </a:p>
        </p:txBody>
      </p:sp>
      <p:sp>
        <p:nvSpPr>
          <p:cNvPr id="71703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54438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b) NE</a:t>
            </a:r>
          </a:p>
        </p:txBody>
      </p:sp>
      <p:sp>
        <p:nvSpPr>
          <p:cNvPr id="71704" name="AutoShape 24"/>
          <p:cNvSpPr>
            <a:spLocks noChangeArrowheads="1"/>
          </p:cNvSpPr>
          <p:nvPr/>
        </p:nvSpPr>
        <p:spPr bwMode="auto">
          <a:xfrm>
            <a:off x="7673975" y="23495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05" name="AutoShape 25"/>
          <p:cNvSpPr>
            <a:spLocks noChangeArrowheads="1"/>
          </p:cNvSpPr>
          <p:nvPr/>
        </p:nvSpPr>
        <p:spPr bwMode="auto">
          <a:xfrm>
            <a:off x="7710488" y="3681413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17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1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3"/>
                  </p:tgtEl>
                </p:cond>
              </p:nextCondLst>
            </p:seq>
          </p:childTnLst>
        </p:cTn>
      </p:par>
    </p:tnLst>
    <p:bldLst>
      <p:bldP spid="71704" grpId="0" animBg="1"/>
      <p:bldP spid="7170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3" name="AutoShape 1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72728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93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12</a:t>
            </a:r>
            <a:r>
              <a:rPr lang="cs-CZ" sz="2800" dirty="0" smtClean="0"/>
              <a:t>) Nejrozšířenější operační systém je Microsoft. </a:t>
            </a:r>
            <a:endParaRPr lang="cs-CZ" sz="2800" dirty="0"/>
          </a:p>
        </p:txBody>
      </p:sp>
      <p:sp>
        <p:nvSpPr>
          <p:cNvPr id="72729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558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a) ANO</a:t>
            </a:r>
          </a:p>
        </p:txBody>
      </p:sp>
      <p:sp>
        <p:nvSpPr>
          <p:cNvPr id="72730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52850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b) NE</a:t>
            </a:r>
          </a:p>
        </p:txBody>
      </p:sp>
      <p:sp>
        <p:nvSpPr>
          <p:cNvPr id="72731" name="AutoShape 27"/>
          <p:cNvSpPr>
            <a:spLocks noChangeArrowheads="1"/>
          </p:cNvSpPr>
          <p:nvPr/>
        </p:nvSpPr>
        <p:spPr bwMode="auto">
          <a:xfrm>
            <a:off x="7673975" y="2347913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2732" name="AutoShape 28"/>
          <p:cNvSpPr>
            <a:spLocks noChangeArrowheads="1"/>
          </p:cNvSpPr>
          <p:nvPr/>
        </p:nvSpPr>
        <p:spPr bwMode="auto">
          <a:xfrm>
            <a:off x="7710488" y="36798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7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2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7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27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2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730"/>
                  </p:tgtEl>
                </p:cond>
              </p:nextCondLst>
            </p:seq>
          </p:childTnLst>
        </p:cTn>
      </p:par>
    </p:tnLst>
    <p:bldLst>
      <p:bldP spid="72731" grpId="0" animBg="1"/>
      <p:bldP spid="7273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64" name="AutoShape 2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185369" name="Rectangle 25"/>
          <p:cNvSpPr>
            <a:spLocks noChangeArrowheads="1"/>
          </p:cNvSpPr>
          <p:nvPr/>
        </p:nvSpPr>
        <p:spPr bwMode="auto">
          <a:xfrm>
            <a:off x="360363" y="549275"/>
            <a:ext cx="8424862" cy="1043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13</a:t>
            </a:r>
            <a:r>
              <a:rPr lang="cs-CZ" sz="2800" dirty="0" smtClean="0"/>
              <a:t>) </a:t>
            </a:r>
            <a:r>
              <a:rPr lang="cs-CZ" sz="2800" dirty="0"/>
              <a:t>Sociální </a:t>
            </a:r>
            <a:r>
              <a:rPr lang="cs-CZ" sz="2800" dirty="0" smtClean="0"/>
              <a:t>síť je </a:t>
            </a:r>
            <a:r>
              <a:rPr lang="cs-CZ" sz="2800" dirty="0"/>
              <a:t>propojená skupina lidí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85370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55863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a) ANO</a:t>
            </a:r>
          </a:p>
        </p:txBody>
      </p:sp>
      <p:sp>
        <p:nvSpPr>
          <p:cNvPr id="185371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52850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b) NE</a:t>
            </a:r>
          </a:p>
        </p:txBody>
      </p:sp>
      <p:sp>
        <p:nvSpPr>
          <p:cNvPr id="185372" name="AutoShape 28"/>
          <p:cNvSpPr>
            <a:spLocks noChangeArrowheads="1"/>
          </p:cNvSpPr>
          <p:nvPr/>
        </p:nvSpPr>
        <p:spPr bwMode="auto">
          <a:xfrm>
            <a:off x="7673975" y="2347913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5373" name="AutoShape 29"/>
          <p:cNvSpPr>
            <a:spLocks noChangeArrowheads="1"/>
          </p:cNvSpPr>
          <p:nvPr/>
        </p:nvSpPr>
        <p:spPr bwMode="auto">
          <a:xfrm>
            <a:off x="7710488" y="36798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53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37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53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371"/>
                  </p:tgtEl>
                </p:cond>
              </p:nextCondLst>
            </p:seq>
          </p:childTnLst>
        </p:cTn>
      </p:par>
    </p:tnLst>
    <p:bldLst>
      <p:bldP spid="185372" grpId="0" animBg="1"/>
      <p:bldP spid="18537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8" name="AutoShape 2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74785" name="Rectangle 33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14) Sociální síť je </a:t>
            </a:r>
            <a:r>
              <a:rPr lang="cs-CZ" sz="2800" dirty="0" smtClean="0"/>
              <a:t>například:</a:t>
            </a:r>
            <a:endParaRPr lang="cs-CZ" sz="2800" dirty="0"/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74786" name="AutoShape 3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3500438"/>
            <a:ext cx="575786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E-</a:t>
            </a:r>
            <a:r>
              <a:rPr lang="cs-CZ" dirty="0" err="1" smtClean="0"/>
              <a:t>book</a:t>
            </a:r>
            <a:endParaRPr lang="cs-CZ" dirty="0"/>
          </a:p>
        </p:txBody>
      </p:sp>
      <p:sp>
        <p:nvSpPr>
          <p:cNvPr id="74787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4797425"/>
            <a:ext cx="575786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err="1" smtClean="0"/>
              <a:t>Twitter</a:t>
            </a:r>
            <a:endParaRPr lang="cs-CZ" dirty="0"/>
          </a:p>
        </p:txBody>
      </p:sp>
      <p:sp>
        <p:nvSpPr>
          <p:cNvPr id="74788" name="AutoShape 36"/>
          <p:cNvSpPr>
            <a:spLocks noChangeArrowheads="1"/>
          </p:cNvSpPr>
          <p:nvPr/>
        </p:nvSpPr>
        <p:spPr bwMode="auto">
          <a:xfrm>
            <a:off x="7637463" y="339248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4789" name="AutoShape 37"/>
          <p:cNvSpPr>
            <a:spLocks noChangeArrowheads="1"/>
          </p:cNvSpPr>
          <p:nvPr/>
        </p:nvSpPr>
        <p:spPr bwMode="auto">
          <a:xfrm>
            <a:off x="7673975" y="47244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4791" name="Rectangle 39"/>
          <p:cNvSpPr>
            <a:spLocks noChangeArrowheads="1"/>
          </p:cNvSpPr>
          <p:nvPr/>
        </p:nvSpPr>
        <p:spPr bwMode="auto">
          <a:xfrm>
            <a:off x="0" y="30527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bg1"/>
                    </a:gs>
                    <a:gs pos="50000">
                      <a:schemeClr val="accent1">
                        <a:alpha val="0"/>
                      </a:schemeClr>
                    </a:gs>
                    <a:gs pos="100000">
                      <a:schemeClr val="bg1"/>
                    </a:gs>
                  </a:gsLst>
                  <a:lin ang="18900000" scaled="1"/>
                </a:gra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chemeClr val="tx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74790" name="Object 38"/>
          <p:cNvGraphicFramePr>
            <a:graphicFrameLocks noChangeAspect="1"/>
          </p:cNvGraphicFramePr>
          <p:nvPr/>
        </p:nvGraphicFramePr>
        <p:xfrm>
          <a:off x="3743325" y="1376363"/>
          <a:ext cx="1616075" cy="172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833" name="ChemSketch" r:id="rId4" imgW="701040" imgH="752856" progId="ACD.ChemSketch.20">
                  <p:embed/>
                </p:oleObj>
              </mc:Choice>
              <mc:Fallback>
                <p:oleObj name="ChemSketch" r:id="rId4" imgW="701040" imgH="752856" progId="ACD.ChemSketch.20">
                  <p:embed/>
                  <p:pic>
                    <p:nvPicPr>
                      <p:cNvPr id="0" name="Object 3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43325" y="1376363"/>
                        <a:ext cx="1616075" cy="172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47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4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78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47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4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787"/>
                  </p:tgtEl>
                </p:cond>
              </p:nextCondLst>
            </p:seq>
          </p:childTnLst>
        </p:cTn>
      </p:par>
    </p:tnLst>
    <p:bldLst>
      <p:bldP spid="74788" grpId="0" animBg="1"/>
      <p:bldP spid="74789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06" name="AutoShape 3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chemeClr val="tx1"/>
          </a:solidFill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</a:t>
            </a:r>
            <a:endParaRPr lang="cs-CZ" sz="1800" b="0" dirty="0"/>
          </a:p>
        </p:txBody>
      </p:sp>
      <p:sp>
        <p:nvSpPr>
          <p:cNvPr id="75820" name="Rectangle 44"/>
          <p:cNvSpPr>
            <a:spLocks noChangeArrowheads="1"/>
          </p:cNvSpPr>
          <p:nvPr/>
        </p:nvSpPr>
        <p:spPr bwMode="auto">
          <a:xfrm>
            <a:off x="360363" y="549275"/>
            <a:ext cx="8424862" cy="1115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15</a:t>
            </a:r>
            <a:r>
              <a:rPr lang="cs-CZ" sz="2800" dirty="0" smtClean="0"/>
              <a:t>) </a:t>
            </a:r>
            <a:r>
              <a:rPr lang="cs-CZ" sz="2800" dirty="0"/>
              <a:t>Spolužáci.cz </a:t>
            </a:r>
            <a:r>
              <a:rPr lang="cs-CZ" sz="2800" dirty="0" smtClean="0"/>
              <a:t>–je </a:t>
            </a:r>
            <a:r>
              <a:rPr lang="cs-CZ" sz="2800" dirty="0"/>
              <a:t>určen pro spolužáky a bývalé </a:t>
            </a:r>
            <a:r>
              <a:rPr lang="cs-CZ" sz="2800" dirty="0" smtClean="0"/>
              <a:t>spolužáky</a:t>
            </a:r>
            <a:r>
              <a:rPr lang="cs-CZ" sz="2800" dirty="0"/>
              <a:t>.</a:t>
            </a:r>
          </a:p>
        </p:txBody>
      </p:sp>
      <p:sp>
        <p:nvSpPr>
          <p:cNvPr id="75821" name="AutoShape 4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3500438"/>
            <a:ext cx="575786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75822" name="AutoShape 4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4797425"/>
            <a:ext cx="575786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75823" name="AutoShape 47"/>
          <p:cNvSpPr>
            <a:spLocks noChangeArrowheads="1"/>
          </p:cNvSpPr>
          <p:nvPr/>
        </p:nvSpPr>
        <p:spPr bwMode="auto">
          <a:xfrm>
            <a:off x="7637463" y="339248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5824" name="AutoShape 48"/>
          <p:cNvSpPr>
            <a:spLocks noChangeArrowheads="1"/>
          </p:cNvSpPr>
          <p:nvPr/>
        </p:nvSpPr>
        <p:spPr bwMode="auto">
          <a:xfrm>
            <a:off x="7673975" y="47244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5826" name="Rectangle 50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bg1"/>
                    </a:gs>
                    <a:gs pos="50000">
                      <a:schemeClr val="accent1">
                        <a:alpha val="0"/>
                      </a:schemeClr>
                    </a:gs>
                    <a:gs pos="100000">
                      <a:schemeClr val="bg1"/>
                    </a:gs>
                  </a:gsLst>
                  <a:lin ang="18900000" scaled="1"/>
                </a:gra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chemeClr val="tx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58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5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8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58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5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822"/>
                  </p:tgtEl>
                </p:cond>
              </p:nextCondLst>
            </p:seq>
          </p:childTnLst>
        </p:cTn>
      </p:par>
    </p:tnLst>
    <p:bldLst>
      <p:bldP spid="75823" grpId="0" animBg="1"/>
      <p:bldP spid="7582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828836"/>
            <a:ext cx="7776864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2"/>
              </a:rPr>
              <a:t>http://www.bellavista-vrchlabi.cz/images/ikona_tisk.gifhttp://</a:t>
            </a:r>
            <a:r>
              <a:rPr lang="cs-CZ" sz="1200" dirty="0" smtClean="0">
                <a:hlinkClick r:id="rId2"/>
              </a:rPr>
              <a:t>www.dpstrebic.cz/images/ikona_word.gif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data.pcworld.cz/img/article_title/title_l/18/72e5da64503e5d76dfa57db320d11a.jpg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t0.gstatic.com/images?q=tbn:ANd9GcSHs2G8kQLfHrbo-WSrCagy6ZEzGiOucsBDsFswK0utEsSHLGINPw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t2.gstatic.com/images?q=tbn:ANd9GcSpQCs0HO3-0T3cySQTXGr4Kuf4Cx4ai0_gG1UVcAKRm33wkHK_fw</a:t>
            </a:r>
          </a:p>
          <a:p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files.nhl-mods.webnode.cz/200001522-323c233360/ikona-powerpoint2010.png</a:t>
            </a:r>
          </a:p>
          <a:p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pclab.pl/zdjecia/artykuly/serafinowicz/MsOffice2010/ikona-excel2010.png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t1.gstatic.com/images?q=tbn:ANd9GcQ4wffY93je4zKSCyhWNfDZIIEUhw2aC2eS4nP5Ze2IRqKpWFyu1A</a:t>
            </a:r>
          </a:p>
          <a:p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t3.gstatic.com/images?q=tbn:ANd9GcRaa9ID2mlGsCWPUJRBYK5kiTsvDv5C5PAACqlsmyEFzfjVWuGo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www.slevypodebrady.cz/userfiles/image/ikona-facebook.1.png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img.skitch.com/20090907-r6gyja84a2341xpd2ud3b5kqpt.jpg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http://3.bp.blogspot.com/-_</a:t>
            </a:r>
            <a:r>
              <a:rPr lang="cs-CZ" sz="1200" dirty="0" smtClean="0">
                <a:hlinkClick r:id="rId5"/>
              </a:rPr>
              <a:t>I3GGBSC5fE/T89nTcaySGI/AAAAAAAAAs4/7ZA7zEFD-EE/s1600/My+Computer+Icon+by+Marks+PC+Solution.png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www.profimedia.cz/fotografie/3d-ikona-pro-novy-textovy-dokument-ve/profimedia-0049423613.jpg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www.servispckupka.cz/obrazky/uzivateske_ucty/uzivateske_ucty.jpg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res2.windows.microsoft.com/resbox/cs/Windows%207/main/fd66b198-7439-489b-b34e-3fce7e8063d1_0.jpg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www.blogcdn.com/www.engadget.com/media/2011/04/chrome-logo-2011-04-27.jpg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1797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item1.xml><?xml version="1.0" encoding="utf-8"?>
<Layout>
  <Type>YesNo</Type>
  <ChoicesCount>2</ChoicesCount>
  <Orientation>Left</Orientation>
</Layout>
</file>

<file path=customXml/item2.xml><?xml version="1.0" encoding="utf-8"?>
<Layout>
  <Type>YesNo</Type>
  <ChoicesCount>2</ChoicesCount>
  <Orientation>Left</Orientation>
</Layout>
</file>

<file path=customXml/item3.xml><?xml version="1.0" encoding="utf-8"?>
<Layout>
  <Type>YesNo</Type>
  <ChoicesCount>2</ChoicesCount>
  <Orientation>Left</Orientation>
</Layout>
</file>

<file path=customXml/item4.xml><?xml version="1.0" encoding="utf-8"?>
<Layout>
  <Type>YesNo</Type>
  <ChoicesCount>2</ChoicesCount>
  <Orientation>Left</Orientation>
</Layout>
</file>

<file path=customXml/item5.xml><?xml version="1.0" encoding="utf-8"?>
<Layout>
  <Type>YesNo</Type>
  <ChoicesCount>2</ChoicesCount>
  <Orientation>Left</Orientation>
</Layout>
</file>

<file path=customXml/item6.xml><?xml version="1.0" encoding="utf-8"?>
<Layout>
  <Type>YesNo</Type>
  <ChoicesCount>2</ChoicesCount>
  <Orientation>Left</Orientation>
</Layout>
</file>

<file path=customXml/item7.xml><?xml version="1.0" encoding="utf-8"?>
<Layout>
  <Type>YesNo</Type>
  <ChoicesCount>2</ChoicesCount>
  <Orientation>Left</Orientation>
</Layout>
</file>

<file path=customXml/item8.xml><?xml version="1.0" encoding="utf-8"?>
<Layout>
  <Type>YesNo</Type>
  <ChoicesCount>2</ChoicesCount>
  <Orientation>Left</Orientation>
</Layout>
</file>

<file path=customXml/item9.xml><?xml version="1.0" encoding="utf-8"?>
<Layout>
  <Type>YesNo</Type>
  <ChoicesCount>2</ChoicesCount>
  <Orientation>Left</Orientation>
</Layout>
</file>

<file path=customXml/item10.xml><?xml version="1.0" encoding="utf-8"?>
<Layout>
  <Type>YesNo</Type>
  <ChoicesCount>2</ChoicesCount>
  <Orientation>Left</Orientation>
</Layout>
</file>

<file path=customXml/item11.xml><?xml version="1.0" encoding="utf-8"?>
<Layout>
  <Type>YesNo</Type>
  <ChoicesCount>2</ChoicesCount>
  <Orientation>Left</Orientation>
</Layout>
</file>

<file path=customXml/item12.xml><?xml version="1.0" encoding="utf-8"?>
<Layout>
  <Type>MultipleChoice</Type>
  <ChoicesCount>3</ChoicesCount>
  <Orientation>Left</Orientation>
</Layout>
</file>

<file path=customXml/item13.xml><?xml version="1.0" encoding="utf-8"?>
<Layout>
  <Type>YesNo</Type>
  <ChoicesCount>2</ChoicesCount>
  <Orientation>Left</Orientation>
</Layout>
</file>

<file path=customXml/item14.xml><?xml version="1.0" encoding="utf-8"?>
<Layout>
  <Type>YesNo</Type>
  <ChoicesCount>2</ChoicesCount>
  <Orientation>Left</Orientation>
</Layout>
</file>

<file path=customXml/item15.xml><?xml version="1.0" encoding="utf-8"?>
<Layout>
  <Type>YesNo</Type>
  <ChoicesCount>2</ChoicesCount>
  <Orientation>Left</Orientation>
</Layout>
</file>

<file path=customXml/item16.xml><?xml version="1.0" encoding="utf-8"?>
<Layout>
  <Type>YesNo</Type>
  <ChoicesCount>2</ChoicesCount>
  <Orientation>Left</Orientation>
</Layout>
</file>

<file path=customXml/itemProps1.xml><?xml version="1.0" encoding="utf-8"?>
<ds:datastoreItem xmlns:ds="http://schemas.openxmlformats.org/officeDocument/2006/customXml" ds:itemID="{7415B042-53FA-4BCB-BF8E-CD2FADC6652F}">
  <ds:schemaRefs/>
</ds:datastoreItem>
</file>

<file path=customXml/itemProps2.xml><?xml version="1.0" encoding="utf-8"?>
<ds:datastoreItem xmlns:ds="http://schemas.openxmlformats.org/officeDocument/2006/customXml" ds:itemID="{0456FD65-946C-4881-ADD1-54091CD6FA0E}">
  <ds:schemaRefs/>
</ds:datastoreItem>
</file>

<file path=customXml/itemProps3.xml><?xml version="1.0" encoding="utf-8"?>
<ds:datastoreItem xmlns:ds="http://schemas.openxmlformats.org/officeDocument/2006/customXml" ds:itemID="{654B5877-6601-4F26-8ADB-01D205ED53A4}">
  <ds:schemaRefs/>
</ds:datastoreItem>
</file>

<file path=customXml/itemProps4.xml><?xml version="1.0" encoding="utf-8"?>
<ds:datastoreItem xmlns:ds="http://schemas.openxmlformats.org/officeDocument/2006/customXml" ds:itemID="{6B0100A9-7DB7-4C8A-A1EA-FCB39D439CC4}">
  <ds:schemaRefs/>
</ds:datastoreItem>
</file>

<file path=customXml/itemProps5.xml><?xml version="1.0" encoding="utf-8"?>
<ds:datastoreItem xmlns:ds="http://schemas.openxmlformats.org/officeDocument/2006/customXml" ds:itemID="{72A2D713-EE34-499E-931C-3EC3A0F6097D}">
  <ds:schemaRefs/>
</ds:datastoreItem>
</file>

<file path=customXml/itemProps6.xml><?xml version="1.0" encoding="utf-8"?>
<ds:datastoreItem xmlns:ds="http://schemas.openxmlformats.org/officeDocument/2006/customXml" ds:itemID="{2016A54D-8F6C-4BFA-8471-1A08F97BF894}">
  <ds:schemaRefs/>
</ds:datastoreItem>
</file>

<file path=customXml/itemProps7.xml><?xml version="1.0" encoding="utf-8"?>
<ds:datastoreItem xmlns:ds="http://schemas.openxmlformats.org/officeDocument/2006/customXml" ds:itemID="{B3BCC844-BB2C-438D-95A2-9D0E8BFF7928}">
  <ds:schemaRefs/>
</ds:datastoreItem>
</file>

<file path=customXml/itemProps8.xml><?xml version="1.0" encoding="utf-8"?>
<ds:datastoreItem xmlns:ds="http://schemas.openxmlformats.org/officeDocument/2006/customXml" ds:itemID="{4AC72BA6-00CB-4886-A772-74DF20B3F763}">
  <ds:schemaRefs/>
</ds:datastoreItem>
</file>

<file path=customXml/itemProps9.xml><?xml version="1.0" encoding="utf-8"?>
<ds:datastoreItem xmlns:ds="http://schemas.openxmlformats.org/officeDocument/2006/customXml" ds:itemID="{6A51ABA9-D32C-4B28-A10E-D5BB4B4B1F83}">
  <ds:schemaRefs/>
</ds:datastoreItem>
</file>

<file path=customXml/itemProps10.xml><?xml version="1.0" encoding="utf-8"?>
<ds:datastoreItem xmlns:ds="http://schemas.openxmlformats.org/officeDocument/2006/customXml" ds:itemID="{E438A18E-6E8F-47A7-B661-35C65E4DD7B9}">
  <ds:schemaRefs/>
</ds:datastoreItem>
</file>

<file path=customXml/itemProps11.xml><?xml version="1.0" encoding="utf-8"?>
<ds:datastoreItem xmlns:ds="http://schemas.openxmlformats.org/officeDocument/2006/customXml" ds:itemID="{CADDA2F9-8AB0-4020-83DA-EF99268C104E}">
  <ds:schemaRefs/>
</ds:datastoreItem>
</file>

<file path=customXml/itemProps12.xml><?xml version="1.0" encoding="utf-8"?>
<ds:datastoreItem xmlns:ds="http://schemas.openxmlformats.org/officeDocument/2006/customXml" ds:itemID="{FE1BAD7F-95E3-4D7F-BAEF-84662F32E784}">
  <ds:schemaRefs/>
</ds:datastoreItem>
</file>

<file path=customXml/itemProps13.xml><?xml version="1.0" encoding="utf-8"?>
<ds:datastoreItem xmlns:ds="http://schemas.openxmlformats.org/officeDocument/2006/customXml" ds:itemID="{F3C85571-EEFA-44AB-A14C-569FB3BAFDB5}">
  <ds:schemaRefs/>
</ds:datastoreItem>
</file>

<file path=customXml/itemProps14.xml><?xml version="1.0" encoding="utf-8"?>
<ds:datastoreItem xmlns:ds="http://schemas.openxmlformats.org/officeDocument/2006/customXml" ds:itemID="{C725CFF1-7387-4162-9337-948613B6AF78}">
  <ds:schemaRefs/>
</ds:datastoreItem>
</file>

<file path=customXml/itemProps15.xml><?xml version="1.0" encoding="utf-8"?>
<ds:datastoreItem xmlns:ds="http://schemas.openxmlformats.org/officeDocument/2006/customXml" ds:itemID="{0F96FD3B-6E4F-44AB-B698-0A06D729A5CA}">
  <ds:schemaRefs/>
</ds:datastoreItem>
</file>

<file path=customXml/itemProps16.xml><?xml version="1.0" encoding="utf-8"?>
<ds:datastoreItem xmlns:ds="http://schemas.openxmlformats.org/officeDocument/2006/customXml" ds:itemID="{2E17D0F3-C6CB-4ECE-8259-26D7F0AE9234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2515</TotalTime>
  <Words>774</Words>
  <Application>Microsoft Office PowerPoint</Application>
  <PresentationFormat>Předvádění na obrazovce (4:3)</PresentationFormat>
  <Paragraphs>222</Paragraphs>
  <Slides>33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5" baseType="lpstr">
      <vt:lpstr>BlackTie</vt:lpstr>
      <vt:lpstr>ChemSketch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- KVÍZ</dc:title>
  <dc:creator>doma</dc:creator>
  <cp:lastModifiedBy>pc</cp:lastModifiedBy>
  <cp:revision>187</cp:revision>
  <dcterms:created xsi:type="dcterms:W3CDTF">2006-04-06T19:38:29Z</dcterms:created>
  <dcterms:modified xsi:type="dcterms:W3CDTF">2013-02-15T18:25:32Z</dcterms:modified>
</cp:coreProperties>
</file>