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6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F0B47A-17DE-4B1A-947C-1A50B0A4ED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D6D6588-0272-4EE2-BEE9-745686D968D6}">
      <dgm:prSet phldrT="[Text]"/>
      <dgm:spPr/>
      <dgm:t>
        <a:bodyPr/>
        <a:lstStyle/>
        <a:p>
          <a:r>
            <a:rPr lang="cs-CZ" dirty="0" smtClean="0"/>
            <a:t>Rostlinné tuky</a:t>
          </a:r>
          <a:endParaRPr lang="cs-CZ" dirty="0"/>
        </a:p>
      </dgm:t>
    </dgm:pt>
    <dgm:pt modelId="{EA98CC7F-35F5-4CA7-B2D5-82E21FD3D633}" type="parTrans" cxnId="{65319FD2-1B84-4A16-AE0D-0FDBEB9217D2}">
      <dgm:prSet/>
      <dgm:spPr/>
      <dgm:t>
        <a:bodyPr/>
        <a:lstStyle/>
        <a:p>
          <a:endParaRPr lang="cs-CZ"/>
        </a:p>
      </dgm:t>
    </dgm:pt>
    <dgm:pt modelId="{E8CCD8C4-A3BA-4CA0-9246-53E018691AA0}" type="sibTrans" cxnId="{65319FD2-1B84-4A16-AE0D-0FDBEB9217D2}">
      <dgm:prSet/>
      <dgm:spPr/>
      <dgm:t>
        <a:bodyPr/>
        <a:lstStyle/>
        <a:p>
          <a:endParaRPr lang="cs-CZ"/>
        </a:p>
      </dgm:t>
    </dgm:pt>
    <dgm:pt modelId="{63C4953C-4CB3-4498-90C4-6B7295E9F86B}">
      <dgm:prSet phldrT="[Text]"/>
      <dgm:spPr/>
      <dgm:t>
        <a:bodyPr/>
        <a:lstStyle/>
        <a:p>
          <a:r>
            <a:rPr lang="cs-CZ" dirty="0" smtClean="0"/>
            <a:t>Rostlinné oleje</a:t>
          </a:r>
          <a:endParaRPr lang="cs-CZ" dirty="0"/>
        </a:p>
      </dgm:t>
    </dgm:pt>
    <dgm:pt modelId="{D3783B5D-12D6-4E2D-956F-9649F5F3EDD2}" type="parTrans" cxnId="{F7976073-7B5C-4E1F-9295-D9B3FA61099A}">
      <dgm:prSet/>
      <dgm:spPr/>
      <dgm:t>
        <a:bodyPr/>
        <a:lstStyle/>
        <a:p>
          <a:endParaRPr lang="cs-CZ"/>
        </a:p>
      </dgm:t>
    </dgm:pt>
    <dgm:pt modelId="{2E047D33-A6C8-4E2B-8726-4E630BE1C1D5}" type="sibTrans" cxnId="{F7976073-7B5C-4E1F-9295-D9B3FA61099A}">
      <dgm:prSet/>
      <dgm:spPr/>
      <dgm:t>
        <a:bodyPr/>
        <a:lstStyle/>
        <a:p>
          <a:endParaRPr lang="cs-CZ"/>
        </a:p>
      </dgm:t>
    </dgm:pt>
    <dgm:pt modelId="{E916F08C-2601-4EED-95EB-9381F2F4EF7D}">
      <dgm:prSet phldrT="[Text]"/>
      <dgm:spPr/>
      <dgm:t>
        <a:bodyPr/>
        <a:lstStyle/>
        <a:p>
          <a:r>
            <a:rPr lang="cs-CZ" dirty="0" smtClean="0"/>
            <a:t>Živočišné tuky</a:t>
          </a:r>
          <a:endParaRPr lang="cs-CZ" dirty="0"/>
        </a:p>
      </dgm:t>
    </dgm:pt>
    <dgm:pt modelId="{26E437F9-9580-4896-8A48-4055DD5974D8}" type="parTrans" cxnId="{D8839B9C-89F3-48D9-A5A2-4A674ED4D686}">
      <dgm:prSet/>
      <dgm:spPr/>
      <dgm:t>
        <a:bodyPr/>
        <a:lstStyle/>
        <a:p>
          <a:endParaRPr lang="cs-CZ"/>
        </a:p>
      </dgm:t>
    </dgm:pt>
    <dgm:pt modelId="{3D75ED4C-CC44-4407-93F3-B5CE9EA50137}" type="sibTrans" cxnId="{D8839B9C-89F3-48D9-A5A2-4A674ED4D686}">
      <dgm:prSet/>
      <dgm:spPr/>
      <dgm:t>
        <a:bodyPr/>
        <a:lstStyle/>
        <a:p>
          <a:endParaRPr lang="cs-CZ"/>
        </a:p>
      </dgm:t>
    </dgm:pt>
    <dgm:pt modelId="{9784D0FF-9911-4D83-9D0A-4AED3C87E345}">
      <dgm:prSet phldrT="[Text]"/>
      <dgm:spPr/>
      <dgm:t>
        <a:bodyPr/>
        <a:lstStyle/>
        <a:p>
          <a:r>
            <a:rPr lang="cs-CZ" dirty="0" smtClean="0"/>
            <a:t>Máslo, sádlo, lůj</a:t>
          </a:r>
          <a:endParaRPr lang="cs-CZ" dirty="0"/>
        </a:p>
      </dgm:t>
    </dgm:pt>
    <dgm:pt modelId="{0E24BB06-2E7B-4F49-8D1E-1C119948A321}" type="parTrans" cxnId="{AB6D0B20-B750-4249-A96C-14D73174FD7D}">
      <dgm:prSet/>
      <dgm:spPr/>
      <dgm:t>
        <a:bodyPr/>
        <a:lstStyle/>
        <a:p>
          <a:endParaRPr lang="cs-CZ"/>
        </a:p>
      </dgm:t>
    </dgm:pt>
    <dgm:pt modelId="{8BBB8F51-0AB0-4353-87F3-F6D83EDB3539}" type="sibTrans" cxnId="{AB6D0B20-B750-4249-A96C-14D73174FD7D}">
      <dgm:prSet/>
      <dgm:spPr/>
      <dgm:t>
        <a:bodyPr/>
        <a:lstStyle/>
        <a:p>
          <a:endParaRPr lang="cs-CZ"/>
        </a:p>
      </dgm:t>
    </dgm:pt>
    <dgm:pt modelId="{E6755F30-1336-4FA4-9495-EFC07B6B9083}" type="pres">
      <dgm:prSet presAssocID="{6DF0B47A-17DE-4B1A-947C-1A50B0A4EDD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7BBCCF-424D-4786-9710-32AA59AC1D39}" type="pres">
      <dgm:prSet presAssocID="{DD6D6588-0272-4EE2-BEE9-745686D968D6}" presName="parentText" presStyleLbl="node1" presStyleIdx="0" presStyleCnt="2" custLinFactNeighborX="-3932" custLinFactNeighborY="-398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0D1B8-B0F8-49D5-972F-506213EB014E}" type="pres">
      <dgm:prSet presAssocID="{DD6D6588-0272-4EE2-BEE9-745686D968D6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E9ED41-C117-4793-A932-77E060415F51}" type="pres">
      <dgm:prSet presAssocID="{E916F08C-2601-4EED-95EB-9381F2F4EF7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415F10-94B7-41AE-94F4-2551C7294953}" type="pres">
      <dgm:prSet presAssocID="{E916F08C-2601-4EED-95EB-9381F2F4EF7D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6D0B20-B750-4249-A96C-14D73174FD7D}" srcId="{E916F08C-2601-4EED-95EB-9381F2F4EF7D}" destId="{9784D0FF-9911-4D83-9D0A-4AED3C87E345}" srcOrd="0" destOrd="0" parTransId="{0E24BB06-2E7B-4F49-8D1E-1C119948A321}" sibTransId="{8BBB8F51-0AB0-4353-87F3-F6D83EDB3539}"/>
    <dgm:cxn modelId="{D7D987EA-0CAF-4656-B994-8A2E88690E32}" type="presOf" srcId="{63C4953C-4CB3-4498-90C4-6B7295E9F86B}" destId="{93D0D1B8-B0F8-49D5-972F-506213EB014E}" srcOrd="0" destOrd="0" presId="urn:microsoft.com/office/officeart/2005/8/layout/vList2"/>
    <dgm:cxn modelId="{31FC13BF-C512-4EBD-9CF1-3C54F18AB24D}" type="presOf" srcId="{E916F08C-2601-4EED-95EB-9381F2F4EF7D}" destId="{9BE9ED41-C117-4793-A932-77E060415F51}" srcOrd="0" destOrd="0" presId="urn:microsoft.com/office/officeart/2005/8/layout/vList2"/>
    <dgm:cxn modelId="{D8839B9C-89F3-48D9-A5A2-4A674ED4D686}" srcId="{6DF0B47A-17DE-4B1A-947C-1A50B0A4EDD2}" destId="{E916F08C-2601-4EED-95EB-9381F2F4EF7D}" srcOrd="1" destOrd="0" parTransId="{26E437F9-9580-4896-8A48-4055DD5974D8}" sibTransId="{3D75ED4C-CC44-4407-93F3-B5CE9EA50137}"/>
    <dgm:cxn modelId="{4AAE60EE-7529-48A4-ACC9-44FA3F96EE9D}" type="presOf" srcId="{6DF0B47A-17DE-4B1A-947C-1A50B0A4EDD2}" destId="{E6755F30-1336-4FA4-9495-EFC07B6B9083}" srcOrd="0" destOrd="0" presId="urn:microsoft.com/office/officeart/2005/8/layout/vList2"/>
    <dgm:cxn modelId="{65319FD2-1B84-4A16-AE0D-0FDBEB9217D2}" srcId="{6DF0B47A-17DE-4B1A-947C-1A50B0A4EDD2}" destId="{DD6D6588-0272-4EE2-BEE9-745686D968D6}" srcOrd="0" destOrd="0" parTransId="{EA98CC7F-35F5-4CA7-B2D5-82E21FD3D633}" sibTransId="{E8CCD8C4-A3BA-4CA0-9246-53E018691AA0}"/>
    <dgm:cxn modelId="{CF0B28DB-C6EA-4881-8CFF-F3F5AF4C6B6B}" type="presOf" srcId="{9784D0FF-9911-4D83-9D0A-4AED3C87E345}" destId="{53415F10-94B7-41AE-94F4-2551C7294953}" srcOrd="0" destOrd="0" presId="urn:microsoft.com/office/officeart/2005/8/layout/vList2"/>
    <dgm:cxn modelId="{F7976073-7B5C-4E1F-9295-D9B3FA61099A}" srcId="{DD6D6588-0272-4EE2-BEE9-745686D968D6}" destId="{63C4953C-4CB3-4498-90C4-6B7295E9F86B}" srcOrd="0" destOrd="0" parTransId="{D3783B5D-12D6-4E2D-956F-9649F5F3EDD2}" sibTransId="{2E047D33-A6C8-4E2B-8726-4E630BE1C1D5}"/>
    <dgm:cxn modelId="{DF9ADFAA-1015-4A0C-BDF1-C81C9EA30542}" type="presOf" srcId="{DD6D6588-0272-4EE2-BEE9-745686D968D6}" destId="{B77BBCCF-424D-4786-9710-32AA59AC1D39}" srcOrd="0" destOrd="0" presId="urn:microsoft.com/office/officeart/2005/8/layout/vList2"/>
    <dgm:cxn modelId="{73543402-64B9-440A-A415-3C24F0B08F2D}" type="presParOf" srcId="{E6755F30-1336-4FA4-9495-EFC07B6B9083}" destId="{B77BBCCF-424D-4786-9710-32AA59AC1D39}" srcOrd="0" destOrd="0" presId="urn:microsoft.com/office/officeart/2005/8/layout/vList2"/>
    <dgm:cxn modelId="{DABAECE1-E565-447A-8991-82727E3C3A2D}" type="presParOf" srcId="{E6755F30-1336-4FA4-9495-EFC07B6B9083}" destId="{93D0D1B8-B0F8-49D5-972F-506213EB014E}" srcOrd="1" destOrd="0" presId="urn:microsoft.com/office/officeart/2005/8/layout/vList2"/>
    <dgm:cxn modelId="{7A2F9679-E8B0-4F1D-8493-58E3F9D69CD5}" type="presParOf" srcId="{E6755F30-1336-4FA4-9495-EFC07B6B9083}" destId="{9BE9ED41-C117-4793-A932-77E060415F51}" srcOrd="2" destOrd="0" presId="urn:microsoft.com/office/officeart/2005/8/layout/vList2"/>
    <dgm:cxn modelId="{44132E4E-CF87-4F77-9A42-014E29A52C80}" type="presParOf" srcId="{E6755F30-1336-4FA4-9495-EFC07B6B9083}" destId="{53415F10-94B7-41AE-94F4-2551C729495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7BBCCF-424D-4786-9710-32AA59AC1D39}">
      <dsp:nvSpPr>
        <dsp:cNvPr id="0" name=""/>
        <dsp:cNvSpPr/>
      </dsp:nvSpPr>
      <dsp:spPr>
        <a:xfrm>
          <a:off x="0" y="0"/>
          <a:ext cx="6096000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Rostlinné tuky</a:t>
          </a:r>
          <a:endParaRPr lang="cs-CZ" sz="3900" kern="1200" dirty="0"/>
        </a:p>
      </dsp:txBody>
      <dsp:txXfrm>
        <a:off x="44549" y="44549"/>
        <a:ext cx="6006902" cy="823502"/>
      </dsp:txXfrm>
    </dsp:sp>
    <dsp:sp modelId="{93D0D1B8-B0F8-49D5-972F-506213EB014E}">
      <dsp:nvSpPr>
        <dsp:cNvPr id="0" name=""/>
        <dsp:cNvSpPr/>
      </dsp:nvSpPr>
      <dsp:spPr>
        <a:xfrm>
          <a:off x="0" y="938335"/>
          <a:ext cx="6096000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smtClean="0"/>
            <a:t>Rostlinné oleje</a:t>
          </a:r>
          <a:endParaRPr lang="cs-CZ" sz="3000" kern="1200" dirty="0"/>
        </a:p>
      </dsp:txBody>
      <dsp:txXfrm>
        <a:off x="0" y="938335"/>
        <a:ext cx="6096000" cy="645840"/>
      </dsp:txXfrm>
    </dsp:sp>
    <dsp:sp modelId="{9BE9ED41-C117-4793-A932-77E060415F51}">
      <dsp:nvSpPr>
        <dsp:cNvPr id="0" name=""/>
        <dsp:cNvSpPr/>
      </dsp:nvSpPr>
      <dsp:spPr>
        <a:xfrm>
          <a:off x="0" y="1584175"/>
          <a:ext cx="6096000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Živočišné tuky</a:t>
          </a:r>
          <a:endParaRPr lang="cs-CZ" sz="3900" kern="1200" dirty="0"/>
        </a:p>
      </dsp:txBody>
      <dsp:txXfrm>
        <a:off x="44549" y="1628724"/>
        <a:ext cx="6006902" cy="823502"/>
      </dsp:txXfrm>
    </dsp:sp>
    <dsp:sp modelId="{53415F10-94B7-41AE-94F4-2551C7294953}">
      <dsp:nvSpPr>
        <dsp:cNvPr id="0" name=""/>
        <dsp:cNvSpPr/>
      </dsp:nvSpPr>
      <dsp:spPr>
        <a:xfrm>
          <a:off x="0" y="2496776"/>
          <a:ext cx="6096000" cy="645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dirty="0" smtClean="0"/>
            <a:t>Máslo, sádlo, lůj</a:t>
          </a:r>
          <a:endParaRPr lang="cs-CZ" sz="3000" kern="1200" dirty="0"/>
        </a:p>
      </dsp:txBody>
      <dsp:txXfrm>
        <a:off x="0" y="2496776"/>
        <a:ext cx="6096000" cy="645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56FE14A-3E64-410F-B7E0-8E0DEE261104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7677E85-D8C6-4E0A-A165-3B927E534D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Tuky (lipidy)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9.ročník ZŠ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5678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4A_12_Tuky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9.ročník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29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none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Anotace</a:t>
            </a:r>
            <a:endParaRPr lang="cs-CZ" cap="none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Materiál je koncipován pro výklad učitele</a:t>
            </a:r>
          </a:p>
          <a:p>
            <a:r>
              <a:rPr lang="cs-CZ" dirty="0" smtClean="0"/>
              <a:t>Obsahuje základní pojmy pro výklad na téma tuky </a:t>
            </a:r>
          </a:p>
          <a:p>
            <a:r>
              <a:rPr lang="cs-CZ" dirty="0" smtClean="0"/>
              <a:t>Na snímcích prezentace jsou uvedeny – skupenství tuků, získávání tuků, rozdělení tuků, vlastnosti i využití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71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Tuky</a:t>
            </a:r>
            <a:endParaRPr lang="cs-CZ" sz="5400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= estery kyseliny palmitové, stearové a olejové (vyšší mastné kyseliny) </a:t>
            </a:r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Rozdělení tuků: 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0739916"/>
              </p:ext>
            </p:extLst>
          </p:nvPr>
        </p:nvGraphicFramePr>
        <p:xfrm>
          <a:off x="827584" y="3356992"/>
          <a:ext cx="6096000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8976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cap="none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Skupenství tuků</a:t>
            </a:r>
            <a:endParaRPr lang="cs-CZ" sz="4800" cap="none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2974691"/>
              </p:ext>
            </p:extLst>
          </p:nvPr>
        </p:nvGraphicFramePr>
        <p:xfrm>
          <a:off x="467544" y="2204864"/>
          <a:ext cx="7239000" cy="252027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619500"/>
                <a:gridCol w="3619500"/>
              </a:tblGrid>
              <a:tr h="840093">
                <a:tc>
                  <a:txBody>
                    <a:bodyPr/>
                    <a:lstStyle/>
                    <a:p>
                      <a:pPr algn="ctr"/>
                      <a:r>
                        <a:rPr lang="cs-CZ" sz="2800" b="1" u="sng" dirty="0" smtClean="0">
                          <a:solidFill>
                            <a:schemeClr val="tx1"/>
                          </a:solidFill>
                        </a:rPr>
                        <a:t>Kapalné </a:t>
                      </a:r>
                      <a:endParaRPr lang="cs-CZ" sz="2800" b="1" u="sng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Olej 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r>
                        <a:rPr lang="cs-CZ" sz="2800" b="1" u="sng" dirty="0" smtClean="0">
                          <a:solidFill>
                            <a:schemeClr val="tx1"/>
                          </a:solidFill>
                        </a:rPr>
                        <a:t>Pevné</a:t>
                      </a:r>
                      <a:endParaRPr lang="cs-CZ" sz="2800" b="1" u="sng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Lůj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40093">
                <a:tc>
                  <a:txBody>
                    <a:bodyPr/>
                    <a:lstStyle/>
                    <a:p>
                      <a:pPr algn="ctr"/>
                      <a:r>
                        <a:rPr lang="cs-CZ" sz="2800" b="1" u="sng" dirty="0" smtClean="0">
                          <a:solidFill>
                            <a:schemeClr val="tx1"/>
                          </a:solidFill>
                        </a:rPr>
                        <a:t>Mazlavé </a:t>
                      </a:r>
                      <a:endParaRPr lang="cs-CZ" sz="2800" b="1" u="sng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Sádlo, máslo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4464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Získávání tuků </a:t>
            </a:r>
            <a:endParaRPr lang="cs-CZ" b="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Oleje získáváme lisováním semen</a:t>
            </a:r>
            <a:r>
              <a:rPr lang="cs-CZ" dirty="0" smtClean="0"/>
              <a:t> (např. slunečnice, řepka, podzemnice olejná, olivy)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/>
              <a:t>Škvařením</a:t>
            </a:r>
            <a:r>
              <a:rPr lang="cs-CZ" dirty="0" smtClean="0"/>
              <a:t> (sádlo)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err="1" smtClean="0"/>
              <a:t>Stloukáváním</a:t>
            </a:r>
            <a:r>
              <a:rPr lang="cs-CZ" dirty="0" smtClean="0"/>
              <a:t> (máslo)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04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Vlastnosti tuků </a:t>
            </a:r>
            <a:endParaRPr lang="cs-CZ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 vodě nerozpustné </a:t>
            </a:r>
          </a:p>
          <a:p>
            <a:r>
              <a:rPr lang="cs-CZ" dirty="0" smtClean="0"/>
              <a:t>Rozpustné v organických rozpouštědlech </a:t>
            </a:r>
          </a:p>
          <a:p>
            <a:r>
              <a:rPr lang="cs-CZ" dirty="0" smtClean="0"/>
              <a:t>Tuky nemají teplotu tání </a:t>
            </a:r>
          </a:p>
          <a:p>
            <a:r>
              <a:rPr lang="cs-CZ" dirty="0" smtClean="0"/>
              <a:t>Zahřátím měknou 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Žluknutí tuku</a:t>
            </a:r>
            <a:r>
              <a:rPr lang="cs-CZ" dirty="0" smtClean="0"/>
              <a:t> probíhá </a:t>
            </a:r>
            <a:r>
              <a:rPr lang="cs-CZ" b="1" dirty="0" smtClean="0"/>
              <a:t>na světle</a:t>
            </a:r>
            <a:r>
              <a:rPr lang="cs-CZ" dirty="0" smtClean="0"/>
              <a:t>, za vyšší teploty a </a:t>
            </a:r>
            <a:r>
              <a:rPr lang="cs-CZ" b="1" dirty="0" smtClean="0"/>
              <a:t>působením vzdušného kyslíku </a:t>
            </a:r>
            <a:r>
              <a:rPr lang="cs-CZ" b="1" dirty="0" smtClean="0">
                <a:latin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cs typeface="Calibri"/>
              </a:rPr>
              <a:t>      → </a:t>
            </a:r>
          </a:p>
          <a:p>
            <a:pPr marL="0" indent="0">
              <a:buNone/>
            </a:pPr>
            <a:r>
              <a:rPr lang="cs-CZ" dirty="0">
                <a:latin typeface="Calibri"/>
                <a:cs typeface="Calibri"/>
              </a:rPr>
              <a:t> </a:t>
            </a:r>
            <a:r>
              <a:rPr lang="cs-CZ" dirty="0" smtClean="0">
                <a:latin typeface="Calibri"/>
                <a:cs typeface="Calibri"/>
              </a:rPr>
              <a:t>       </a:t>
            </a:r>
            <a:r>
              <a:rPr lang="cs-CZ" dirty="0" smtClean="0">
                <a:latin typeface="Trebuchet MS" pitchFamily="34" charset="0"/>
                <a:cs typeface="Calibri"/>
              </a:rPr>
              <a:t>uvolňují </a:t>
            </a:r>
            <a:r>
              <a:rPr lang="cs-CZ" b="1" dirty="0" smtClean="0">
                <a:solidFill>
                  <a:srgbClr val="FF0000"/>
                </a:solidFill>
                <a:latin typeface="Trebuchet MS" pitchFamily="34" charset="0"/>
                <a:cs typeface="Calibri"/>
              </a:rPr>
              <a:t>nepříjemné páchnoucí kyseliny a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Trebuchet MS" pitchFamily="34" charset="0"/>
                <a:cs typeface="Calibri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Trebuchet MS" pitchFamily="34" charset="0"/>
                <a:cs typeface="Calibri"/>
              </a:rPr>
              <a:t>     tuky jsou hořké </a:t>
            </a:r>
            <a:endParaRPr lang="cs-CZ" b="1" dirty="0">
              <a:solidFill>
                <a:srgbClr val="FF000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96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none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Zmýdelňování</a:t>
            </a:r>
            <a:endParaRPr lang="cs-CZ" cap="none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Působením hydroxidu sodného </a:t>
            </a:r>
            <a:r>
              <a:rPr lang="cs-CZ" b="1" u="sng" dirty="0" smtClean="0"/>
              <a:t>se tuk rozloží </a:t>
            </a:r>
            <a:r>
              <a:rPr lang="cs-CZ" dirty="0" smtClean="0"/>
              <a:t>na glycerol a sodné (draselné) soli karboxylových kyselin  </a:t>
            </a:r>
          </a:p>
          <a:p>
            <a:endParaRPr lang="cs-CZ" dirty="0"/>
          </a:p>
          <a:p>
            <a:r>
              <a:rPr lang="cs-CZ" dirty="0" smtClean="0"/>
              <a:t>Tyto látky se nazývají 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mýdla a mají prací a čistící účinky </a:t>
            </a:r>
          </a:p>
          <a:p>
            <a:endParaRPr lang="cs-CZ" dirty="0"/>
          </a:p>
          <a:p>
            <a:r>
              <a:rPr lang="cs-CZ" u="sng" dirty="0" smtClean="0"/>
              <a:t>Čistící účinek mýdel</a:t>
            </a:r>
            <a:r>
              <a:rPr lang="cs-CZ" dirty="0" smtClean="0"/>
              <a:t> spočívá v jejich schopnosti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snižovat povrchové napětí kapalin 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48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Štěpení tuků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děj, při kterém vznikají mýdla =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zmýdelňování </a:t>
            </a:r>
          </a:p>
          <a:p>
            <a:pPr marL="0" indent="0"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/>
              <a:t>Tato reakce </a:t>
            </a:r>
            <a:r>
              <a:rPr lang="cs-CZ" b="1" u="sng" dirty="0" smtClean="0"/>
              <a:t>je opakem esterifikace 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smtClean="0"/>
              <a:t>Dnes je mýdla k praní nahrazováno novými účinnými pracími prostředky – </a:t>
            </a:r>
            <a:r>
              <a:rPr lang="cs-CZ" b="1" i="1" u="sng" dirty="0" smtClean="0">
                <a:solidFill>
                  <a:srgbClr val="FF0000"/>
                </a:solidFill>
              </a:rPr>
              <a:t>SAPONÁTY </a:t>
            </a:r>
            <a:endParaRPr lang="cs-CZ" b="1" i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32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" y="476672"/>
            <a:ext cx="8028384" cy="6072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35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720"/>
            <a:ext cx="5112568" cy="6669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4751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Otázky: </a:t>
            </a:r>
            <a:endParaRPr lang="cs-CZ" cap="none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Co jsou z chemického hlediska tuky?</a:t>
            </a:r>
          </a:p>
          <a:p>
            <a:r>
              <a:rPr lang="cs-CZ" dirty="0" smtClean="0"/>
              <a:t>Zapiš dělení tuků z hlediska skupenství. </a:t>
            </a:r>
          </a:p>
          <a:p>
            <a:r>
              <a:rPr lang="cs-CZ" dirty="0" smtClean="0"/>
              <a:t>Jak získáme tuky? </a:t>
            </a:r>
          </a:p>
          <a:p>
            <a:r>
              <a:rPr lang="cs-CZ" dirty="0" smtClean="0"/>
              <a:t>Jmenuj základní vlastnosti tuků. </a:t>
            </a:r>
          </a:p>
          <a:p>
            <a:r>
              <a:rPr lang="cs-CZ" dirty="0" smtClean="0"/>
              <a:t>V čem spočívá zmýdelňování? </a:t>
            </a:r>
          </a:p>
          <a:p>
            <a:r>
              <a:rPr lang="cs-CZ" dirty="0" smtClean="0"/>
              <a:t>Co je esterifikace? </a:t>
            </a:r>
          </a:p>
          <a:p>
            <a:r>
              <a:rPr lang="cs-CZ" dirty="0" smtClean="0"/>
              <a:t>Jmenuj živočišné tuky a rostlinné tuky.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55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Vlastní fotografie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2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56</TotalTime>
  <Words>282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Tuky (lipidy) </vt:lpstr>
      <vt:lpstr>Prezentace aplikace PowerPoint</vt:lpstr>
      <vt:lpstr>Anotace</vt:lpstr>
      <vt:lpstr>Tuky</vt:lpstr>
      <vt:lpstr>Skupenství tuků</vt:lpstr>
      <vt:lpstr>Získávání tuků </vt:lpstr>
      <vt:lpstr>Vlastnosti tuků </vt:lpstr>
      <vt:lpstr>Zmýdelňování</vt:lpstr>
      <vt:lpstr>Štěpení tuků</vt:lpstr>
      <vt:lpstr>Prezentace aplikace PowerPoint</vt:lpstr>
      <vt:lpstr>Prezentace aplikace PowerPoint</vt:lpstr>
      <vt:lpstr>Otázky: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Tuky (lipidy)</dc:title>
  <dc:creator>Admin</dc:creator>
  <cp:lastModifiedBy>Admin</cp:lastModifiedBy>
  <cp:revision>8</cp:revision>
  <dcterms:created xsi:type="dcterms:W3CDTF">2012-06-21T15:14:58Z</dcterms:created>
  <dcterms:modified xsi:type="dcterms:W3CDTF">2013-02-24T16:04:29Z</dcterms:modified>
</cp:coreProperties>
</file>