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1" r:id="rId3"/>
    <p:sldId id="258" r:id="rId4"/>
    <p:sldId id="259" r:id="rId5"/>
    <p:sldId id="263" r:id="rId6"/>
    <p:sldId id="262" r:id="rId7"/>
    <p:sldId id="264" r:id="rId8"/>
    <p:sldId id="265" r:id="rId9"/>
    <p:sldId id="266" r:id="rId10"/>
    <p:sldId id="256" r:id="rId11"/>
    <p:sldId id="25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27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29F8AC-925E-4445-8EDB-822819D3CAAC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E5C59A-4B89-46B7-86F3-6BDF3F339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7496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29F8AC-925E-4445-8EDB-822819D3CAAC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E5C59A-4B89-46B7-86F3-6BDF3F339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94436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29F8AC-925E-4445-8EDB-822819D3CAAC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E5C59A-4B89-46B7-86F3-6BDF3F339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262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29F8AC-925E-4445-8EDB-822819D3CAAC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E5C59A-4B89-46B7-86F3-6BDF3F339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4081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29F8AC-925E-4445-8EDB-822819D3CAAC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E5C59A-4B89-46B7-86F3-6BDF3F339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14563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29F8AC-925E-4445-8EDB-822819D3CAAC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E5C59A-4B89-46B7-86F3-6BDF3F339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85546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29F8AC-925E-4445-8EDB-822819D3CAAC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E5C59A-4B89-46B7-86F3-6BDF3F339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10369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29F8AC-925E-4445-8EDB-822819D3CAAC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E5C59A-4B89-46B7-86F3-6BDF3F339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89924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29F8AC-925E-4445-8EDB-822819D3CAAC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E5C59A-4B89-46B7-86F3-6BDF3F339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43728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29F8AC-925E-4445-8EDB-822819D3CAAC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E5C59A-4B89-46B7-86F3-6BDF3F339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21697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29F8AC-925E-4445-8EDB-822819D3CAAC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E5C59A-4B89-46B7-86F3-6BDF3F339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49590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29F8AC-925E-4445-8EDB-822819D3CAAC}" type="datetimeFigureOut">
              <a:rPr lang="cs-CZ" smtClean="0"/>
              <a:t>24.2.2013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E5C59A-4B89-46B7-86F3-6BDF3F3399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70165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d/dc/Grid_illusion.svg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5/54/DSC_4050-MR-Braille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7/7c/HumanEar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6/67/Bravio_barbaro_stalagmit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14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wmf"/><Relationship Id="rId5" Type="http://schemas.openxmlformats.org/officeDocument/2006/relationships/image" Target="../media/image12.jpeg"/><Relationship Id="rId4" Type="http://schemas.openxmlformats.org/officeDocument/2006/relationships/hyperlink" Target="//upload.wikimedia.org/wikipedia/commons/f/fc/Neus1.jpg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Grid_illusion.svg" TargetMode="External"/><Relationship Id="rId2" Type="http://schemas.openxmlformats.org/officeDocument/2006/relationships/hyperlink" Target="http://cs.wikipedia.org/wiki/Soubor:Neus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Bravio_barbaro_stalagmit.jpg" TargetMode="External"/><Relationship Id="rId5" Type="http://schemas.openxmlformats.org/officeDocument/2006/relationships/hyperlink" Target="http://cs.wikipedia.org/wiki/Soubor:DSC_4050-MR-Braille.jpg" TargetMode="External"/><Relationship Id="rId4" Type="http://schemas.openxmlformats.org/officeDocument/2006/relationships/hyperlink" Target="http://cs.wikipedia.org/wiki/Soubor:HumanEar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13" y="260648"/>
            <a:ext cx="4968875" cy="965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Group 70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09092577"/>
              </p:ext>
            </p:extLst>
          </p:nvPr>
        </p:nvGraphicFramePr>
        <p:xfrm>
          <a:off x="1187450" y="1844675"/>
          <a:ext cx="6635750" cy="3560764"/>
        </p:xfrm>
        <a:graphic>
          <a:graphicData uri="http://schemas.openxmlformats.org/drawingml/2006/table">
            <a:tbl>
              <a:tblPr/>
              <a:tblGrid>
                <a:gridCol w="1225550"/>
                <a:gridCol w="5410200"/>
              </a:tblGrid>
              <a:tr h="890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ŠKOLA TIŠICE, okres MĚLNÍK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90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Mgr. Pavel Jelínek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89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VY_32_INOVACE_05_PRVOUKA 3.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ROČNÍK_SMYSLY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90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CZ.1.07/1.4.00/21.3130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858043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13" y="116632"/>
            <a:ext cx="4968875" cy="965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Group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1678152"/>
              </p:ext>
            </p:extLst>
          </p:nvPr>
        </p:nvGraphicFramePr>
        <p:xfrm>
          <a:off x="411162" y="1253312"/>
          <a:ext cx="8435975" cy="4784727"/>
        </p:xfrm>
        <a:graphic>
          <a:graphicData uri="http://schemas.openxmlformats.org/drawingml/2006/table">
            <a:tbl>
              <a:tblPr/>
              <a:tblGrid>
                <a:gridCol w="2170112"/>
                <a:gridCol w="6265863"/>
              </a:tblGrid>
              <a:tr h="10953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ANOTACE:</a:t>
                      </a:r>
                    </a:p>
                  </a:txBody>
                  <a:tcPr marT="45734" marB="4573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Cílem prezentace je seznámit žáky se smysly člověka a smyslovými orgány.  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34" marB="4573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6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JAZYK:</a:t>
                      </a:r>
                    </a:p>
                  </a:txBody>
                  <a:tcPr marT="45734" marB="4573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Čeština</a:t>
                      </a:r>
                    </a:p>
                  </a:txBody>
                  <a:tcPr marT="45734" marB="4573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9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KLÍČOVÁ SLOVA:</a:t>
                      </a:r>
                    </a:p>
                  </a:txBody>
                  <a:tcPr marT="45734" marB="4573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zrak, sluch, čich, chuť, hmat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34" marB="4573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1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DRUH UČEBNÍHO MATERIÁLU:</a:t>
                      </a:r>
                    </a:p>
                  </a:txBody>
                  <a:tcPr marT="45734" marB="4573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Prezentace</a:t>
                      </a:r>
                    </a:p>
                  </a:txBody>
                  <a:tcPr marT="45734" marB="4573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0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DRUH INTERAKTIVITY:</a:t>
                      </a:r>
                    </a:p>
                  </a:txBody>
                  <a:tcPr marT="45734" marB="4573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Výklad</a:t>
                      </a:r>
                    </a:p>
                  </a:txBody>
                  <a:tcPr marT="45734" marB="4573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CÍLOVÁ SKUPINA:</a:t>
                      </a:r>
                    </a:p>
                  </a:txBody>
                  <a:tcPr marT="45734" marB="4573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Žák</a:t>
                      </a:r>
                    </a:p>
                  </a:txBody>
                  <a:tcPr marT="45734" marB="4573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016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STUPEŇ A TYP VZDĚLÁNÍ:</a:t>
                      </a:r>
                    </a:p>
                  </a:txBody>
                  <a:tcPr marT="45734" marB="4573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vzdělávání – první stupeň</a:t>
                      </a:r>
                    </a:p>
                  </a:txBody>
                  <a:tcPr marT="45734" marB="4573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9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TYPICKÁ VĚKOVÁ SKUPINA</a:t>
                      </a:r>
                    </a:p>
                  </a:txBody>
                  <a:tcPr marT="45734" marB="45734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8 – 12 let</a:t>
                      </a:r>
                    </a:p>
                  </a:txBody>
                  <a:tcPr marT="45734" marB="45734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86176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Člověk má pět smyslů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2458616" cy="4525963"/>
          </a:xfrm>
        </p:spPr>
        <p:txBody>
          <a:bodyPr/>
          <a:lstStyle/>
          <a:p>
            <a:r>
              <a:rPr lang="cs-CZ" dirty="0" smtClean="0"/>
              <a:t>zrak</a:t>
            </a:r>
          </a:p>
          <a:p>
            <a:r>
              <a:rPr lang="cs-CZ" dirty="0" smtClean="0"/>
              <a:t>sluch</a:t>
            </a:r>
          </a:p>
          <a:p>
            <a:r>
              <a:rPr lang="cs-CZ" dirty="0" smtClean="0"/>
              <a:t>čich</a:t>
            </a:r>
          </a:p>
          <a:p>
            <a:r>
              <a:rPr lang="cs-CZ" dirty="0" smtClean="0"/>
              <a:t>chuť</a:t>
            </a:r>
          </a:p>
          <a:p>
            <a:r>
              <a:rPr lang="cs-CZ" dirty="0" smtClean="0"/>
              <a:t>hmat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868144" y="2636912"/>
            <a:ext cx="237626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díky nim vnímáme své okolí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8491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0"/>
                            </p:stCondLst>
                            <p:childTnLst>
                              <p:par>
                                <p:cTn id="19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7000"/>
                            </p:stCondLst>
                            <p:childTnLst>
                              <p:par>
                                <p:cTn id="23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5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9000"/>
                            </p:stCondLst>
                            <p:childTnLst>
                              <p:par>
                                <p:cTn id="27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9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smtClean="0"/>
              <a:t>Zrak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43880" y="1196752"/>
            <a:ext cx="8229600" cy="1512168"/>
          </a:xfrm>
        </p:spPr>
        <p:txBody>
          <a:bodyPr/>
          <a:lstStyle/>
          <a:p>
            <a:r>
              <a:rPr lang="cs-CZ" dirty="0" smtClean="0"/>
              <a:t>pro člověka nejdůležitější smysl</a:t>
            </a:r>
          </a:p>
          <a:p>
            <a:r>
              <a:rPr lang="cs-CZ" dirty="0" smtClean="0"/>
              <a:t>naše oko však není dokonalé</a:t>
            </a:r>
            <a:endParaRPr lang="cs-CZ" dirty="0"/>
          </a:p>
        </p:txBody>
      </p:sp>
      <p:pic>
        <p:nvPicPr>
          <p:cNvPr id="2050" name="Picture 2" descr="C:\Users\zak.TERMINAL01\AppData\Local\Microsoft\Windows\Temporary Internet Files\Content.IE5\561O7WKC\MP90044861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2420888"/>
            <a:ext cx="4588283" cy="3406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Soubor:Grid illusion.sv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880" y="3429000"/>
            <a:ext cx="3048000" cy="304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995935" y="6021288"/>
            <a:ext cx="487631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Optický klam </a:t>
            </a:r>
            <a:r>
              <a:rPr lang="cs-CZ" sz="2000" dirty="0" smtClean="0"/>
              <a:t>– vidíš bílá kolečka nebo ne?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4510301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Někteří lidé mají poškozený zrak.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252736"/>
          </a:xfrm>
        </p:spPr>
        <p:txBody>
          <a:bodyPr/>
          <a:lstStyle/>
          <a:p>
            <a:r>
              <a:rPr lang="cs-CZ" dirty="0" smtClean="0"/>
              <a:t>jde o následek úrazu</a:t>
            </a:r>
          </a:p>
          <a:p>
            <a:r>
              <a:rPr lang="cs-CZ" dirty="0" smtClean="0"/>
              <a:t>mají vrozenou vadu</a:t>
            </a:r>
            <a:endParaRPr lang="cs-CZ" dirty="0"/>
          </a:p>
        </p:txBody>
      </p:sp>
      <p:pic>
        <p:nvPicPr>
          <p:cNvPr id="4098" name="Picture 2" descr="Soubor:DSC 4050-MR-Braille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700808"/>
            <a:ext cx="3457575" cy="465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23528" y="4293096"/>
            <a:ext cx="44644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čtou pomocí tzv. </a:t>
            </a:r>
            <a:r>
              <a:rPr lang="cs-CZ" sz="2400" b="1" dirty="0" err="1" smtClean="0"/>
              <a:t>Brailleova</a:t>
            </a:r>
            <a:r>
              <a:rPr lang="cs-CZ" sz="2400" b="1" dirty="0" smtClean="0"/>
              <a:t> písma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8216081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Sluch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1036712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lidé s poškozeným sluchem se učí špatně řeči</a:t>
            </a:r>
          </a:p>
          <a:p>
            <a:r>
              <a:rPr lang="cs-CZ" dirty="0" smtClean="0"/>
              <a:t>používají znakovou řeč</a:t>
            </a:r>
            <a:endParaRPr lang="cs-CZ" dirty="0"/>
          </a:p>
        </p:txBody>
      </p:sp>
      <p:pic>
        <p:nvPicPr>
          <p:cNvPr id="3074" name="Picture 2" descr="Soubor:HumanEar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2636912"/>
            <a:ext cx="4797574" cy="2898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131840" y="6065857"/>
            <a:ext cx="30963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vnitřek lidského ucha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1775682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Čich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1"/>
            <a:ext cx="8229600" cy="1008112"/>
          </a:xfrm>
        </p:spPr>
        <p:txBody>
          <a:bodyPr/>
          <a:lstStyle/>
          <a:p>
            <a:r>
              <a:rPr lang="cs-CZ" dirty="0" smtClean="0"/>
              <a:t>nejlepší čich mají psi, dále motýli a žraloci</a:t>
            </a:r>
            <a:endParaRPr lang="cs-CZ" dirty="0"/>
          </a:p>
        </p:txBody>
      </p:sp>
      <p:pic>
        <p:nvPicPr>
          <p:cNvPr id="5122" name="Picture 2" descr="Soubor:Bravio barbaro stalagmit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780928"/>
            <a:ext cx="4536504" cy="34023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zak.TERMINAL01\AppData\Local\Microsoft\Windows\Temporary Internet Files\Content.IE5\E8U6FCD7\MP90040368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3037219"/>
            <a:ext cx="3087341" cy="2889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39191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Chuť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vnímáme ji jazykem pomocí chuťových pohárků</a:t>
            </a:r>
            <a:endParaRPr lang="cs-CZ" dirty="0"/>
          </a:p>
        </p:txBody>
      </p:sp>
      <p:pic>
        <p:nvPicPr>
          <p:cNvPr id="4" name="Picture 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0320" y="2924944"/>
            <a:ext cx="4248472" cy="31952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755576" y="3131201"/>
            <a:ext cx="1598606" cy="56766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hořko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39552" y="4238725"/>
            <a:ext cx="1598606" cy="56766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</a:rPr>
              <a:t>slano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804248" y="5481454"/>
            <a:ext cx="1598606" cy="56766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sladko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7164288" y="3355410"/>
            <a:ext cx="1598606" cy="56766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kyselo</a:t>
            </a:r>
            <a:endParaRPr lang="cs-CZ" sz="2400" b="1" dirty="0">
              <a:solidFill>
                <a:schemeClr val="tx1"/>
              </a:solidFill>
            </a:endParaRPr>
          </a:p>
        </p:txBody>
      </p:sp>
      <p:cxnSp>
        <p:nvCxnSpPr>
          <p:cNvPr id="10" name="Přímá spojnice se šipkou 9"/>
          <p:cNvCxnSpPr>
            <a:stCxn id="7" idx="1"/>
          </p:cNvCxnSpPr>
          <p:nvPr/>
        </p:nvCxnSpPr>
        <p:spPr>
          <a:xfrm flipH="1" flipV="1">
            <a:off x="4484556" y="5373216"/>
            <a:ext cx="2319692" cy="392071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Volný tvar 10"/>
          <p:cNvSpPr/>
          <p:nvPr/>
        </p:nvSpPr>
        <p:spPr>
          <a:xfrm>
            <a:off x="3842561" y="5106256"/>
            <a:ext cx="1358119" cy="495471"/>
          </a:xfrm>
          <a:custGeom>
            <a:avLst/>
            <a:gdLst>
              <a:gd name="connsiteX0" fmla="*/ 9349 w 1358119"/>
              <a:gd name="connsiteY0" fmla="*/ 311564 h 495471"/>
              <a:gd name="connsiteX1" fmla="*/ 306529 w 1358119"/>
              <a:gd name="connsiteY1" fmla="*/ 60104 h 495471"/>
              <a:gd name="connsiteX2" fmla="*/ 546559 w 1358119"/>
              <a:gd name="connsiteY2" fmla="*/ 25814 h 495471"/>
              <a:gd name="connsiteX3" fmla="*/ 969469 w 1358119"/>
              <a:gd name="connsiteY3" fmla="*/ 2954 h 495471"/>
              <a:gd name="connsiteX4" fmla="*/ 1152349 w 1358119"/>
              <a:gd name="connsiteY4" fmla="*/ 94394 h 495471"/>
              <a:gd name="connsiteX5" fmla="*/ 1335229 w 1358119"/>
              <a:gd name="connsiteY5" fmla="*/ 254414 h 495471"/>
              <a:gd name="connsiteX6" fmla="*/ 1346659 w 1358119"/>
              <a:gd name="connsiteY6" fmla="*/ 288704 h 495471"/>
              <a:gd name="connsiteX7" fmla="*/ 1255219 w 1358119"/>
              <a:gd name="connsiteY7" fmla="*/ 368714 h 495471"/>
              <a:gd name="connsiteX8" fmla="*/ 878029 w 1358119"/>
              <a:gd name="connsiteY8" fmla="*/ 460154 h 495471"/>
              <a:gd name="connsiteX9" fmla="*/ 557989 w 1358119"/>
              <a:gd name="connsiteY9" fmla="*/ 494444 h 495471"/>
              <a:gd name="connsiteX10" fmla="*/ 260809 w 1358119"/>
              <a:gd name="connsiteY10" fmla="*/ 425864 h 495471"/>
              <a:gd name="connsiteX11" fmla="*/ 146509 w 1358119"/>
              <a:gd name="connsiteY11" fmla="*/ 368714 h 495471"/>
              <a:gd name="connsiteX12" fmla="*/ 77929 w 1358119"/>
              <a:gd name="connsiteY12" fmla="*/ 345854 h 495471"/>
              <a:gd name="connsiteX13" fmla="*/ 9349 w 1358119"/>
              <a:gd name="connsiteY13" fmla="*/ 311564 h 4954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58119" h="495471">
                <a:moveTo>
                  <a:pt x="9349" y="311564"/>
                </a:moveTo>
                <a:cubicBezTo>
                  <a:pt x="47449" y="263939"/>
                  <a:pt x="216994" y="107729"/>
                  <a:pt x="306529" y="60104"/>
                </a:cubicBezTo>
                <a:cubicBezTo>
                  <a:pt x="396064" y="12479"/>
                  <a:pt x="436069" y="35339"/>
                  <a:pt x="546559" y="25814"/>
                </a:cubicBezTo>
                <a:cubicBezTo>
                  <a:pt x="657049" y="16289"/>
                  <a:pt x="868504" y="-8476"/>
                  <a:pt x="969469" y="2954"/>
                </a:cubicBezTo>
                <a:cubicBezTo>
                  <a:pt x="1070434" y="14384"/>
                  <a:pt x="1091389" y="52484"/>
                  <a:pt x="1152349" y="94394"/>
                </a:cubicBezTo>
                <a:cubicBezTo>
                  <a:pt x="1213309" y="136304"/>
                  <a:pt x="1302844" y="222029"/>
                  <a:pt x="1335229" y="254414"/>
                </a:cubicBezTo>
                <a:cubicBezTo>
                  <a:pt x="1367614" y="286799"/>
                  <a:pt x="1359994" y="269654"/>
                  <a:pt x="1346659" y="288704"/>
                </a:cubicBezTo>
                <a:cubicBezTo>
                  <a:pt x="1333324" y="307754"/>
                  <a:pt x="1333324" y="340139"/>
                  <a:pt x="1255219" y="368714"/>
                </a:cubicBezTo>
                <a:cubicBezTo>
                  <a:pt x="1177114" y="397289"/>
                  <a:pt x="994234" y="439199"/>
                  <a:pt x="878029" y="460154"/>
                </a:cubicBezTo>
                <a:cubicBezTo>
                  <a:pt x="761824" y="481109"/>
                  <a:pt x="660859" y="500159"/>
                  <a:pt x="557989" y="494444"/>
                </a:cubicBezTo>
                <a:cubicBezTo>
                  <a:pt x="455119" y="488729"/>
                  <a:pt x="329389" y="446819"/>
                  <a:pt x="260809" y="425864"/>
                </a:cubicBezTo>
                <a:cubicBezTo>
                  <a:pt x="192229" y="404909"/>
                  <a:pt x="176989" y="382049"/>
                  <a:pt x="146509" y="368714"/>
                </a:cubicBezTo>
                <a:cubicBezTo>
                  <a:pt x="116029" y="355379"/>
                  <a:pt x="95074" y="353474"/>
                  <a:pt x="77929" y="345854"/>
                </a:cubicBezTo>
                <a:cubicBezTo>
                  <a:pt x="60784" y="338234"/>
                  <a:pt x="-28751" y="359189"/>
                  <a:pt x="9349" y="311564"/>
                </a:cubicBezTo>
                <a:close/>
              </a:path>
            </a:pathLst>
          </a:custGeom>
          <a:solidFill>
            <a:schemeClr val="accent1">
              <a:alpha val="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olný tvar 11"/>
          <p:cNvSpPr/>
          <p:nvPr/>
        </p:nvSpPr>
        <p:spPr>
          <a:xfrm>
            <a:off x="3440430" y="4812030"/>
            <a:ext cx="617220" cy="731520"/>
          </a:xfrm>
          <a:custGeom>
            <a:avLst/>
            <a:gdLst>
              <a:gd name="connsiteX0" fmla="*/ 0 w 617220"/>
              <a:gd name="connsiteY0" fmla="*/ 0 h 731520"/>
              <a:gd name="connsiteX1" fmla="*/ 388620 w 617220"/>
              <a:gd name="connsiteY1" fmla="*/ 137160 h 731520"/>
              <a:gd name="connsiteX2" fmla="*/ 537210 w 617220"/>
              <a:gd name="connsiteY2" fmla="*/ 365760 h 731520"/>
              <a:gd name="connsiteX3" fmla="*/ 617220 w 617220"/>
              <a:gd name="connsiteY3" fmla="*/ 640080 h 731520"/>
              <a:gd name="connsiteX4" fmla="*/ 582930 w 617220"/>
              <a:gd name="connsiteY4" fmla="*/ 731520 h 731520"/>
              <a:gd name="connsiteX5" fmla="*/ 377190 w 617220"/>
              <a:gd name="connsiteY5" fmla="*/ 674370 h 731520"/>
              <a:gd name="connsiteX6" fmla="*/ 285750 w 617220"/>
              <a:gd name="connsiteY6" fmla="*/ 594360 h 731520"/>
              <a:gd name="connsiteX7" fmla="*/ 125730 w 617220"/>
              <a:gd name="connsiteY7" fmla="*/ 400050 h 731520"/>
              <a:gd name="connsiteX8" fmla="*/ 0 w 617220"/>
              <a:gd name="connsiteY8" fmla="*/ 0 h 7315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17220" h="731520">
                <a:moveTo>
                  <a:pt x="0" y="0"/>
                </a:moveTo>
                <a:lnTo>
                  <a:pt x="388620" y="137160"/>
                </a:lnTo>
                <a:lnTo>
                  <a:pt x="537210" y="365760"/>
                </a:lnTo>
                <a:lnTo>
                  <a:pt x="617220" y="640080"/>
                </a:lnTo>
                <a:lnTo>
                  <a:pt x="582930" y="731520"/>
                </a:lnTo>
                <a:lnTo>
                  <a:pt x="377190" y="674370"/>
                </a:lnTo>
                <a:cubicBezTo>
                  <a:pt x="282702" y="603504"/>
                  <a:pt x="285750" y="643890"/>
                  <a:pt x="285750" y="594360"/>
                </a:cubicBezTo>
                <a:lnTo>
                  <a:pt x="125730" y="40005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olný tvar 14"/>
          <p:cNvSpPr/>
          <p:nvPr/>
        </p:nvSpPr>
        <p:spPr>
          <a:xfrm>
            <a:off x="4977795" y="4800600"/>
            <a:ext cx="445770" cy="754380"/>
          </a:xfrm>
          <a:custGeom>
            <a:avLst/>
            <a:gdLst>
              <a:gd name="connsiteX0" fmla="*/ 400050 w 445770"/>
              <a:gd name="connsiteY0" fmla="*/ 0 h 754380"/>
              <a:gd name="connsiteX1" fmla="*/ 400050 w 445770"/>
              <a:gd name="connsiteY1" fmla="*/ 0 h 754380"/>
              <a:gd name="connsiteX2" fmla="*/ 285750 w 445770"/>
              <a:gd name="connsiteY2" fmla="*/ 45720 h 754380"/>
              <a:gd name="connsiteX3" fmla="*/ 114300 w 445770"/>
              <a:gd name="connsiteY3" fmla="*/ 171450 h 754380"/>
              <a:gd name="connsiteX4" fmla="*/ 68580 w 445770"/>
              <a:gd name="connsiteY4" fmla="*/ 331470 h 754380"/>
              <a:gd name="connsiteX5" fmla="*/ 0 w 445770"/>
              <a:gd name="connsiteY5" fmla="*/ 617220 h 754380"/>
              <a:gd name="connsiteX6" fmla="*/ 22860 w 445770"/>
              <a:gd name="connsiteY6" fmla="*/ 731520 h 754380"/>
              <a:gd name="connsiteX7" fmla="*/ 125730 w 445770"/>
              <a:gd name="connsiteY7" fmla="*/ 754380 h 754380"/>
              <a:gd name="connsiteX8" fmla="*/ 342900 w 445770"/>
              <a:gd name="connsiteY8" fmla="*/ 548640 h 754380"/>
              <a:gd name="connsiteX9" fmla="*/ 445770 w 445770"/>
              <a:gd name="connsiteY9" fmla="*/ 148590 h 754380"/>
              <a:gd name="connsiteX10" fmla="*/ 400050 w 445770"/>
              <a:gd name="connsiteY10" fmla="*/ 0 h 7543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45770" h="754380">
                <a:moveTo>
                  <a:pt x="400050" y="0"/>
                </a:moveTo>
                <a:lnTo>
                  <a:pt x="400050" y="0"/>
                </a:lnTo>
                <a:cubicBezTo>
                  <a:pt x="300633" y="37281"/>
                  <a:pt x="337726" y="19732"/>
                  <a:pt x="285750" y="45720"/>
                </a:cubicBezTo>
                <a:lnTo>
                  <a:pt x="114300" y="171450"/>
                </a:lnTo>
                <a:lnTo>
                  <a:pt x="68580" y="331470"/>
                </a:lnTo>
                <a:lnTo>
                  <a:pt x="0" y="617220"/>
                </a:lnTo>
                <a:lnTo>
                  <a:pt x="22860" y="731520"/>
                </a:lnTo>
                <a:lnTo>
                  <a:pt x="125730" y="754380"/>
                </a:lnTo>
                <a:lnTo>
                  <a:pt x="342900" y="548640"/>
                </a:lnTo>
                <a:lnTo>
                  <a:pt x="445770" y="148590"/>
                </a:lnTo>
                <a:lnTo>
                  <a:pt x="400050" y="0"/>
                </a:lnTo>
                <a:close/>
              </a:path>
            </a:pathLst>
          </a:custGeom>
          <a:solidFill>
            <a:schemeClr val="accent1">
              <a:alpha val="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7" name="Přímá spojnice se šipkou 16"/>
          <p:cNvCxnSpPr>
            <a:stCxn id="6" idx="3"/>
          </p:cNvCxnSpPr>
          <p:nvPr/>
        </p:nvCxnSpPr>
        <p:spPr>
          <a:xfrm>
            <a:off x="2138158" y="4522558"/>
            <a:ext cx="1610882" cy="583698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>
            <a:stCxn id="6" idx="3"/>
          </p:cNvCxnSpPr>
          <p:nvPr/>
        </p:nvCxnSpPr>
        <p:spPr>
          <a:xfrm>
            <a:off x="2138158" y="4522558"/>
            <a:ext cx="3062522" cy="655232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Volný tvar 21"/>
          <p:cNvSpPr/>
          <p:nvPr/>
        </p:nvSpPr>
        <p:spPr>
          <a:xfrm>
            <a:off x="3829050" y="4114800"/>
            <a:ext cx="1200159" cy="434340"/>
          </a:xfrm>
          <a:custGeom>
            <a:avLst/>
            <a:gdLst>
              <a:gd name="connsiteX0" fmla="*/ 137160 w 1200159"/>
              <a:gd name="connsiteY0" fmla="*/ 68580 h 434340"/>
              <a:gd name="connsiteX1" fmla="*/ 137160 w 1200159"/>
              <a:gd name="connsiteY1" fmla="*/ 68580 h 434340"/>
              <a:gd name="connsiteX2" fmla="*/ 262890 w 1200159"/>
              <a:gd name="connsiteY2" fmla="*/ 68580 h 434340"/>
              <a:gd name="connsiteX3" fmla="*/ 937260 w 1200159"/>
              <a:gd name="connsiteY3" fmla="*/ 0 h 434340"/>
              <a:gd name="connsiteX4" fmla="*/ 1188720 w 1200159"/>
              <a:gd name="connsiteY4" fmla="*/ 182880 h 434340"/>
              <a:gd name="connsiteX5" fmla="*/ 1200150 w 1200159"/>
              <a:gd name="connsiteY5" fmla="*/ 320040 h 434340"/>
              <a:gd name="connsiteX6" fmla="*/ 720090 w 1200159"/>
              <a:gd name="connsiteY6" fmla="*/ 434340 h 434340"/>
              <a:gd name="connsiteX7" fmla="*/ 525780 w 1200159"/>
              <a:gd name="connsiteY7" fmla="*/ 422910 h 434340"/>
              <a:gd name="connsiteX8" fmla="*/ 102870 w 1200159"/>
              <a:gd name="connsiteY8" fmla="*/ 331470 h 434340"/>
              <a:gd name="connsiteX9" fmla="*/ 0 w 1200159"/>
              <a:gd name="connsiteY9" fmla="*/ 240030 h 434340"/>
              <a:gd name="connsiteX10" fmla="*/ 137160 w 1200159"/>
              <a:gd name="connsiteY10" fmla="*/ 68580 h 4343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00159" h="434340">
                <a:moveTo>
                  <a:pt x="137160" y="68580"/>
                </a:moveTo>
                <a:lnTo>
                  <a:pt x="137160" y="68580"/>
                </a:lnTo>
                <a:lnTo>
                  <a:pt x="262890" y="68580"/>
                </a:lnTo>
                <a:lnTo>
                  <a:pt x="937260" y="0"/>
                </a:lnTo>
                <a:lnTo>
                  <a:pt x="1188720" y="182880"/>
                </a:lnTo>
                <a:cubicBezTo>
                  <a:pt x="1200908" y="304762"/>
                  <a:pt x="1200150" y="258890"/>
                  <a:pt x="1200150" y="320040"/>
                </a:cubicBezTo>
                <a:lnTo>
                  <a:pt x="720090" y="434340"/>
                </a:lnTo>
                <a:cubicBezTo>
                  <a:pt x="533407" y="422672"/>
                  <a:pt x="598289" y="422910"/>
                  <a:pt x="525780" y="422910"/>
                </a:cubicBezTo>
                <a:lnTo>
                  <a:pt x="102870" y="331470"/>
                </a:lnTo>
                <a:cubicBezTo>
                  <a:pt x="16836" y="245436"/>
                  <a:pt x="56595" y="268328"/>
                  <a:pt x="0" y="240030"/>
                </a:cubicBezTo>
                <a:lnTo>
                  <a:pt x="137160" y="68580"/>
                </a:lnTo>
                <a:close/>
              </a:path>
            </a:pathLst>
          </a:custGeom>
          <a:solidFill>
            <a:schemeClr val="accent1">
              <a:alpha val="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4" name="Přímá spojnice se šipkou 23"/>
          <p:cNvCxnSpPr>
            <a:stCxn id="5" idx="3"/>
          </p:cNvCxnSpPr>
          <p:nvPr/>
        </p:nvCxnSpPr>
        <p:spPr>
          <a:xfrm>
            <a:off x="2354182" y="3415034"/>
            <a:ext cx="2074947" cy="916936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Volný tvar 25"/>
          <p:cNvSpPr/>
          <p:nvPr/>
        </p:nvSpPr>
        <p:spPr>
          <a:xfrm>
            <a:off x="5132070" y="4240530"/>
            <a:ext cx="377190" cy="617220"/>
          </a:xfrm>
          <a:custGeom>
            <a:avLst/>
            <a:gdLst>
              <a:gd name="connsiteX0" fmla="*/ 297180 w 377190"/>
              <a:gd name="connsiteY0" fmla="*/ 0 h 811530"/>
              <a:gd name="connsiteX1" fmla="*/ 297180 w 377190"/>
              <a:gd name="connsiteY1" fmla="*/ 0 h 811530"/>
              <a:gd name="connsiteX2" fmla="*/ 68580 w 377190"/>
              <a:gd name="connsiteY2" fmla="*/ 194310 h 811530"/>
              <a:gd name="connsiteX3" fmla="*/ 0 w 377190"/>
              <a:gd name="connsiteY3" fmla="*/ 480060 h 811530"/>
              <a:gd name="connsiteX4" fmla="*/ 45720 w 377190"/>
              <a:gd name="connsiteY4" fmla="*/ 571500 h 811530"/>
              <a:gd name="connsiteX5" fmla="*/ 57150 w 377190"/>
              <a:gd name="connsiteY5" fmla="*/ 605790 h 811530"/>
              <a:gd name="connsiteX6" fmla="*/ 68580 w 377190"/>
              <a:gd name="connsiteY6" fmla="*/ 628650 h 811530"/>
              <a:gd name="connsiteX7" fmla="*/ 148590 w 377190"/>
              <a:gd name="connsiteY7" fmla="*/ 754380 h 811530"/>
              <a:gd name="connsiteX8" fmla="*/ 228600 w 377190"/>
              <a:gd name="connsiteY8" fmla="*/ 811530 h 811530"/>
              <a:gd name="connsiteX9" fmla="*/ 320040 w 377190"/>
              <a:gd name="connsiteY9" fmla="*/ 811530 h 811530"/>
              <a:gd name="connsiteX10" fmla="*/ 377190 w 377190"/>
              <a:gd name="connsiteY10" fmla="*/ 628650 h 811530"/>
              <a:gd name="connsiteX11" fmla="*/ 320040 w 377190"/>
              <a:gd name="connsiteY11" fmla="*/ 114300 h 811530"/>
              <a:gd name="connsiteX12" fmla="*/ 297180 w 377190"/>
              <a:gd name="connsiteY12" fmla="*/ 0 h 8115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77190" h="811530">
                <a:moveTo>
                  <a:pt x="297180" y="0"/>
                </a:moveTo>
                <a:lnTo>
                  <a:pt x="297180" y="0"/>
                </a:lnTo>
                <a:lnTo>
                  <a:pt x="68580" y="194310"/>
                </a:lnTo>
                <a:lnTo>
                  <a:pt x="0" y="480060"/>
                </a:lnTo>
                <a:cubicBezTo>
                  <a:pt x="15240" y="510540"/>
                  <a:pt x="31619" y="540477"/>
                  <a:pt x="45720" y="571500"/>
                </a:cubicBezTo>
                <a:cubicBezTo>
                  <a:pt x="50706" y="582468"/>
                  <a:pt x="52675" y="594603"/>
                  <a:pt x="57150" y="605790"/>
                </a:cubicBezTo>
                <a:cubicBezTo>
                  <a:pt x="60314" y="613700"/>
                  <a:pt x="64770" y="621030"/>
                  <a:pt x="68580" y="628650"/>
                </a:cubicBezTo>
                <a:lnTo>
                  <a:pt x="148590" y="754380"/>
                </a:lnTo>
                <a:lnTo>
                  <a:pt x="228600" y="811530"/>
                </a:lnTo>
                <a:lnTo>
                  <a:pt x="320040" y="811530"/>
                </a:lnTo>
                <a:lnTo>
                  <a:pt x="377190" y="628650"/>
                </a:lnTo>
                <a:lnTo>
                  <a:pt x="320040" y="114300"/>
                </a:lnTo>
                <a:lnTo>
                  <a:pt x="297180" y="0"/>
                </a:lnTo>
                <a:close/>
              </a:path>
            </a:pathLst>
          </a:custGeom>
          <a:solidFill>
            <a:schemeClr val="accent1">
              <a:alpha val="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olný tvar 26"/>
          <p:cNvSpPr/>
          <p:nvPr/>
        </p:nvSpPr>
        <p:spPr>
          <a:xfrm>
            <a:off x="3429000" y="4320540"/>
            <a:ext cx="285750" cy="480060"/>
          </a:xfrm>
          <a:custGeom>
            <a:avLst/>
            <a:gdLst>
              <a:gd name="connsiteX0" fmla="*/ 57150 w 285750"/>
              <a:gd name="connsiteY0" fmla="*/ 57150 h 537210"/>
              <a:gd name="connsiteX1" fmla="*/ 0 w 285750"/>
              <a:gd name="connsiteY1" fmla="*/ 400050 h 537210"/>
              <a:gd name="connsiteX2" fmla="*/ 34290 w 285750"/>
              <a:gd name="connsiteY2" fmla="*/ 537210 h 537210"/>
              <a:gd name="connsiteX3" fmla="*/ 148590 w 285750"/>
              <a:gd name="connsiteY3" fmla="*/ 537210 h 537210"/>
              <a:gd name="connsiteX4" fmla="*/ 285750 w 285750"/>
              <a:gd name="connsiteY4" fmla="*/ 400050 h 537210"/>
              <a:gd name="connsiteX5" fmla="*/ 285750 w 285750"/>
              <a:gd name="connsiteY5" fmla="*/ 160020 h 537210"/>
              <a:gd name="connsiteX6" fmla="*/ 125730 w 285750"/>
              <a:gd name="connsiteY6" fmla="*/ 0 h 537210"/>
              <a:gd name="connsiteX7" fmla="*/ 57150 w 285750"/>
              <a:gd name="connsiteY7" fmla="*/ 57150 h 5372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85750" h="537210">
                <a:moveTo>
                  <a:pt x="57150" y="57150"/>
                </a:moveTo>
                <a:lnTo>
                  <a:pt x="0" y="400050"/>
                </a:lnTo>
                <a:lnTo>
                  <a:pt x="34290" y="537210"/>
                </a:lnTo>
                <a:lnTo>
                  <a:pt x="148590" y="537210"/>
                </a:lnTo>
                <a:lnTo>
                  <a:pt x="285750" y="400050"/>
                </a:lnTo>
                <a:lnTo>
                  <a:pt x="285750" y="160020"/>
                </a:lnTo>
                <a:lnTo>
                  <a:pt x="125730" y="0"/>
                </a:lnTo>
                <a:lnTo>
                  <a:pt x="57150" y="57150"/>
                </a:lnTo>
                <a:close/>
              </a:path>
            </a:pathLst>
          </a:custGeom>
          <a:solidFill>
            <a:schemeClr val="accent1">
              <a:alpha val="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9" name="Přímá spojnice se šipkou 28"/>
          <p:cNvCxnSpPr>
            <a:stCxn id="8" idx="1"/>
          </p:cNvCxnSpPr>
          <p:nvPr/>
        </p:nvCxnSpPr>
        <p:spPr>
          <a:xfrm flipH="1">
            <a:off x="5320665" y="3639243"/>
            <a:ext cx="1843623" cy="909897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>
            <a:stCxn id="8" idx="1"/>
          </p:cNvCxnSpPr>
          <p:nvPr/>
        </p:nvCxnSpPr>
        <p:spPr>
          <a:xfrm flipH="1">
            <a:off x="3571875" y="3639243"/>
            <a:ext cx="3592413" cy="883315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15009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00"/>
                            </p:stCondLst>
                            <p:childTnLst>
                              <p:par>
                                <p:cTn id="3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500"/>
                            </p:stCondLst>
                            <p:childTnLst>
                              <p:par>
                                <p:cTn id="60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500"/>
                            </p:stCondLst>
                            <p:childTnLst>
                              <p:par>
                                <p:cTn id="72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 animBg="1"/>
      <p:bldP spid="6" grpId="0" animBg="1"/>
      <p:bldP spid="7" grpId="0" animBg="1"/>
      <p:bldP spid="8" grpId="0" animBg="1"/>
      <p:bldP spid="11" grpId="0" animBg="1"/>
      <p:bldP spid="12" grpId="0" animBg="1"/>
      <p:bldP spid="15" grpId="0" animBg="1"/>
      <p:bldP spid="22" grpId="0" animBg="1"/>
      <p:bldP spid="26" grpId="0" animBg="1"/>
      <p:bldP spid="2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Hmat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11683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dotekem vnímáme chlad, bolest, teplo, tlak, vibrace</a:t>
            </a:r>
          </a:p>
          <a:p>
            <a:r>
              <a:rPr lang="cs-CZ" dirty="0" smtClean="0"/>
              <a:t>člověk vnímá hlavně dotek konečky prstů, ale i ostatních částí těla</a:t>
            </a:r>
            <a:endParaRPr lang="cs-CZ" dirty="0"/>
          </a:p>
        </p:txBody>
      </p:sp>
      <p:pic>
        <p:nvPicPr>
          <p:cNvPr id="6146" name="Picture 2" descr="C:\Users\zak.TERMINAL01\AppData\Local\Microsoft\Windows\Temporary Internet Files\Content.IE5\E8U6FCD7\MP90041175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289569"/>
            <a:ext cx="2215108" cy="3321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zak.TERMINAL01\AppData\Local\Microsoft\Windows\Temporary Internet Files\Content.IE5\LKCEDKW2\MC90001841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149080"/>
            <a:ext cx="2774265" cy="16020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648810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Spoj smyslová ústrojí s příslušnými smysly.</a:t>
            </a:r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568466"/>
            <a:ext cx="2221333" cy="18465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9930" y="4892653"/>
            <a:ext cx="1661869" cy="12498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3" name="Picture 9" descr="Soubor:Neus1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3716" y="4162445"/>
            <a:ext cx="1668724" cy="19709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zak.TERMINAL01\AppData\Local\Microsoft\Windows\Temporary Internet Files\Content.IE5\LKCEDKW2\MC90019758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0052" y="5087863"/>
            <a:ext cx="2492716" cy="8594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890444" y="4094810"/>
            <a:ext cx="1665332" cy="57175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chuť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851920" y="2210447"/>
            <a:ext cx="1704824" cy="56260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hmat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186410" y="3228928"/>
            <a:ext cx="1579054" cy="57825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zrak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755576" y="3131201"/>
            <a:ext cx="1598606" cy="56766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čich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275856" y="4171338"/>
            <a:ext cx="1645884" cy="53090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sluch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1035" name="Picture 11" descr="C:\Users\zak.TERMINAL01\AppData\Local\Microsoft\Windows\Temporary Internet Files\Content.IE5\E8U6FCD7\MP90044862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543" y="856220"/>
            <a:ext cx="2086224" cy="1564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295089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026 0 0.00504 0 0.00764 0 L 0.66389 0.36481 " pathEditMode="relative" ptsTypes="fAA">
                                      <p:cBhvr>
                                        <p:cTn id="1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4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0746 -0.00116 0.0151 -0.00324 0.02256 -0.00324 L 0.3026 -0.14329 " pathEditMode="relative" ptsTypes="fAA">
                                      <p:cBhvr>
                                        <p:cTn id="1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6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295 0 -0.0059 0 -0.00885 0 L -0.3651 -0.12014 " pathEditMode="relative" ptsTypes="fAA">
                                      <p:cBhvr>
                                        <p:cTn id="1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8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0139 0.02338 0.00608 0.05672 0.01632 0.07686 C 0.01788 0.08357 0.01875 0.09213 0.02257 0.09676 C 0.02344 0.1 0.02413 0.10348 0.025 0.10672 C 0.02535 0.10834 0.02622 0.11181 0.02622 0.11181 C 0.02691 0.13334 0.02639 0.15672 0.03628 0.175 C 0.03767 0.18056 0.03854 0.18612 0.03993 0.19167 C 0.0408 0.2 0.04167 0.20834 0.04253 0.21667 C 0.04306 0.2213 0.04497 0.2301 0.04497 0.2301 " pathEditMode="relative" ptsTypes="ffffffffA">
                                      <p:cBhvr>
                                        <p:cTn id="1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0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0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52 0.04514 L 0.05816 0.53681 " pathEditMode="relative" ptsTypes="AA">
                                      <p:cBhvr>
                                        <p:cTn id="2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hlinkClick r:id="rId2"/>
              </a:rPr>
              <a:t>http://cs.wikipedia.org/wiki/Soubor:Neus1.jpg</a:t>
            </a:r>
            <a:endParaRPr lang="cs-CZ" sz="2400" dirty="0" smtClean="0"/>
          </a:p>
          <a:p>
            <a:r>
              <a:rPr lang="cs-CZ" sz="2400" dirty="0" smtClean="0">
                <a:hlinkClick r:id="rId3"/>
              </a:rPr>
              <a:t>http://cs.wikipedia.org/wiki/Soubor:Grid_illusion.svg</a:t>
            </a:r>
            <a:endParaRPr lang="cs-CZ" sz="2400" dirty="0" smtClean="0"/>
          </a:p>
          <a:p>
            <a:r>
              <a:rPr lang="cs-CZ" sz="2400" dirty="0" smtClean="0">
                <a:hlinkClick r:id="rId4"/>
              </a:rPr>
              <a:t>http://cs.wikipedia.org/wiki/Soubor:HumanEar.jpg</a:t>
            </a:r>
            <a:endParaRPr lang="cs-CZ" sz="2400" dirty="0" smtClean="0"/>
          </a:p>
          <a:p>
            <a:r>
              <a:rPr lang="cs-CZ" sz="2400" dirty="0" smtClean="0">
                <a:hlinkClick r:id="rId5"/>
              </a:rPr>
              <a:t>http://cs.wikipedia.org/wiki/Soubor:DSC_4050-MR-Braille.jpg</a:t>
            </a:r>
            <a:endParaRPr lang="cs-CZ" sz="2400" dirty="0" smtClean="0"/>
          </a:p>
          <a:p>
            <a:r>
              <a:rPr lang="cs-CZ" sz="2400" dirty="0" smtClean="0">
                <a:hlinkClick r:id="rId6"/>
              </a:rPr>
              <a:t>http://cs.wikipedia.org/wiki/Soubor:Bravio_barbaro_stalagmit.jpg</a:t>
            </a:r>
            <a:endParaRPr lang="cs-CZ" sz="2400" dirty="0" smtClean="0"/>
          </a:p>
          <a:p>
            <a:r>
              <a:rPr lang="cs-CZ" sz="2400" dirty="0" smtClean="0"/>
              <a:t>obrázky z galerie MS </a:t>
            </a:r>
            <a:r>
              <a:rPr lang="cs-CZ" sz="2400" dirty="0" err="1" smtClean="0"/>
              <a:t>Power</a:t>
            </a:r>
            <a:r>
              <a:rPr lang="cs-CZ" sz="2400" dirty="0" smtClean="0"/>
              <a:t> Point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(cit. 15.2.2013)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072997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</TotalTime>
  <Words>236</Words>
  <Application>Microsoft Office PowerPoint</Application>
  <PresentationFormat>Předvádění na obrazovce (4:3)</PresentationFormat>
  <Paragraphs>68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Člověk má pět smyslů</vt:lpstr>
      <vt:lpstr>Zrak</vt:lpstr>
      <vt:lpstr>Někteří lidé mají poškozený zrak.</vt:lpstr>
      <vt:lpstr>Sluch</vt:lpstr>
      <vt:lpstr>Čich</vt:lpstr>
      <vt:lpstr>Chuť</vt:lpstr>
      <vt:lpstr>Hmat</vt:lpstr>
      <vt:lpstr>Spoj smyslová ústrojí s příslušnými smysly.</vt:lpstr>
      <vt:lpstr>Zdroje</vt:lpstr>
    </vt:vector>
  </TitlesOfParts>
  <Company>ZS Tisice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Spoj smyslová ústrojí s příslušnými smysly.</dc:title>
  <dc:creator>zak</dc:creator>
  <cp:lastModifiedBy>zak</cp:lastModifiedBy>
  <cp:revision>20</cp:revision>
  <dcterms:created xsi:type="dcterms:W3CDTF">2013-02-24T15:36:39Z</dcterms:created>
  <dcterms:modified xsi:type="dcterms:W3CDTF">2013-02-24T16:26:52Z</dcterms:modified>
</cp:coreProperties>
</file>