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80" r:id="rId2"/>
    <p:sldId id="313" r:id="rId3"/>
    <p:sldId id="257" r:id="rId4"/>
    <p:sldId id="267" r:id="rId5"/>
    <p:sldId id="258" r:id="rId6"/>
    <p:sldId id="284" r:id="rId7"/>
    <p:sldId id="285" r:id="rId8"/>
    <p:sldId id="286" r:id="rId9"/>
    <p:sldId id="287" r:id="rId10"/>
    <p:sldId id="289" r:id="rId11"/>
    <p:sldId id="290" r:id="rId12"/>
    <p:sldId id="291" r:id="rId13"/>
    <p:sldId id="288" r:id="rId14"/>
    <p:sldId id="310" r:id="rId15"/>
    <p:sldId id="311" r:id="rId16"/>
    <p:sldId id="292" r:id="rId17"/>
    <p:sldId id="296" r:id="rId18"/>
    <p:sldId id="299" r:id="rId19"/>
    <p:sldId id="301" r:id="rId20"/>
    <p:sldId id="297" r:id="rId21"/>
    <p:sldId id="302" r:id="rId22"/>
    <p:sldId id="303" r:id="rId23"/>
    <p:sldId id="304" r:id="rId24"/>
    <p:sldId id="308" r:id="rId25"/>
    <p:sldId id="307" r:id="rId26"/>
    <p:sldId id="305" r:id="rId27"/>
    <p:sldId id="306" r:id="rId28"/>
    <p:sldId id="309" r:id="rId29"/>
    <p:sldId id="312" r:id="rId30"/>
    <p:sldId id="283" r:id="rId31"/>
    <p:sldId id="27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6F208"/>
    <a:srgbClr val="07A977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735" autoAdjust="0"/>
    <p:restoredTop sz="91474" autoAdjust="0"/>
  </p:normalViewPr>
  <p:slideViewPr>
    <p:cSldViewPr>
      <p:cViewPr varScale="1">
        <p:scale>
          <a:sx n="83" d="100"/>
          <a:sy n="83" d="100"/>
        </p:scale>
        <p:origin x="-7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53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30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81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89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23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04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72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013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642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2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31B643-DCAC-4BBD-AF90-C7655F834F18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90379-A3BA-4002-B412-E2F958C06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369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microsoft.com/office/2007/relationships/hdphoto" Target="../media/hdphoto1.wdp"/><Relationship Id="rId7" Type="http://schemas.openxmlformats.org/officeDocument/2006/relationships/image" Target="../media/image27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microsoft.com/office/2007/relationships/hdphoto" Target="../media/hdphoto2.wdp"/><Relationship Id="rId4" Type="http://schemas.openxmlformats.org/officeDocument/2006/relationships/image" Target="../media/image25.png"/><Relationship Id="rId9" Type="http://schemas.microsoft.com/office/2007/relationships/hdphoto" Target="../media/hdphoto3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6.wmf"/><Relationship Id="rId7" Type="http://schemas.openxmlformats.org/officeDocument/2006/relationships/image" Target="../media/image25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24.png"/><Relationship Id="rId9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sirmi.ic.cz/index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4407043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VY_32_Inovace_4.1.11  Vyjmenovaná slova po </a:t>
                      </a:r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Materiál je určen k seznámení</a:t>
                      </a:r>
                      <a:r>
                        <a:rPr lang="cs-CZ" baseline="0" dirty="0" smtClean="0"/>
                        <a:t> s vyjmenovanými slovy po M a slovy příbuznými. Prezentace byla vytvořena pro práci s interaktivní tabulí nebo dataprojektorem a obsahuje animaci.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11330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3"/>
            <a:ext cx="8229600" cy="2413442"/>
          </a:xfrm>
          <a:solidFill>
            <a:srgbClr val="00B0F0"/>
          </a:solidFill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04956"/>
            <a:ext cx="8229600" cy="4164404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/>
              <a:t>VYJMENOVANÁ SLOVA po </a:t>
            </a:r>
            <a:r>
              <a:rPr lang="cs-CZ" sz="5400" b="1" dirty="0" smtClean="0"/>
              <a:t>M</a:t>
            </a:r>
          </a:p>
          <a:p>
            <a:pPr marL="0" indent="0" algn="ctr">
              <a:buNone/>
            </a:pPr>
            <a:r>
              <a:rPr lang="cs-CZ" sz="5400" dirty="0"/>
              <a:t>A</a:t>
            </a:r>
          </a:p>
          <a:p>
            <a:pPr marL="0" indent="0" algn="ctr">
              <a:buNone/>
            </a:pPr>
            <a:r>
              <a:rPr lang="cs-CZ" sz="5400" dirty="0" smtClean="0"/>
              <a:t>SLOVA PŘÍBUZNÁ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FF0000"/>
                </a:solidFill>
              </a:rPr>
              <a:t>MY</a:t>
            </a:r>
            <a:r>
              <a:rPr lang="cs-CZ" sz="5400" b="1" dirty="0" smtClean="0"/>
              <a:t>       </a:t>
            </a:r>
            <a:r>
              <a:rPr lang="cs-CZ" sz="5400" b="1" dirty="0" smtClean="0">
                <a:solidFill>
                  <a:schemeClr val="tx2"/>
                </a:solidFill>
              </a:rPr>
              <a:t>MI</a:t>
            </a:r>
            <a:r>
              <a:rPr lang="cs-CZ" sz="5400" b="1" dirty="0" smtClean="0"/>
              <a:t>        </a:t>
            </a:r>
            <a:r>
              <a:rPr lang="cs-CZ" sz="5400" b="1" dirty="0" smtClean="0">
                <a:solidFill>
                  <a:srgbClr val="FF0000"/>
                </a:solidFill>
              </a:rPr>
              <a:t>MÝ</a:t>
            </a:r>
            <a:r>
              <a:rPr lang="cs-CZ" sz="5400" b="1" dirty="0" smtClean="0"/>
              <a:t>        </a:t>
            </a:r>
            <a:r>
              <a:rPr lang="cs-CZ" sz="5400" b="1" dirty="0" smtClean="0">
                <a:solidFill>
                  <a:schemeClr val="tx2"/>
                </a:solidFill>
              </a:rPr>
              <a:t>MÍ</a:t>
            </a:r>
          </a:p>
          <a:p>
            <a:pPr marL="0" indent="0" algn="ctr">
              <a:buNone/>
            </a:pPr>
            <a:endParaRPr lang="cs-CZ" sz="5400" dirty="0"/>
          </a:p>
        </p:txBody>
      </p:sp>
      <p:pic>
        <p:nvPicPr>
          <p:cNvPr id="1026" name="Picture 2" descr="C:\Users\prejzova\AppData\Local\Microsoft\Windows\Temporary Internet Files\Content.IE5\8KG0O2PD\MC900192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1660"/>
            <a:ext cx="2983866" cy="229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27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VYJMENOVANÁ SLOVA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186808" cy="4752528"/>
          </a:xfr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err="1" smtClean="0"/>
              <a:t>B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err="1" smtClean="0"/>
              <a:t>f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err="1" smtClean="0"/>
              <a:t>l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err="1" smtClean="0"/>
              <a:t>m</a:t>
            </a:r>
            <a:r>
              <a:rPr lang="cs-CZ" dirty="0" err="1" smtClean="0"/>
              <a:t>e</a:t>
            </a:r>
            <a:r>
              <a:rPr lang="cs-CZ" dirty="0" smtClean="0"/>
              <a:t>, </a:t>
            </a:r>
            <a:r>
              <a:rPr lang="cs-CZ" b="1" u="sng" dirty="0" smtClean="0"/>
              <a:t>p</a:t>
            </a:r>
            <a:r>
              <a:rPr lang="cs-CZ" dirty="0" smtClean="0"/>
              <a:t>es </a:t>
            </a:r>
            <a:r>
              <a:rPr lang="cs-CZ" b="1" u="sng" dirty="0" smtClean="0"/>
              <a:t>s</a:t>
            </a:r>
            <a:r>
              <a:rPr lang="cs-CZ" dirty="0" smtClean="0"/>
              <a:t>e </a:t>
            </a:r>
            <a:r>
              <a:rPr lang="cs-CZ" b="1" u="sng" dirty="0" smtClean="0"/>
              <a:t>v</a:t>
            </a:r>
            <a:r>
              <a:rPr lang="cs-CZ" dirty="0" smtClean="0"/>
              <a:t>e</a:t>
            </a:r>
            <a:r>
              <a:rPr lang="cs-CZ" b="1" u="sng" dirty="0" smtClean="0"/>
              <a:t>z</a:t>
            </a:r>
            <a:r>
              <a:rPr lang="cs-CZ" dirty="0" smtClean="0"/>
              <a:t>e</a:t>
            </a:r>
          </a:p>
          <a:p>
            <a:pPr marL="0" indent="0">
              <a:buNone/>
            </a:pPr>
            <a:r>
              <a:rPr lang="cs-CZ" dirty="0" smtClean="0"/>
              <a:t>do slovíček </a:t>
            </a:r>
            <a:r>
              <a:rPr lang="cs-CZ" dirty="0" err="1" smtClean="0"/>
              <a:t>i,y</a:t>
            </a:r>
            <a:r>
              <a:rPr lang="cs-CZ" dirty="0" smtClean="0"/>
              <a:t> si vleze.</a:t>
            </a:r>
          </a:p>
          <a:p>
            <a:pPr marL="0" indent="0">
              <a:buNone/>
            </a:pPr>
            <a:r>
              <a:rPr lang="cs-CZ" dirty="0" smtClean="0"/>
              <a:t>Někdy měkké, někdy tvrdé,</a:t>
            </a:r>
          </a:p>
          <a:p>
            <a:pPr marL="0" indent="0">
              <a:buNone/>
            </a:pPr>
            <a:r>
              <a:rPr lang="cs-CZ" dirty="0" smtClean="0"/>
              <a:t>jak to poznat mám?</a:t>
            </a:r>
          </a:p>
          <a:p>
            <a:pPr marL="0" indent="0">
              <a:buNone/>
            </a:pPr>
            <a:r>
              <a:rPr lang="cs-CZ" dirty="0" smtClean="0"/>
              <a:t>Já jsem ještě malý žáček,</a:t>
            </a:r>
          </a:p>
          <a:p>
            <a:pPr marL="0" indent="0">
              <a:buNone/>
            </a:pPr>
            <a:r>
              <a:rPr lang="cs-CZ" dirty="0" smtClean="0"/>
              <a:t>v tom se nevyznám!</a:t>
            </a:r>
          </a:p>
          <a:p>
            <a:pPr marL="0" indent="0">
              <a:buNone/>
            </a:pPr>
            <a:r>
              <a:rPr lang="cs-CZ" dirty="0" smtClean="0"/>
              <a:t>Budu se učit zas a znova</a:t>
            </a:r>
          </a:p>
          <a:p>
            <a:pPr marL="0" indent="0">
              <a:buNone/>
            </a:pPr>
            <a:r>
              <a:rPr lang="cs-CZ" dirty="0" smtClean="0"/>
              <a:t>tahle vyjmenovaná slova.</a:t>
            </a:r>
          </a:p>
          <a:p>
            <a:pPr marL="0" indent="0">
              <a:buNone/>
            </a:pPr>
            <a:r>
              <a:rPr lang="cs-CZ" dirty="0" err="1"/>
              <a:t>Be</a:t>
            </a:r>
            <a:r>
              <a:rPr lang="cs-CZ" dirty="0"/>
              <a:t>, </a:t>
            </a:r>
            <a:r>
              <a:rPr lang="cs-CZ" dirty="0" err="1"/>
              <a:t>fe</a:t>
            </a:r>
            <a:r>
              <a:rPr lang="cs-CZ" dirty="0"/>
              <a:t>, </a:t>
            </a:r>
            <a:r>
              <a:rPr lang="cs-CZ" dirty="0" err="1"/>
              <a:t>le</a:t>
            </a:r>
            <a:r>
              <a:rPr lang="cs-CZ" dirty="0"/>
              <a:t>, </a:t>
            </a:r>
            <a:r>
              <a:rPr lang="cs-CZ" dirty="0" err="1"/>
              <a:t>me</a:t>
            </a:r>
            <a:r>
              <a:rPr lang="cs-CZ" dirty="0"/>
              <a:t>, pes se </a:t>
            </a:r>
            <a:r>
              <a:rPr lang="cs-CZ" dirty="0" smtClean="0"/>
              <a:t>veze,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ta čeština nemá meze!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508104" y="1700808"/>
            <a:ext cx="2952328" cy="4608512"/>
          </a:xfr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sz="72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Y</a:t>
            </a:r>
            <a:r>
              <a:rPr lang="cs-CZ" sz="7200" b="1" dirty="0" smtClean="0">
                <a:solidFill>
                  <a:schemeClr val="accent2">
                    <a:lumMod val="75000"/>
                  </a:schemeClr>
                </a:solidFill>
              </a:rPr>
              <a:t>  	 </a:t>
            </a:r>
            <a:r>
              <a:rPr lang="cs-CZ" sz="9600" b="1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endParaRPr lang="cs-CZ" sz="9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rejzova\AppData\Local\Microsoft\Windows\Temporary Internet Files\Content.IE5\8WMQIZX9\MC90044066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228123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83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224136"/>
          </a:xfrm>
          <a:blipFill>
            <a:blip r:embed="rId2"/>
            <a:tile tx="0" ty="0" sx="100000" sy="100000" flip="none" algn="tl"/>
          </a:blipFill>
          <a:ln w="3810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/>
              <a:t>VYJMENOVANÁ SLOVA </a:t>
            </a:r>
            <a:endParaRPr lang="cs-CZ" sz="7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6328" y="1700808"/>
            <a:ext cx="8314144" cy="5040560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jsou slova, ve kterých píšeme tvrdé </a:t>
            </a:r>
            <a:r>
              <a:rPr lang="cs-CZ" sz="4800" b="1" dirty="0" err="1" smtClean="0"/>
              <a:t>y,ý</a:t>
            </a:r>
            <a:r>
              <a:rPr lang="cs-CZ" sz="4800" b="1" dirty="0" smtClean="0"/>
              <a:t>.</a:t>
            </a:r>
          </a:p>
          <a:p>
            <a:pPr marL="0" indent="0">
              <a:buNone/>
            </a:pPr>
            <a:endParaRPr lang="cs-CZ" sz="800" b="1" dirty="0" smtClean="0"/>
          </a:p>
          <a:p>
            <a:pPr marL="0" indent="0">
              <a:buNone/>
            </a:pPr>
            <a:endParaRPr lang="cs-CZ" sz="800" b="1" dirty="0"/>
          </a:p>
          <a:p>
            <a:pPr marL="0" indent="0">
              <a:buNone/>
            </a:pPr>
            <a:r>
              <a:rPr lang="cs-CZ" sz="4800" b="1" dirty="0" smtClean="0"/>
              <a:t>Vyjmenovaná slova mají hodně kamarádů. Říkáme jim slova PŘÍBUZNÁ. Také v těchto </a:t>
            </a:r>
            <a:r>
              <a:rPr lang="cs-CZ" sz="4800" b="1" dirty="0"/>
              <a:t>slovech píšeme tvrdé </a:t>
            </a:r>
            <a:r>
              <a:rPr lang="cs-CZ" sz="4800" b="1" dirty="0" err="1" smtClean="0"/>
              <a:t>y,ý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pic>
        <p:nvPicPr>
          <p:cNvPr id="1026" name="Picture 2" descr="C:\Users\prejzova\AppData\Local\Microsoft\Windows\Temporary Internet Files\Content.IE5\8KG0O2PD\MC900428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348880"/>
            <a:ext cx="2087724" cy="131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73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sz="6000" b="1" dirty="0" smtClean="0"/>
              <a:t>M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43100"/>
            <a:ext cx="8435280" cy="463711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MY – MÝT – MYSLIT – MÝLIT SE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HMYZ </a:t>
            </a: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–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MYŠ – HLEMÝŽĎ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MÝTIT - ZAMYKAT – SMÝKAT – DMÝCHAT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CHMÝŘÍ – NACHOMÝTNOUT SE - LITOMYŠL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LEK25C6T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6"/>
            <a:ext cx="1800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864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MY </a:t>
            </a:r>
            <a:r>
              <a:rPr lang="cs-CZ" b="1" dirty="0">
                <a:solidFill>
                  <a:srgbClr val="FF0000"/>
                </a:solidFill>
              </a:rPr>
              <a:t>– MÝT – MYSLIT – MÝLIT SE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537651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my všichni</a:t>
            </a:r>
          </a:p>
          <a:p>
            <a:pPr marL="0" indent="0">
              <a:buNone/>
            </a:pPr>
            <a:r>
              <a:rPr lang="cs-CZ" dirty="0" smtClean="0"/>
              <a:t>umýt, umyvadlo, mýdlo, myčka, mýval, mycí</a:t>
            </a:r>
          </a:p>
          <a:p>
            <a:pPr marL="0" indent="0">
              <a:buNone/>
            </a:pPr>
            <a:r>
              <a:rPr lang="cs-CZ" dirty="0" smtClean="0"/>
              <a:t>myšlenka, smysl, přemýšlet, myslivec, průmysl</a:t>
            </a:r>
          </a:p>
          <a:p>
            <a:pPr marL="0" indent="0">
              <a:buNone/>
            </a:pPr>
            <a:r>
              <a:rPr lang="cs-CZ" dirty="0" smtClean="0"/>
              <a:t>omyl, mýlka, zmýlit se, neomylný, mylný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rejzova\AppData\Local\Microsoft\Windows\Temporary Internet Files\Content.IE5\I5N0C3XM\MP900448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37112"/>
            <a:ext cx="3024336" cy="209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ejzova\AppData\Local\Microsoft\Windows\Temporary Internet Files\Content.IE5\8WMQIZX9\MC90029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54698"/>
            <a:ext cx="2232248" cy="246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ejzova\AppData\Local\Microsoft\Windows\Temporary Internet Files\Content.IE5\8WMQIZX9\MC900088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6648" y="4056170"/>
            <a:ext cx="2563823" cy="249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63244" y="1268760"/>
            <a:ext cx="2645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8 + 7 = 16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65411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57150">
            <a:solidFill>
              <a:schemeClr val="accent5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HMYZ – MYŠ - HLEMÝŽĎ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485" y="1600200"/>
            <a:ext cx="8705780" cy="51411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hmyzí, hmyzožravec</a:t>
            </a:r>
          </a:p>
          <a:p>
            <a:pPr marL="0" indent="0">
              <a:buNone/>
            </a:pPr>
            <a:r>
              <a:rPr lang="cs-CZ" dirty="0" smtClean="0"/>
              <a:t>myší, myška, myšák, myšlenka, myšina, myšilov,</a:t>
            </a:r>
          </a:p>
          <a:p>
            <a:pPr marL="0" indent="0">
              <a:buNone/>
            </a:pPr>
            <a:r>
              <a:rPr lang="cs-CZ" dirty="0" smtClean="0"/>
              <a:t>hlemýždí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prejzova\AppData\Local\Microsoft\Windows\Temporary Internet Files\Content.IE5\I5N0C3XM\MP9003137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85" y="4364776"/>
            <a:ext cx="3588435" cy="226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ejzova\AppData\Local\Microsoft\Windows\Temporary Internet Files\Content.IE5\5TF55U86\MP9004031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27832"/>
            <a:ext cx="2270889" cy="145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ejzova\AppData\Local\Microsoft\Windows\Temporary Internet Files\Content.IE5\MV0RWANB\MP900446582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934"/>
          <a:stretch/>
        </p:blipFill>
        <p:spPr bwMode="auto">
          <a:xfrm>
            <a:off x="5607767" y="4420385"/>
            <a:ext cx="3361498" cy="215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ejzova\AppData\Local\Microsoft\Windows\Temporary Internet Files\Content.IE5\8KG0O2PD\MC9003914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493" y="2827832"/>
            <a:ext cx="2352274" cy="151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062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922114"/>
          </a:xfrm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MÝTIT – ZAMYKAT – SMÝKAT - DMÝCHAT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mýtina, vymýtit, vymýcený, Vysoké Mýto, mýtné</a:t>
            </a:r>
          </a:p>
          <a:p>
            <a:pPr marL="0" indent="0">
              <a:buNone/>
            </a:pPr>
            <a:r>
              <a:rPr lang="cs-CZ" dirty="0" smtClean="0"/>
              <a:t>zamykání, odmykat, odmykání</a:t>
            </a:r>
          </a:p>
          <a:p>
            <a:pPr marL="0" indent="0">
              <a:buNone/>
            </a:pPr>
            <a:r>
              <a:rPr lang="cs-CZ" dirty="0" smtClean="0"/>
              <a:t>smyk, smyčka, smyčec, smýčit, průsmyk, </a:t>
            </a:r>
          </a:p>
          <a:p>
            <a:pPr marL="0" indent="0">
              <a:buNone/>
            </a:pPr>
            <a:r>
              <a:rPr lang="cs-CZ" dirty="0" smtClean="0"/>
              <a:t>dmýchání, dmýchadlo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rejzova\AppData\Local\Microsoft\Windows\Temporary Internet Files\Content.IE5\IIZQ5E7Z\MC900150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437112"/>
            <a:ext cx="1700784" cy="165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ejzova\AppData\Local\Microsoft\Windows\Temporary Internet Files\Content.IE5\5TF55U86\MP9003866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9547">
            <a:off x="2201416" y="4497144"/>
            <a:ext cx="1971182" cy="153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ejzova\AppData\Local\Microsoft\Windows\Temporary Internet Files\Content.IE5\2UABTRXI\MC900296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88924"/>
            <a:ext cx="2658202" cy="195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ejzova\AppData\Local\Microsoft\Windows\Temporary Internet Files\Content.IE5\8WMQIZX9\MC9002960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130" y="4288924"/>
            <a:ext cx="2364463" cy="215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91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850106"/>
          </a:xfrm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CHMÝŘÍ – NACHOMÝTNOUT SE - LITOMYŠL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ochmýřený</a:t>
            </a:r>
          </a:p>
          <a:p>
            <a:pPr marL="0" indent="0">
              <a:buNone/>
            </a:pPr>
            <a:r>
              <a:rPr lang="cs-CZ" dirty="0" smtClean="0"/>
              <a:t>ochomýtat se</a:t>
            </a:r>
          </a:p>
          <a:p>
            <a:pPr marL="0" indent="0">
              <a:buNone/>
            </a:pPr>
            <a:r>
              <a:rPr lang="cs-CZ" dirty="0" smtClean="0"/>
              <a:t>litomyšlský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prejzova\AppData\Local\Microsoft\Windows\Temporary Internet Files\Content.IE5\MV0RWANB\MC900192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763" y="1412776"/>
            <a:ext cx="1628810" cy="1588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ejzova\AppData\Local\Microsoft\Windows\Temporary Internet Files\Content.IE5\2UABTRXI\MP9004393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02077"/>
            <a:ext cx="3130555" cy="3130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02077"/>
            <a:ext cx="4307632" cy="3130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270892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Litomyšl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7266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1143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Příběh s vyjmenovanými slovy po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u="sng" dirty="0" smtClean="0">
                <a:solidFill>
                  <a:srgbClr val="FF0000"/>
                </a:solidFill>
              </a:rPr>
              <a:t>My</a:t>
            </a:r>
            <a:r>
              <a:rPr lang="cs-CZ" sz="3600" dirty="0" smtClean="0"/>
              <a:t> se každé ráno se </a:t>
            </a:r>
            <a:r>
              <a:rPr lang="cs-CZ" sz="3600" b="1" u="sng" dirty="0" smtClean="0">
                <a:solidFill>
                  <a:srgbClr val="FF0000"/>
                </a:solidFill>
              </a:rPr>
              <a:t>myjeme</a:t>
            </a:r>
            <a:r>
              <a:rPr lang="cs-CZ" sz="3600" dirty="0" smtClean="0"/>
              <a:t>, </a:t>
            </a:r>
            <a:r>
              <a:rPr lang="cs-CZ" sz="3600" b="1" u="sng" dirty="0" smtClean="0">
                <a:solidFill>
                  <a:srgbClr val="FF0000"/>
                </a:solidFill>
              </a:rPr>
              <a:t>myslíme</a:t>
            </a:r>
            <a:r>
              <a:rPr lang="cs-CZ" sz="3600" dirty="0" smtClean="0"/>
              <a:t>,       ale také </a:t>
            </a:r>
            <a:r>
              <a:rPr lang="cs-CZ" sz="3600" b="1" u="sng" dirty="0" smtClean="0">
                <a:solidFill>
                  <a:srgbClr val="FF0000"/>
                </a:solidFill>
              </a:rPr>
              <a:t>se mýlíme</a:t>
            </a:r>
            <a:r>
              <a:rPr lang="cs-CZ" sz="3600" dirty="0" smtClean="0"/>
              <a:t>. Učíme se, že </a:t>
            </a:r>
            <a:r>
              <a:rPr lang="cs-CZ" sz="3600" b="1" u="sng" dirty="0" smtClean="0">
                <a:solidFill>
                  <a:srgbClr val="FF0000"/>
                </a:solidFill>
              </a:rPr>
              <a:t>myš</a:t>
            </a:r>
            <a:r>
              <a:rPr lang="cs-CZ" sz="3600" dirty="0" smtClean="0"/>
              <a:t>              a </a:t>
            </a:r>
            <a:r>
              <a:rPr lang="cs-CZ" sz="3600" b="1" u="sng" dirty="0" smtClean="0">
                <a:solidFill>
                  <a:srgbClr val="FF0000"/>
                </a:solidFill>
              </a:rPr>
              <a:t>hlemýžď</a:t>
            </a:r>
            <a:r>
              <a:rPr lang="cs-CZ" sz="3600" dirty="0" smtClean="0"/>
              <a:t> nejsou </a:t>
            </a:r>
            <a:r>
              <a:rPr lang="cs-CZ" sz="3600" b="1" u="sng" dirty="0" smtClean="0">
                <a:solidFill>
                  <a:srgbClr val="FF0000"/>
                </a:solidFill>
              </a:rPr>
              <a:t>hmyz</a:t>
            </a:r>
            <a:r>
              <a:rPr lang="cs-CZ" sz="3600" dirty="0" smtClean="0"/>
              <a:t>. Až vyrosteme, nedovolíme </a:t>
            </a:r>
            <a:r>
              <a:rPr lang="cs-CZ" sz="3600" b="1" u="sng" dirty="0" smtClean="0">
                <a:solidFill>
                  <a:srgbClr val="FF0000"/>
                </a:solidFill>
              </a:rPr>
              <a:t>mýtit</a:t>
            </a:r>
            <a:r>
              <a:rPr lang="cs-CZ" sz="3600" dirty="0" smtClean="0"/>
              <a:t> lesy a </a:t>
            </a:r>
            <a:r>
              <a:rPr lang="cs-CZ" sz="3600" b="1" u="sng" dirty="0" smtClean="0">
                <a:solidFill>
                  <a:srgbClr val="FF0000"/>
                </a:solidFill>
              </a:rPr>
              <a:t>zamykat</a:t>
            </a:r>
            <a:r>
              <a:rPr lang="cs-CZ" sz="3600" dirty="0" smtClean="0"/>
              <a:t> lesní cesty. Mravenci budou dál </a:t>
            </a:r>
            <a:r>
              <a:rPr lang="cs-CZ" sz="3600" b="1" u="sng" dirty="0" smtClean="0">
                <a:solidFill>
                  <a:srgbClr val="FF0000"/>
                </a:solidFill>
              </a:rPr>
              <a:t>smýkat</a:t>
            </a:r>
            <a:r>
              <a:rPr lang="cs-CZ" sz="3600" dirty="0" smtClean="0"/>
              <a:t> břemena plná </a:t>
            </a:r>
            <a:r>
              <a:rPr lang="cs-CZ" sz="3600" b="1" u="sng" dirty="0" smtClean="0">
                <a:solidFill>
                  <a:srgbClr val="FF0000"/>
                </a:solidFill>
              </a:rPr>
              <a:t>chmýří</a:t>
            </a:r>
            <a:r>
              <a:rPr lang="cs-CZ" sz="3600" dirty="0" smtClean="0"/>
              <a:t>. Vítr bude </a:t>
            </a:r>
            <a:r>
              <a:rPr lang="cs-CZ" sz="3600" b="1" u="sng" dirty="0" smtClean="0">
                <a:solidFill>
                  <a:srgbClr val="FF0000"/>
                </a:solidFill>
              </a:rPr>
              <a:t>rozdmýchávat</a:t>
            </a:r>
            <a:r>
              <a:rPr lang="cs-CZ" sz="3600" dirty="0" smtClean="0"/>
              <a:t> ohýnky pasáčků. A jestliže se auto </a:t>
            </a:r>
            <a:r>
              <a:rPr lang="cs-CZ" sz="3600" b="1" u="sng" dirty="0" smtClean="0">
                <a:solidFill>
                  <a:srgbClr val="FF0000"/>
                </a:solidFill>
              </a:rPr>
              <a:t>omylem</a:t>
            </a:r>
            <a:r>
              <a:rPr lang="cs-CZ" sz="3600" dirty="0" smtClean="0"/>
              <a:t> </a:t>
            </a:r>
            <a:r>
              <a:rPr lang="cs-CZ" sz="3600" b="1" u="sng" dirty="0" smtClean="0">
                <a:solidFill>
                  <a:srgbClr val="FF0000"/>
                </a:solidFill>
              </a:rPr>
              <a:t>nachomýtne</a:t>
            </a:r>
            <a:r>
              <a:rPr lang="cs-CZ" sz="3600" dirty="0" smtClean="0"/>
              <a:t> v lese, zaplatí řidič </a:t>
            </a:r>
            <a:r>
              <a:rPr lang="cs-CZ" sz="3600" b="1" u="sng" dirty="0" smtClean="0">
                <a:solidFill>
                  <a:srgbClr val="FF0000"/>
                </a:solidFill>
              </a:rPr>
              <a:t>mýto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7967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Slož slova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4997152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4800" dirty="0" smtClean="0"/>
              <a:t>S</a:t>
            </a:r>
          </a:p>
          <a:p>
            <a:pPr marL="0" indent="0">
              <a:buNone/>
            </a:pPr>
            <a:r>
              <a:rPr lang="cs-CZ" sz="4800" dirty="0" smtClean="0"/>
              <a:t>	Ú</a:t>
            </a:r>
          </a:p>
          <a:p>
            <a:pPr marL="0" indent="0">
              <a:buNone/>
            </a:pPr>
            <a:r>
              <a:rPr lang="cs-CZ" sz="4800" dirty="0" smtClean="0"/>
              <a:t>	VÝ</a:t>
            </a:r>
          </a:p>
          <a:p>
            <a:pPr marL="0" indent="0">
              <a:buNone/>
            </a:pPr>
            <a:r>
              <a:rPr lang="cs-CZ" sz="4800" dirty="0"/>
              <a:t>	</a:t>
            </a:r>
            <a:r>
              <a:rPr lang="cs-CZ" sz="4800" dirty="0" smtClean="0"/>
              <a:t>NES</a:t>
            </a:r>
          </a:p>
          <a:p>
            <a:pPr marL="0" indent="0">
              <a:buNone/>
            </a:pPr>
            <a:r>
              <a:rPr lang="cs-CZ" sz="4800" dirty="0" smtClean="0"/>
              <a:t>	PRŮ</a:t>
            </a:r>
          </a:p>
          <a:p>
            <a:pPr marL="0" indent="0">
              <a:buNone/>
            </a:pPr>
            <a:r>
              <a:rPr lang="cs-CZ" sz="4800" dirty="0" smtClean="0"/>
              <a:t>	PŘE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000" dirty="0" smtClean="0"/>
              <a:t>MYSL</a:t>
            </a:r>
            <a:endParaRPr lang="cs-CZ" sz="60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339752" y="2276872"/>
            <a:ext cx="194421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339752" y="3725416"/>
            <a:ext cx="1763248" cy="1356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123728" y="2850656"/>
            <a:ext cx="2088232" cy="8747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411760" y="4280700"/>
            <a:ext cx="180020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627784" y="4005064"/>
            <a:ext cx="147521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854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Složil jsi slova správně?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700808"/>
            <a:ext cx="216024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SMYSL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5576" y="5229200"/>
            <a:ext cx="216024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PŘEMYSL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835696" y="3501008"/>
            <a:ext cx="216024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VÝMYSL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84168" y="5373216"/>
            <a:ext cx="2304256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PRŮMYSL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220072" y="3501008"/>
            <a:ext cx="216024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NESMYSL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940152" y="1725216"/>
            <a:ext cx="2160240" cy="91440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ÚMYSL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47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Pozor na slova!!!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my</a:t>
            </a:r>
            <a:r>
              <a:rPr lang="cs-CZ" dirty="0"/>
              <a:t>(my </a:t>
            </a:r>
            <a:r>
              <a:rPr lang="cs-CZ" dirty="0" smtClean="0"/>
              <a:t>všichni)	 x 	</a:t>
            </a:r>
            <a:r>
              <a:rPr lang="cs-CZ" b="1" dirty="0" smtClean="0">
                <a:solidFill>
                  <a:srgbClr val="FF0000"/>
                </a:solidFill>
              </a:rPr>
              <a:t>mi</a:t>
            </a:r>
            <a:r>
              <a:rPr lang="cs-CZ" dirty="0" smtClean="0"/>
              <a:t>  (mi – já, jeden)</a:t>
            </a:r>
          </a:p>
          <a:p>
            <a:pPr marL="0" indent="0">
              <a:buNone/>
            </a:pPr>
            <a:r>
              <a:rPr lang="cs-CZ" dirty="0" smtClean="0"/>
              <a:t>My jsme byli v Praze.	Podej mi kapesník.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mýt</a:t>
            </a:r>
            <a:r>
              <a:rPr lang="cs-CZ" dirty="0" smtClean="0"/>
              <a:t> (umývat se)		x 	</a:t>
            </a:r>
            <a:r>
              <a:rPr lang="cs-CZ" b="1" dirty="0" smtClean="0">
                <a:solidFill>
                  <a:srgbClr val="FF0000"/>
                </a:solidFill>
              </a:rPr>
              <a:t>mít</a:t>
            </a:r>
            <a:r>
              <a:rPr lang="cs-CZ" dirty="0" smtClean="0"/>
              <a:t> (něco vlastnit,..)</a:t>
            </a:r>
          </a:p>
          <a:p>
            <a:pPr marL="0" indent="0">
              <a:buNone/>
            </a:pPr>
            <a:r>
              <a:rPr lang="cs-CZ" dirty="0" smtClean="0"/>
              <a:t>Jdu se mýt. 	X 	Chtěla jsem mít kotě.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Myla</a:t>
            </a:r>
            <a:r>
              <a:rPr lang="cs-CZ" dirty="0" smtClean="0"/>
              <a:t> jsem ovoce X </a:t>
            </a:r>
            <a:r>
              <a:rPr lang="cs-CZ" b="1" dirty="0" smtClean="0">
                <a:solidFill>
                  <a:srgbClr val="FF0000"/>
                </a:solidFill>
              </a:rPr>
              <a:t>Milá</a:t>
            </a:r>
            <a:r>
              <a:rPr lang="cs-CZ" dirty="0" smtClean="0"/>
              <a:t> maminka X teta </a:t>
            </a:r>
            <a:r>
              <a:rPr lang="cs-CZ" b="1" dirty="0" smtClean="0">
                <a:solidFill>
                  <a:srgbClr val="FF0000"/>
                </a:solidFill>
              </a:rPr>
              <a:t>Míla </a:t>
            </a:r>
          </a:p>
          <a:p>
            <a:pPr marL="0" indent="0">
              <a:buNone/>
            </a:pPr>
            <a:endParaRPr lang="cs-CZ" sz="11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mýlí </a:t>
            </a:r>
            <a:r>
              <a:rPr lang="cs-CZ" dirty="0"/>
              <a:t>X</a:t>
            </a:r>
            <a:r>
              <a:rPr lang="cs-CZ" b="1" dirty="0">
                <a:solidFill>
                  <a:srgbClr val="FF0000"/>
                </a:solidFill>
              </a:rPr>
              <a:t> milý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Každý se </a:t>
            </a:r>
            <a:r>
              <a:rPr lang="cs-CZ" b="1" dirty="0" smtClean="0">
                <a:solidFill>
                  <a:srgbClr val="FF0000"/>
                </a:solidFill>
              </a:rPr>
              <a:t>mýlí. </a:t>
            </a:r>
            <a:r>
              <a:rPr lang="cs-CZ" dirty="0" smtClean="0"/>
              <a:t>Můj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milý </a:t>
            </a:r>
            <a:r>
              <a:rPr lang="cs-CZ" dirty="0" smtClean="0"/>
              <a:t>kamaráde.	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081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7896" y="1196752"/>
            <a:ext cx="8712968" cy="5328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Půjdeme tam               všichni.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400" dirty="0" smtClean="0"/>
              <a:t>Koupíš              nové pastelky?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Moje                  teta.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400" dirty="0" smtClean="0"/>
              <a:t>Sestra                 nádobí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1957482"/>
            <a:ext cx="1224136" cy="472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4720" y="30053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160392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Ovál 9"/>
          <p:cNvSpPr/>
          <p:nvPr/>
        </p:nvSpPr>
        <p:spPr>
          <a:xfrm rot="10800000" flipH="1" flipV="1">
            <a:off x="7264449" y="1221170"/>
            <a:ext cx="1584176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mi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10800000" flipH="1" flipV="1">
            <a:off x="7264449" y="2329513"/>
            <a:ext cx="1607455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my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10800000" flipH="1" flipV="1">
            <a:off x="7197113" y="5256038"/>
            <a:ext cx="1680864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milá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 rot="10800000" flipH="1" flipV="1">
            <a:off x="7097752" y="3861048"/>
            <a:ext cx="1794744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myla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6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23 -0.00601 C 0.02049 -0.00416 0.0224 -0.00208 0.02483 -0.0007 C 0.02656 0.00023 0.02882 -0.00046 0.03021 0.00115 C 0.03906 0.01156 0.03802 0.03168 0.04618 0.04186 C 0.04774 0.04949 0.05104 0.05411 0.05278 0.06152 C 0.05226 0.07447 0.05278 0.10638 0.0434 0.11841 C 0.03733 0.12627 0.02604 0.12881 0.01823 0.13251 C 0.00174 0.13182 -0.01476 0.13182 -0.03125 0.13066 C -0.04427 0.12974 -0.05677 0.12026 -0.06979 0.11841 C -0.07726 0.11586 -0.08489 0.1154 -0.09253 0.11309 C -0.11389 0.11401 -0.13125 0.11494 -0.15121 0.12188 C -0.15555 0.12558 -0.15764 0.12858 -0.16059 0.13436 C -0.16198 0.142 -0.16441 0.14454 -0.1658 0.15217 C -0.16493 0.17067 -0.16545 0.19079 -0.1618 0.20883 C -0.16076 0.26942 -0.16423 0.26318 -0.15521 0.29764 C -0.1566 0.3203 -0.15729 0.32701 -0.16458 0.34574 C -0.16892 0.37049 -0.17656 0.38506 -0.1901 0.4024 C -0.19201 0.40495 -0.19288 0.40911 -0.19548 0.41142 C -0.19739 0.41374 -0.20955 0.42044 -0.21285 0.42206 C -0.21684 0.43108 -0.22864 0.43825 -0.23646 0.44149 C -0.2493 0.45328 -0.26493 0.45976 -0.27916 0.46831 C -0.28819 0.47363 -0.29236 0.48196 -0.30191 0.48589 C -0.30521 0.49052 -0.30798 0.49283 -0.3125 0.49491 C -0.32812 0.51041 -0.34635 0.50856 -0.3658 0.51087 C -0.38976 0.50971 -0.41337 0.50948 -0.43646 0.50023 C -0.44965 0.49491 -0.4618 0.48612 -0.47517 0.48242 C -0.47951 0.47872 -0.48385 0.47664 -0.48854 0.47363 C -0.49201 0.46855 -0.49601 0.46808 -0.50052 0.46461 C -0.50851 0.45837 -0.51666 0.45166 -0.52448 0.44519 C -0.53073 0.4401 -0.53351 0.43201 -0.54045 0.42923 C -0.54496 0.42322 -0.54653 0.41651 -0.54982 0.40957 C -0.55087 0.40402 -0.55486 0.3994 -0.55521 0.39362 C -0.55746 0.35962 -0.55191 0.34944 -0.52986 0.34042 C -0.52153 0.33279 -0.50868 0.33418 -0.49913 0.33325 C -0.44444 0.3351 -0.4026 0.33603 -0.34583 0.3351 C -0.34045 0.33325 -0.33663 0.32979 -0.33125 0.32794 C -0.32621 0.32123 -0.31944 0.31938 -0.31389 0.3136 C -0.30937 0.30874 -0.30677 0.30226 -0.30191 0.29764 C -0.29791 0.28793 -0.29566 0.27844 -0.29392 0.26757 C -0.29427 0.25208 -0.29392 0.23658 -0.29514 0.22132 C -0.29566 0.21855 -0.29739 0.2167 -0.29791 0.21415 C -0.3026 0.19796 -0.30868 0.17599 -0.32187 0.16813 C -0.32916 0.16374 -0.33802 0.16142 -0.34583 0.15911 C -0.38611 0.1605 -0.42569 0.1642 -0.4658 0.16628 C -0.48229 0.16535 -0.49878 0.16582 -0.5151 0.16281 C -0.52101 0.16165 -0.52656 0.15865 -0.53246 0.15749 C -0.54479 0.14893 -0.55972 0.14893 -0.57257 0.1413 C -0.58854 0.13182 -0.60347 0.11979 -0.6191 0.10939 C -0.62795 0.10337 -0.63698 0.09759 -0.64583 0.09158 C -0.64896 0.0895 -0.65121 0.0858 -0.65382 0.08279 C -0.65625 0.08002 -0.66059 0.074 -0.66059 0.07423 C -0.66232 0.06614 -0.66441 0.05874 -0.6658 0.05088 C -0.66545 0.03793 -0.66562 0.02474 -0.66458 0.01179 C -0.66423 0.00809 -0.6618 0.00115 -0.6618 0.00139 C -0.66059 -0.01318 -0.65816 -0.02729 -0.6566 -0.04163 C -0.65573 -0.06453 -0.65972 -0.09043 -0.64045 -0.09829 C -0.63559 -0.10523 -0.62135 -0.10731 -0.61389 -0.10893 C -0.5592 -0.10731 -0.5493 -0.10569 -0.49253 -0.10731 C -0.48472 -0.11055 -0.47743 -0.1154 -0.46979 -0.11795 C -0.4684 -0.1191 -0.46719 -0.12049 -0.4658 -0.12142 C -0.46423 -0.12234 -0.46215 -0.12211 -0.46059 -0.12327 C -0.44427 -0.13437 -0.45851 -0.12789 -0.44844 -0.13206 C -0.44757 -0.13576 -0.44496 -0.13876 -0.44444 -0.14269 C -0.44045 -0.17114 -0.44791 -0.15958 -0.44045 -0.16952 C -0.43646 -0.16813 -0.43264 -0.16582 -0.42847 -0.16582 " pathEditMode="relative" rAng="0" ptsTypes="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83" y="175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7.72433E-6 C -0.01233 -0.00578 -0.02309 -0.01364 -0.03472 -0.02127 C -0.04983 -0.03145 -0.06875 -0.03885 -0.08542 -0.04255 C -0.10955 -0.04787 -0.13438 -0.04579 -0.15868 -0.04787 C -0.18125 -0.05411 -0.20382 -0.05689 -0.22691 -0.0585 C -0.29393 -0.06776 -0.35972 -0.06475 -0.42813 -0.06567 C -0.51406 -0.06845 -0.59479 -0.06845 -0.68264 -0.06752 C -0.69288 -0.06544 -0.70191 -0.05989 -0.71198 -0.05689 C -0.72899 -0.04347 -0.70903 -0.05781 -0.72535 -0.04972 C -0.72691 -0.04902 -0.72795 -0.04717 -0.72934 -0.04625 C -0.73056 -0.04532 -0.73195 -0.04509 -0.73334 -0.0444 C -0.73524 -0.04208 -0.73663 -0.03908 -0.73889 -0.03723 C -0.74202 -0.03445 -0.7467 -0.03399 -0.74931 -0.03029 C -0.75313 -0.0252 -0.75122 -0.02752 -0.75625 -0.02312 C -0.75695 -0.02127 -0.75799 -0.01965 -0.75886 -0.0178 C -0.75938 -0.01549 -0.7592 -0.01271 -0.76007 -0.01063 C -0.76684 0.00509 -0.76163 -0.01503 -0.76667 7.72433E-6 C -0.77049 0.01111 -0.77084 0.01758 -0.77743 0.0266 C -0.77882 0.03238 -0.77952 0.03655 -0.78264 0.04094 C -0.78524 0.05088 -0.78854 0.0599 -0.79202 0.06939 C -0.79306 0.07748 -0.79445 0.08442 -0.79601 0.09228 C -0.79497 0.10916 -0.79549 0.12558 -0.78143 0.13137 C -0.7724 0.13969 -0.7599 0.14085 -0.74931 0.14385 C -0.73959 0.14663 -0.73108 0.15357 -0.72136 0.15634 C -0.71649 0.16282 -0.71111 0.16744 -0.70538 0.1723 C -0.70226 0.17508 -0.6974 0.18294 -0.6974 0.18294 C -0.69688 0.18525 -0.69688 0.18779 -0.69601 0.19011 C -0.69462 0.19381 -0.69063 0.20075 -0.69063 0.20075 C -0.6875 0.21462 -0.68802 0.20977 -0.69063 0.23613 C -0.69097 0.23983 -0.69097 0.24492 -0.6934 0.247 C -0.70434 0.25648 -0.71059 0.26573 -0.72396 0.26989 C -0.7342 0.27938 -0.74931 0.284 -0.76129 0.2877 C -0.76754 0.29325 -0.77535 0.29418 -0.78264 0.29672 C -0.80278 0.30366 -0.81927 0.30505 -0.84132 0.30736 C -0.85278 0.31476 -0.85781 0.32864 -0.86806 0.33742 C -0.8724 0.34621 -0.86962 0.34136 -0.87743 0.35176 C -0.8809 0.35639 -0.88177 0.36286 -0.88542 0.36772 C -0.8875 0.38044 -0.88837 0.39385 -0.88264 0.40495 C -0.88247 0.40588 -0.88038 0.42207 -0.88004 0.42276 C -0.8783 0.42762 -0.87309 0.43248 -0.87066 0.43687 C -0.86476 0.44728 -0.86094 0.46115 -0.8507 0.46532 C -0.84479 0.47341 -0.83889 0.4822 -0.8309 0.48497 C -0.82118 0.4933 -0.82604 0.49076 -0.81736 0.49376 C -0.81042 0.5007 -0.80261 0.50186 -0.79462 0.50625 C -0.77604 0.51689 -0.75643 0.52198 -0.73611 0.52406 C -0.71632 0.52267 -0.71163 0.52198 -0.69601 0.51874 C -0.6842 0.51319 -0.67379 0.51111 -0.66129 0.50972 C -0.65191 0.50602 -0.64427 0.49839 -0.63472 0.49561 C -0.63073 0.48983 -0.62292 0.48798 -0.61736 0.48312 C -0.61649 0.48127 -0.6158 0.47919 -0.61476 0.4778 C -0.61389 0.47642 -0.61181 0.47595 -0.61077 0.47434 C -0.60955 0.47225 -0.60955 0.46925 -0.60799 0.46717 C -0.60382 0.46046 -0.59618 0.45306 -0.59063 0.44751 C -0.58247 0.42577 -0.56528 0.40681 -0.5507 0.39247 C -0.5474 0.38576 -0.54011 0.37304 -0.54011 0.37304 C -0.53872 0.36564 -0.53629 0.35916 -0.53472 0.35176 C -0.53316 0.34459 -0.53264 0.33742 -0.53073 0.33049 C -0.5316 0.30528 -0.52847 0.28007 -0.54011 0.25926 C -0.54358 0.24446 -0.53872 0.26249 -0.5441 0.25047 C -0.54705 0.24399 -0.5467 0.23659 -0.5507 0.23081 C -0.55261 0.22341 -0.55452 0.21878 -0.55868 0.21323 C -0.56163 0.19774 -0.57205 0.17693 -0.57865 0.16351 C -0.58056 0.16999 -0.58021 0.16698 -0.58021 0.1723 " pathEditMode="relative" ptsTypes="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7.30805E-6 C 0.00087 -0.01988 0.00174 -0.0511 0.01337 -0.06752 C 0.01476 -0.07793 0.01563 -0.08718 0.01997 -0.09597 C 0.02223 -0.1073 0.02396 -0.12048 0.03334 -0.12418 C 0.0474 -0.13737 0.02605 -0.1184 0.04271 -0.1295 C 0.04393 -0.1302 0.04428 -0.13228 0.04532 -0.1332 C 0.04653 -0.13413 0.04792 -0.13436 0.04931 -0.13505 C 0.05383 -0.1406 0.05817 -0.145 0.06407 -0.14731 C 0.07136 -0.15425 0.07796 -0.16049 0.08664 -0.16327 C 0.09115 -0.16928 0.09289 -0.17506 0.09462 -0.18293 C 0.09341 -0.19611 0.09237 -0.20397 0.08664 -0.21484 C 0.08455 -0.22363 0.07709 -0.23149 0.07067 -0.2345 C 0.06789 -0.24005 0.06233 -0.24467 0.0573 -0.24676 C 0.05365 -0.25184 0.04775 -0.25531 0.04271 -0.25739 C 0.03664 -0.26595 0.02188 -0.27127 0.01337 -0.27358 C 0.00817 -0.27705 0.00435 -0.28052 -0.00138 -0.28237 C -0.01058 -0.29047 -0.0217 -0.29532 -0.03194 -0.30018 C -0.03801 -0.30827 -0.04062 -0.30527 -0.04791 -0.30897 C -0.05676 -0.31359 -0.06545 -0.31775 -0.07465 -0.32146 C -0.0835 -0.32492 -0.0934 -0.33232 -0.1026 -0.33394 C -0.12291 -0.33741 -0.1434 -0.34435 -0.16267 -0.35337 C -0.16579 -0.35776 -0.16926 -0.35753 -0.17222 -0.36239 C -0.17742 -0.37118 -0.18159 -0.37835 -0.18801 -0.38528 C -0.19183 -0.38945 -0.19288 -0.39407 -0.19739 -0.39777 C -0.20173 -0.40656 -0.20659 -0.41512 -0.21336 -0.4209 C -0.22031 -0.43986 -0.21145 -0.41859 -0.21996 -0.43154 C -0.22725 -0.44218 -0.23194 -0.45675 -0.2427 -0.46183 C -0.2519 -0.47409 -0.24114 -0.4616 -0.2519 -0.46877 C -0.25312 -0.46947 -0.25381 -0.47155 -0.25468 -0.47247 C -0.2559 -0.4734 -0.25729 -0.47363 -0.25867 -0.47409 C -0.26284 -0.47987 -0.27048 -0.48103 -0.27604 -0.48473 C -0.28107 -0.4919 -0.29027 -0.49306 -0.29739 -0.4956 C -0.30538 -0.49861 -0.31354 -0.50254 -0.32135 -0.50624 C -0.33072 -0.51063 -0.34548 -0.51063 -0.35468 -0.51156 C -0.36492 -0.51086 -0.37499 -0.51086 -0.38524 -0.50971 C -0.39322 -0.50878 -0.39999 -0.49999 -0.40798 -0.49722 C -0.41909 -0.48751 -0.43124 -0.47756 -0.44392 -0.47247 C -0.44687 -0.4697 -0.45034 -0.46808 -0.45329 -0.4653 C -0.45486 -0.46392 -0.4559 -0.4616 -0.45729 -0.45998 C -0.4585 -0.4586 -0.45989 -0.45767 -0.46128 -0.45652 C -0.46215 -0.45467 -0.46284 -0.45258 -0.46406 -0.4512 C -0.46649 -0.44842 -0.47204 -0.44403 -0.47204 -0.44403 C -0.47499 -0.43778 -0.47604 -0.43339 -0.48003 -0.42807 C -0.48281 -0.42021 -0.48437 -0.41211 -0.48801 -0.40494 C -0.4901 -0.39546 -0.49218 -0.38598 -0.49461 -0.3765 C -0.49374 -0.35753 -0.4967 -0.34782 -0.48801 -0.33556 C -0.48628 -0.32909 -0.4835 -0.32469 -0.48003 -0.3196 C -0.47795 -0.31151 -0.47413 -0.3048 -0.47204 -0.29648 C -0.47117 -0.29301 -0.46926 -0.28584 -0.46926 -0.28584 C -0.46926 -0.28399 -0.46666 -0.21368 -0.47326 -0.19356 C -0.47447 -0.1901 -0.47708 -0.18801 -0.47864 -0.18478 C -0.47916 -0.18246 -0.47899 -0.17969 -0.48003 -0.17761 C -0.48176 -0.17414 -0.48663 -0.16859 -0.48663 -0.16859 C -0.4901 -0.15564 -0.50121 -0.14477 -0.50937 -0.13667 C -0.51249 -0.1302 -0.5184 -0.12488 -0.52395 -0.12257 C -0.5302 -0.11355 -0.54218 -0.11308 -0.55069 -0.11008 C -0.5592 -0.111 -0.56805 -0.11008 -0.57604 -0.11355 C -0.58385 -0.11701 -0.59409 -0.12835 -0.60138 -0.13505 C -0.60416 -0.14084 -0.60763 -0.1443 -0.60937 -0.15101 C -0.6085 -0.15564 -0.6092 -0.16165 -0.60659 -0.16512 C -0.60433 -0.16812 -0.60051 -0.16674 -0.59739 -0.16697 C -0.58888 -0.16789 -0.58055 -0.16812 -0.57204 -0.16859 C -0.57291 -0.17044 -0.57447 -0.17183 -0.57465 -0.17391 C -0.57604 -0.18732 -0.56926 -0.17899 -0.56926 -0.17391 " pathEditMode="relative" ptsTypes="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5 0.00532 C -0.01789 0.00416 -0.0191 0.00278 -0.02049 0.00185 C -0.02171 0.00093 -0.02327 0.00093 -0.02448 -1.11933E-6 C -0.02726 -0.00208 -0.03247 -0.00694 -0.03247 -0.00671 C -0.0415 -0.02336 -0.03733 -0.01711 -0.04445 -0.02659 C -0.04792 -0.03608 -0.05191 -0.04579 -0.05782 -0.05319 C -0.05921 -0.05967 -0.06216 -0.06152 -0.06441 -0.06753 C -0.06945 -0.08094 -0.07292 -0.09875 -0.075 -0.11355 C -0.07466 -0.1272 -0.07483 -0.14084 -0.07379 -0.15449 C -0.07327 -0.16119 -0.06945 -0.17229 -0.06841 -0.17923 C -0.0665 -0.20282 -0.0658 -0.20883 -0.0658 -0.23797 C -0.0658 -0.26966 -0.06667 -0.2833 -0.08716 -0.29648 C -0.09323 -0.30527 -0.10191 -0.30712 -0.10973 -0.31244 C -0.13681 -0.33071 -0.17553 -0.34181 -0.20573 -0.34459 C -0.23872 -0.35245 -0.2724 -0.34621 -0.30573 -0.34459 C -0.31337 -0.34251 -0.32118 -0.34158 -0.32848 -0.33927 C -0.33698 -0.3314 -0.34653 -0.32539 -0.35643 -0.32146 C -0.36112 -0.31707 -0.36684 -0.31313 -0.3724 -0.31082 C -0.37674 -0.30458 -0.38368 -0.3025 -0.38976 -0.30018 C -0.39792 -0.29718 -0.40365 -0.29301 -0.41233 -0.29116 C -0.4408 -0.29255 -0.46493 -0.29695 -0.49237 -0.3018 C -0.50539 -0.30782 -0.52014 -0.31059 -0.53368 -0.31429 C -0.54098 -0.32077 -0.53455 -0.31614 -0.54705 -0.31961 C -0.55521 -0.32192 -0.56285 -0.3277 -0.57101 -0.33025 C -0.58039 -0.33326 -0.58924 -0.33302 -0.59914 -0.33395 C -0.60921 -0.33279 -0.61563 -0.33256 -0.62448 -0.3284 C -0.629 -0.32377 -0.63108 -0.31822 -0.63646 -0.31614 C -0.64115 -0.30967 -0.64723 -0.30573 -0.65243 -0.30018 C -0.65747 -0.29463 -0.6599 -0.28654 -0.66441 -0.28053 C -0.66858 -0.27498 -0.67344 -0.26989 -0.67778 -0.26457 C -0.68403 -0.24745 -0.67639 -0.26411 -0.68438 -0.25578 C -0.68559 -0.25439 -0.68612 -0.25208 -0.68716 -0.25046 C -0.68976 -0.24676 -0.69254 -0.24329 -0.69514 -0.23959 C -0.69688 -0.23728 -0.69862 -0.23497 -0.70035 -0.23265 C -0.70174 -0.2308 -0.70434 -0.22733 -0.70434 -0.2271 C -0.70625 -0.21785 -0.71094 -0.21253 -0.71511 -0.20421 C -0.71771 -0.19889 -0.71893 -0.19195 -0.72171 -0.1864 C -0.72379 -0.1753 -0.72813 -0.16674 -0.73108 -0.15634 C -0.7349 -0.14315 -0.72987 -0.15472 -0.73507 -0.14385 C -0.73646 -0.13275 -0.73924 -0.12257 -0.74167 -0.11193 C -0.74046 -0.06383 -0.74445 -0.06383 -0.72848 -0.03191 C -0.72535 -0.02567 -0.72362 -0.02174 -0.7191 -0.01758 C -0.71754 -0.01133 -0.71146 -0.0037 -0.70712 -1.11933E-6 C -0.70434 0.01087 -0.69219 0.01249 -0.68438 0.01434 C -0.65018 0.01295 -0.61598 0.01249 -0.58178 0.01064 C -0.57448 0.01018 -0.56771 0.00463 -0.56042 0.0037 C -0.54671 0.00185 -0.53282 0.00139 -0.5191 -1.11933E-6 C -0.51823 -0.00046 -0.51198 -0.00277 -0.51112 -0.00347 C -0.51007 -0.00439 -0.50955 -0.00624 -0.50834 -0.00694 C -0.50625 -0.00832 -0.49948 -0.0111 -0.49636 -0.01226 C -0.4908 -0.01711 -0.48664 -0.0222 -0.48039 -0.02474 C -0.47553 -0.02914 -0.46615 -0.03469 -0.46042 -0.03723 C -0.45782 -0.0407 -0.44914 -0.04903 -0.44566 -0.05134 C -0.44271 -0.05319 -0.43941 -0.05342 -0.43646 -0.05504 C -0.42032 -0.06406 -0.44011 -0.05319 -0.42709 -0.06198 C -0.42188 -0.06545 -0.41528 -0.06684 -0.40973 -0.06915 C -0.4 -0.06869 -0.39011 -0.06915 -0.38039 -0.06753 C -0.37882 -0.0673 -0.37796 -0.06452 -0.37639 -0.06383 C -0.37344 -0.06267 -0.37032 -0.06267 -0.36702 -0.06198 C -0.36007 -0.0592 -0.35921 -0.05666 -0.35105 -0.05504 C -0.34532 -0.0525 -0.33924 -0.05111 -0.33368 -0.04787 C -0.32882 -0.0451 -0.32657 -0.04116 -0.32171 -0.03908 C -0.31858 -0.03446 -0.31546 -0.034 -0.31112 -0.03191 C -0.30764 -0.02752 -0.30487 -0.02498 -0.30035 -0.02313 C -0.29862 -0.02128 -0.29705 -0.01896 -0.29532 -0.01758 C -0.29393 -0.01665 -0.29237 -0.01688 -0.29115 -0.01596 C -0.28733 -0.01295 -0.28421 -0.00856 -0.28039 -0.00532 C -0.2757 -0.00116 -0.27743 0.00278 -0.27101 0.00532 C -0.26737 0.01018 -0.26459 0.01596 -0.26042 0.01966 C -0.25695 0.02267 -0.25365 0.02613 -0.25105 0.0303 C -0.24428 0.0414 -0.2375 0.0525 -0.22969 0.06221 C -0.22882 0.06452 -0.2283 0.0673 -0.22709 0.06938 C -0.22605 0.07146 -0.22396 0.07262 -0.22309 0.0747 C -0.22223 0.07678 -0.2224 0.07956 -0.22171 0.08187 C -0.21928 0.0895 -0.21268 0.09736 -0.20834 0.10315 C -0.20556 0.1154 -0.20018 0.12674 -0.19636 0.13853 C -0.19202 0.15194 -0.19202 0.1686 -0.18976 0.18293 C -0.19063 0.22711 -0.18716 0.23705 -0.19514 0.26804 C -0.19584 0.27058 -0.2033 0.27752 -0.20434 0.27891 C -0.21355 0.28955 -0.2073 0.28631 -0.2165 0.28932 C -0.2198 0.29417 -0.23125 0.2981 -0.23646 0.30019 C -0.24115 0.30458 -0.24549 0.30527 -0.25105 0.30736 C -0.25973 0.31429 -0.26858 0.31314 -0.27778 0.31776 C -0.28507 0.32146 -0.29132 0.3247 -0.29914 0.32655 C -0.33681 0.32632 -0.37466 0.32632 -0.41233 0.32516 C -0.44966 0.32378 -0.48612 0.31036 -0.52309 0.30527 C -0.5316 0.30273 -0.53976 0.30019 -0.54844 0.2981 C -0.55747 0.29024 -0.57118 0.28677 -0.58178 0.28215 C -0.58768 0.2796 -0.59184 0.27544 -0.59775 0.27359 C -0.60243 0.26943 -0.60695 0.26457 -0.61112 0.25948 C -0.6132 0.25347 -0.61441 0.24815 -0.61771 0.24329 C -0.61823 0.24121 -0.62066 0.23242 -0.62049 0.23081 C -0.62014 0.22433 -0.61945 0.21739 -0.61771 0.21138 C -0.61285 0.19357 -0.57292 0.19357 -0.56841 0.19357 C -0.56632 0.18525 -0.5658 0.18247 -0.5724 0.17946 C -0.57292 0.18085 -0.5757 0.18825 -0.5724 0.1901 C -0.57066 0.1908 -0.56875 0.18918 -0.56702 0.18802 C -0.5665 0.18779 -0.56789 0.18802 -0.56841 0.18802 L -0.56042 0.17946 " pathEditMode="relative" rAng="0" ptsTypes="fffffffffffffffffffffffffffffffffffffffffffffffffffffffffffffffffffffffffffffffffffffffffffffffffA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406" y="-1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92D05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Doplň slova do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21170"/>
            <a:ext cx="8928992" cy="53041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Babička                      ovečky.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400" dirty="0" smtClean="0"/>
              <a:t>Viděl jsi toho                       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Chci                   samé jedničky.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400" dirty="0" smtClean="0"/>
              <a:t>Budu se                  mýdlem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1957482"/>
            <a:ext cx="1224136" cy="472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04720" y="30053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28529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160392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Ovál 9"/>
          <p:cNvSpPr/>
          <p:nvPr/>
        </p:nvSpPr>
        <p:spPr>
          <a:xfrm rot="10800000" flipH="1" flipV="1">
            <a:off x="6660232" y="1221170"/>
            <a:ext cx="2376264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mívala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10800000" flipH="1" flipV="1">
            <a:off x="6387689" y="2378793"/>
            <a:ext cx="2555776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mývala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10800000" flipH="1" flipV="1">
            <a:off x="7197113" y="5256038"/>
            <a:ext cx="1680864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mít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 rot="10800000" flipH="1" flipV="1">
            <a:off x="7097752" y="3861048"/>
            <a:ext cx="1794744" cy="948285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mýt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294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06 0.00648 C -0.06094 0.00185 -0.09965 0.00879 -0.1408 0.01874 C -0.14705 0.02313 -0.15399 0.0266 -0.16076 0.02937 C -0.16632 0.04071 -0.16007 0.02961 -0.16875 0.03654 C -0.17361 0.04024 -0.17552 0.04487 -0.18073 0.04718 C -0.18351 0.05042 -0.18646 0.05273 -0.18872 0.0562 C -0.19184 0.06106 -0.19323 0.0673 -0.1967 0.07216 C -0.19913 0.0865 -0.20313 0.10569 -0.19271 0.11471 C -0.19132 0.1235 -0.18559 0.12628 -0.17969 0.12882 C -0.17361 0.13668 -0.16406 0.14061 -0.15677 0.14663 C -0.15434 0.14871 -0.14878 0.15033 -0.14878 0.15056 C -0.1434 0.1575 -0.13594 0.16073 -0.12882 0.16443 C -0.12569 0.16837 -0.12309 0.17184 -0.11944 0.17507 C -0.11528 0.1908 -0.11302 0.20653 -0.11146 0.22318 C -0.11042 0.25232 -0.10781 0.27521 -0.10469 0.30296 C -0.10521 0.32424 -0.10556 0.34575 -0.10608 0.36702 C -0.10677 0.39547 -0.10868 0.45213 -0.10868 0.45236 C -0.10781 0.48289 -0.10538 0.50232 -0.10747 0.53215 C -0.10747 0.53284 -0.1099 0.54209 -0.11007 0.54279 C -0.11163 0.54649 -0.11545 0.55296 -0.11545 0.55296 C -0.11719 0.56221 -0.11997 0.57008 -0.12483 0.57655 C -0.12622 0.58511 -0.12795 0.59251 -0.13142 0.59968 C -0.13281 0.61032 -0.1375 0.63645 -0.1434 0.64408 C -0.14566 0.64709 -0.14844 0.64963 -0.15017 0.65287 C -0.15625 0.66305 -0.15278 0.6605 -0.1599 0.66351 C -0.17188 0.6797 -0.18542 0.67947 -0.20208 0.68132 C -0.21632 0.68062 -0.23056 0.68039 -0.24479 0.67947 C -0.2592 0.67854 -0.27326 0.66999 -0.2875 0.66721 C -0.29271 0.66374 -0.29792 0.66305 -0.30347 0.66166 C -0.31476 0.65148 -0.29809 0.66536 -0.31406 0.65634 C -0.31528 0.65565 -0.31563 0.65357 -0.31684 0.65287 C -0.31892 0.65148 -0.32118 0.65148 -0.32344 0.65102 C -0.33056 0.64408 -0.33733 0.64061 -0.34618 0.63876 C -0.35 0.63298 -0.35434 0.63437 -0.35938 0.63159 C -0.36979 0.62558 -0.37917 0.62073 -0.3901 0.61726 C -0.39462 0.61332 -0.39809 0.61194 -0.40347 0.61032 C -0.40868 0.60662 -0.41406 0.605 -0.41944 0.6013 C -0.4217 0.59968 -0.42361 0.59737 -0.42604 0.59598 C -0.43698 0.58974 -0.42639 0.59852 -0.43542 0.59251 C -0.44479 0.58627 -0.45399 0.5791 -0.46337 0.57285 C -0.47378 0.56522 -0.48194 0.54764 -0.49271 0.54279 C -0.50538 0.52706 -0.51875 0.51157 -0.53542 0.5037 C -0.53993 0.49561 -0.54271 0.49561 -0.54878 0.4896 C -0.5533 0.47988 -0.56476 0.47248 -0.57274 0.46809 C -0.57795 0.46115 -0.58333 0.45699 -0.58872 0.45051 C -0.59722 0.44011 -0.60191 0.43224 -0.60868 0.42022 C -0.61163 0.41513 -0.61389 0.40935 -0.61684 0.40426 C -0.61858 0.40125 -0.62205 0.39524 -0.62205 0.39547 C -0.62535 0.37836 -0.62066 0.39778 -0.62743 0.38298 C -0.63056 0.37628 -0.63142 0.36702 -0.63403 0.35986 C -0.63507 0.3476 -0.63628 0.33442 -0.63941 0.32262 C -0.64167 0.30227 -0.6401 0.28354 -0.62743 0.27105 C -0.62344 0.26272 -0.6158 0.26203 -0.60868 0.26041 C -0.57031 0.2618 -0.57413 0.26295 -0.5474 0.26758 C -0.53958 0.27452 -0.53524 0.27313 -0.52483 0.27637 C -0.51146 0.28053 -0.49948 0.29001 -0.48611 0.29233 C -0.48385 0.29348 -0.48177 0.29487 -0.47951 0.29579 C -0.47517 0.29741 -0.46615 0.29949 -0.46615 0.29973 C -0.46111 0.30389 -0.4559 0.30389 -0.45017 0.30643 C -0.43403 0.3136 -0.4191 0.31869 -0.40208 0.32077 C -0.39323 0.32008 -0.3842 0.32031 -0.37535 0.31892 C -0.36163 0.31684 -0.34705 0.30759 -0.33281 0.30481 C -0.3276 0.29996 -0.32292 0.29857 -0.31684 0.29579 C -0.31024 0.28932 -0.3059 0.2914 -0.30069 0.28516 C -0.29253 0.27521 -0.28715 0.26689 -0.2809 0.25509 C -0.2783 0.2507 -0.2776 0.24515 -0.27535 0.24075 C -0.27309 0.22503 -0.27309 0.20814 -0.27708 0.19288 C -0.27795 0.18109 -0.2809 0.17369 -0.28351 0.16258 C -0.28542 0.15518 -0.28594 0.14709 -0.2901 0.14131 C -0.29271 0.13159 -0.29531 0.12188 -0.30069 0.11471 C -0.3033 0.105 -0.30035 0.11356 -0.30608 0.10407 C -0.30833 0.10037 -0.31545 0.08349 -0.32083 0.0828 C -0.33229 0.08118 -0.34392 0.08164 -0.35538 0.08095 C -0.40434 0.07401 -0.37135 0.07771 -0.45417 0.07563 C -0.46215 0.07193 -0.46979 0.06661 -0.47413 0.0562 C -0.48385 0.03261 -0.47101 0.05828 -0.47951 0.04186 C -0.48038 0.03146 -0.4816 0.02498 -0.48351 0.01527 C -0.48385 0.00879 -0.48542 0.00208 -0.48472 -0.00439 C -0.4842 -0.00832 -0.47674 -0.00971 -0.47674 -0.00948 C -0.4776 -0.00855 -0.47951 -0.00601 -0.47951 -0.00578 " pathEditMode="relative" rAng="0" ptsTypes="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181" y="329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6.87327E-6 C -0.00816 -0.00278 -0.00486 -0.00371 -0.00937 -0.01249 C -0.01076 -0.01851 -0.01198 -0.02313 -0.01458 -0.02845 C -0.01719 -0.0414 -0.02378 -0.0636 -0.03194 -0.07124 C -0.03524 -0.08396 -0.03055 -0.06869 -0.03732 -0.08187 C -0.04514 -0.09714 -0.03003 -0.07563 -0.04271 -0.09251 C -0.04705 -0.11148 -0.05712 -0.12628 -0.06389 -0.14385 C -0.06701 -0.15172 -0.06857 -0.15866 -0.07326 -0.16536 C -0.07448 -0.16999 -0.07465 -0.17207 -0.07725 -0.176 C -0.07934 -0.17924 -0.08403 -0.18479 -0.08403 -0.18479 C -0.0868 -0.19658 -0.09791 -0.20352 -0.10538 -0.20977 C -0.11007 -0.21393 -0.11215 -0.21786 -0.11736 -0.2204 C -0.1309 -0.23428 -0.11354 -0.21809 -0.12934 -0.22734 C -0.13507 -0.23058 -0.13923 -0.23659 -0.14531 -0.23983 C -0.15139 -0.24839 -0.14357 -0.23867 -0.1533 -0.24515 C -0.16163 -0.2507 -0.1618 -0.25324 -0.17066 -0.25579 C -0.17899 -0.26365 -0.16979 -0.25602 -0.18003 -0.26111 C -0.20347 -0.2729 -0.22569 -0.27614 -0.25069 -0.27891 C -0.28107 -0.29302 -0.31528 -0.27868 -0.3467 -0.27545 C -0.35885 -0.27267 -0.3684 -0.27105 -0.38125 -0.27013 C -0.47743 -0.27198 -0.57326 -0.27753 -0.66927 -0.28423 C -0.6941 -0.29094 -0.7184 -0.28701 -0.74392 -0.28608 C -0.75225 -0.28377 -0.76076 -0.28238 -0.76927 -0.28076 C -0.77187 -0.27961 -0.77465 -0.27822 -0.77725 -0.27706 C -0.7816 -0.27498 -0.78368 -0.27036 -0.78802 -0.26828 C -0.79062 -0.26481 -0.7934 -0.26111 -0.796 -0.25764 C -0.80121 -0.2507 -0.8 -0.23012 -0.80399 -0.2204 C -0.80521 -0.2093 -0.80694 -0.2019 -0.81059 -0.19196 C -0.81319 -0.17161 -0.81319 -0.16629 -0.81458 -0.14038 C -0.8151 -0.13021 -0.81545 -0.11587 -0.82135 -0.10847 C -0.82708 -0.07355 -0.82743 -0.03238 -0.81857 0.00161 C -0.81684 0.01641 -0.81285 0.02682 -0.8066 0.03908 C -0.80364 0.04509 -0.796 0.05504 -0.796 0.05504 C -0.79357 0.06452 -0.79618 0.05665 -0.79062 0.06567 C -0.78628 0.07284 -0.7835 0.08233 -0.77864 0.0888 C -0.77639 0.09181 -0.77413 0.09435 -0.77205 0.09759 C -0.7691 0.10198 -0.76389 0.1117 -0.76389 0.1117 C -0.76059 0.12534 -0.75469 0.13621 -0.75069 0.14916 C -0.7467 0.16211 -0.74392 0.1746 -0.74132 0.18825 C -0.74184 0.2116 -0.73871 0.24814 -0.7467 0.27335 C -0.74774 0.28237 -0.75017 0.28792 -0.75191 0.29648 C -0.75486 0.31105 -0.75798 0.33001 -0.77066 0.33371 C -0.77552 0.34065 -0.78385 0.34343 -0.79062 0.3462 C -0.796 0.35383 -0.80694 0.35522 -0.81458 0.35684 C -0.82569 0.36193 -0.82222 0.37025 -0.82656 0.37997 C -0.82725 0.38135 -0.82847 0.38228 -0.82934 0.38367 C -0.83038 0.38529 -0.83125 0.38714 -0.83194 0.38899 C -0.8375 0.40356 -0.82847 0.38459 -0.83594 0.39962 C -0.84271 0.43316 -0.83229 0.43871 -0.81996 0.45999 C -0.80833 0.48011 -0.78923 0.49722 -0.77205 0.50786 C -0.76285 0.51364 -0.75642 0.52011 -0.7467 0.52381 C -0.73194 0.53746 -0.70798 0.54 -0.69062 0.54162 C -0.64896 0.54047 -0.62274 0.53792 -0.58524 0.53283 C -0.57673 0.52682 -0.56788 0.52566 -0.55868 0.5222 C -0.55087 0.51919 -0.54531 0.51202 -0.53732 0.50971 C -0.53038 0.50485 -0.52361 0.50439 -0.51597 0.50254 C -0.48663 0.50393 -0.45989 0.50647 -0.43055 0.50786 C -0.40555 0.51364 -0.38142 0.51063 -0.35607 0.50971 C -0.3375 0.50115 -0.3191 0.49444 -0.30121 0.48473 C -0.29705 0.48242 -0.2934 0.47826 -0.28923 0.47594 C -0.27396 0.46785 -0.25764 0.45999 -0.24132 0.45628 C -0.22882 0.44819 -0.24462 0.45767 -0.22656 0.45097 C -0.22465 0.45027 -0.22309 0.44842 -0.22135 0.4475 C -0.21493 0.44426 -0.20764 0.44403 -0.20121 0.44033 C -0.18871 0.43316 -0.17778 0.42344 -0.16666 0.41373 C -0.15989 0.40124 -0.1533 0.39037 -0.14791 0.3765 C -0.14548 0.36216 -0.14427 0.34643 -0.15069 0.33371 C -0.15677 0.30735 -0.17413 0.28954 -0.19062 0.2752 C -0.20538 0.26225 -0.21406 0.25231 -0.23194 0.24676 C -0.24965 0.23126 -0.27743 0.2234 -0.29861 0.22016 C -0.34687 0.20467 -0.39878 0.20721 -0.44791 0.2042 C -0.46666 0.2012 -0.48541 0.19796 -0.50399 0.19357 C -0.50989 0.18778 -0.51528 0.18801 -0.52135 0.18293 C -0.53732 0.16974 -0.51614 0.18478 -0.53194 0.17391 C -0.5335 0.17067 -0.53594 0.16836 -0.53732 0.16512 C -0.54166 0.15517 -0.54357 0.1406 -0.54531 0.1295 C -0.54479 0.11586 -0.54531 0.10221 -0.54392 0.0888 C -0.54375 0.08672 -0.54201 0.08533 -0.54132 0.08348 C -0.53507 0.06614 -0.52864 0.04925 -0.51337 0.0444 C -0.50573 0.03422 -0.48177 0.03561 -0.47465 0.03538 C -0.44184 0.03445 -0.40885 0.03422 -0.37604 0.03376 C -0.36857 0.03214 -0.3618 0.02983 -0.35469 0.02659 C -0.34687 0.01618 -0.35052 0.01988 -0.34392 0.0141 C -0.34184 0.00531 -0.3408 -0.00371 -0.33871 -0.01249 C -0.34253 -0.02545 -0.34305 -0.02497 -0.3533 -0.02497 " pathEditMode="relative" ptsTypes="fffffffffff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0.01781 C 0.02743 0.02567 0.025 0.03516 0.01823 0.04094 C 0.00313 0.07193 -0.03993 0.07771 -0.06441 0.08002 C -0.07378 0.08095 -0.08298 0.08118 -0.09236 0.08187 C -0.09809 0.08234 -0.10399 0.08303 -0.10972 0.08349 C -0.12882 0.08534 -0.12239 0.08465 -0.13767 0.08719 C -0.14461 0.08997 -0.15191 0.09112 -0.15902 0.09251 C -0.18159 0.10176 -0.21336 0.10061 -0.23507 0.10315 C -0.25538 0.12396 -0.28333 0.12836 -0.30833 0.13159 C -0.31163 0.13275 -0.32326 0.13761 -0.32708 0.13691 C -0.33975 0.13437 -0.35069 0.12396 -0.36302 0.12096 C -0.37031 0.11425 -0.38003 0.11286 -0.38836 0.10847 C -0.39687 0.09714 -0.4033 0.0932 -0.41371 0.08534 C -0.41961 0.08095 -0.42343 0.07563 -0.42968 0.07285 C -0.43038 0.07216 -0.43732 0.06499 -0.43906 0.06406 C -0.44722 0.05944 -0.44184 0.06568 -0.44965 0.05875 C -0.45642 0.05296 -0.4618 0.04464 -0.46961 0.04094 C -0.47534 0.03354 -0.48038 0.02544 -0.48698 0.01966 C -0.48854 0.01388 -0.49375 0.0037 -0.49375 0.00394 C -0.49548 -0.00416 -0.49843 -0.01133 -0.50034 -0.01942 C -0.49982 -0.03075 -0.50243 -0.04371 -0.49774 -0.05319 C -0.49583 -0.05689 -0.49097 -0.05735 -0.48836 -0.05851 C -0.48125 -0.06174 -0.47413 -0.06429 -0.46701 -0.06729 C -0.421 -0.06637 -0.37673 -0.06498 -0.33107 -0.06198 C -0.27951 -0.06336 -0.22934 -0.06568 -0.17777 -0.06383 C -0.15069 -0.05758 -0.12239 -0.05735 -0.09496 -0.05504 C -0.03298 -0.05689 -0.05277 -0.05064 -0.02031 -0.06729 C -0.01684 -0.07192 -0.01232 -0.08094 -0.00833 -0.0851 C -0.00521 -0.08834 0.00104 -0.09412 0.00104 -0.09389 C 0.00348 -0.09898 0.01059 -0.11285 0.01164 -0.11702 C 0.0158 -0.13274 0.01858 -0.14916 0.02223 -0.16512 C 0.02275 -0.17113 0.02361 -0.17692 0.02361 -0.18293 C 0.02361 -0.22386 0.02604 -0.25601 0.00625 -0.28584 C 0.00035 -0.29463 -0.00364 -0.30157 -0.01232 -0.3055 C -0.01875 -0.31359 -0.02639 -0.32053 -0.03507 -0.32308 C -0.04062 -0.33094 -0.0342 -0.32331 -0.04566 -0.3284 C -0.04722 -0.32909 -0.04826 -0.33117 -0.04965 -0.3321 C -0.05173 -0.33348 -0.05902 -0.3351 -0.06041 -0.33557 C -0.06475 -0.33927 -0.06892 -0.33996 -0.07361 -0.34273 C -0.08559 -0.34944 -0.09843 -0.35569 -0.10972 -0.36401 C -0.11771 -0.36979 -0.12291 -0.37742 -0.13107 -0.38182 C -0.13628 -0.38876 -0.14132 -0.39454 -0.14843 -0.39778 C -0.1526 -0.40333 -0.15885 -0.40471 -0.16302 -0.41026 C -0.16718 -0.41581 -0.1717 -0.41813 -0.17639 -0.42252 C -0.17916 -0.4253 -0.18142 -0.42923 -0.18437 -0.43154 C -0.1908 -0.43663 -0.19878 -0.44125 -0.20573 -0.44565 C -0.21128 -0.45351 -0.20451 -0.44519 -0.2151 -0.45282 C -0.22257 -0.45837 -0.22951 -0.46901 -0.23767 -0.47224 C -0.24774 -0.48658 -0.26284 -0.49537 -0.275 -0.50601 C -0.2809 -0.5111 -0.28819 -0.51919 -0.29496 -0.52197 C -0.29965 -0.52636 -0.30139 -0.5289 -0.30694 -0.53099 C -0.31163 -0.53677 -0.31406 -0.53954 -0.32031 -0.54162 C -0.32986 -0.55365 -0.31545 -0.53654 -0.32708 -0.54694 C -0.32864 -0.54833 -0.32951 -0.55064 -0.33107 -0.55226 C -0.33472 -0.55596 -0.33889 -0.55828 -0.34305 -0.56105 C -0.34896 -0.56891 -0.3559 -0.56984 -0.36302 -0.57539 C -0.371 -0.58186 -0.3783 -0.58672 -0.38698 -0.59135 C -0.39132 -0.59967 -0.39948 -0.6036 -0.40694 -0.60545 C -0.41111 -0.611 -0.41458 -0.611 -0.42031 -0.61262 C -0.42864 -0.62026 -0.41909 -0.61262 -0.43229 -0.61794 C -0.44114 -0.62141 -0.44982 -0.62719 -0.45902 -0.63043 C -0.47291 -0.63529 -0.4875 -0.6376 -0.50173 -0.63922 C -0.52361 -0.63806 -0.54027 -0.63737 -0.56041 -0.63043 C -0.5658 -0.62488 -0.57239 -0.62095 -0.57899 -0.61794 C -0.58455 -0.611 -0.57847 -0.61748 -0.58698 -0.61262 C -0.59062 -0.61054 -0.59288 -0.60615 -0.59635 -0.60384 C -0.59878 -0.60222 -0.60173 -0.60129 -0.60434 -0.60013 C -0.61215 -0.59643 -0.61649 -0.58441 -0.6243 -0.58071 C -0.63142 -0.57192 -0.621 -0.58441 -0.63368 -0.57192 C -0.6375 -0.56822 -0.63819 -0.56521 -0.64305 -0.5629 C -0.64357 -0.56105 -0.6434 -0.55897 -0.64444 -0.55758 C -0.64548 -0.55619 -0.64722 -0.55689 -0.64843 -0.55573 C -0.65781 -0.54741 -0.64739 -0.55249 -0.65642 -0.54879 C -0.66146 -0.54209 -0.66666 -0.53839 -0.67239 -0.53284 C -0.67656 -0.5289 -0.6783 -0.52544 -0.68298 -0.52197 C -0.6875 -0.51341 -0.69444 -0.50902 -0.70034 -0.50254 C -0.70746 -0.49468 -0.71336 -0.4852 -0.7217 -0.47941 C -0.72552 -0.46669 -0.72257 -0.47294 -0.73107 -0.46161 C -0.7375 -0.45305 -0.74149 -0.43779 -0.74705 -0.42784 C -0.75069 -0.41396 -0.74531 -0.43293 -0.75243 -0.41558 C -0.75885 -0.40009 -0.76215 -0.38228 -0.76701 -0.36586 C -0.7684 -0.35499 -0.77031 -0.34435 -0.77239 -0.33371 C -0.77187 -0.30111 -0.78055 -0.26572 -0.76701 -0.23797 C -0.76527 -0.22664 -0.7618 -0.22178 -0.75642 -0.21299 C -0.75347 -0.20814 -0.74583 -0.19357 -0.74166 -0.19172 C -0.73576 -0.18894 -0.7309 -0.18408 -0.72569 -0.17923 C -0.72239 -0.17622 -0.71771 -0.17692 -0.71371 -0.17576 C -0.70017 -0.17183 -0.68628 -0.17021 -0.67239 -0.16859 C -0.66024 -0.16975 -0.65277 -0.16859 -0.64305 -0.17576 C -0.63854 -0.17923 -0.62968 -0.1864 -0.62968 -0.18617 C -0.6283 -0.1857 -0.62621 -0.1864 -0.62569 -0.18455 C -0.62291 -0.17553 -0.63368 -0.17437 -0.63368 -0.17044 " pathEditMode="relative" rAng="0" ptsTypes="ffffffffffffffffffffffffffff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677" y="-268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37743E-6 C -0.00295 -0.00647 -0.00694 -0.00855 -0.01059 -0.01434 C -0.0151 -0.0215 -0.01684 -0.03052 -0.02257 -0.03561 C -0.03264 -0.05388 -0.05556 -0.06891 -0.07187 -0.0747 C -0.07812 -0.08233 -0.08785 -0.08233 -0.09583 -0.08348 C -0.10573 -0.08788 -0.11649 -0.08903 -0.12656 -0.0925 C -0.13177 -0.09435 -0.13611 -0.09782 -0.14132 -0.09967 C -0.14635 -0.10407 -0.15191 -0.10661 -0.15729 -0.11031 C -0.16597 -0.11632 -0.17326 -0.12419 -0.18264 -0.12789 C -0.18698 -0.13182 -0.19219 -0.13829 -0.19722 -0.14038 C -0.19809 -0.14153 -0.19896 -0.14315 -0.2 -0.14408 C -0.20122 -0.145 -0.20295 -0.14454 -0.20399 -0.14569 C -0.20521 -0.14708 -0.20556 -0.1494 -0.2066 -0.15101 C -0.21701 -0.16535 -0.20382 -0.14269 -0.21458 -0.16003 C -0.22135 -0.17113 -0.23056 -0.18455 -0.23993 -0.19195 C -0.24653 -0.2049 -0.24271 -0.20004 -0.25052 -0.20791 C -0.25243 -0.21508 -0.25573 -0.21484 -0.2599 -0.22039 C -0.26042 -0.22224 -0.26024 -0.22433 -0.26128 -0.22571 C -0.26233 -0.2271 -0.26406 -0.22641 -0.26528 -0.22756 C -0.27049 -0.23219 -0.27483 -0.23843 -0.27986 -0.24352 C -0.28299 -0.24676 -0.29062 -0.25046 -0.29062 -0.25046 C -0.29462 -0.25601 -0.29861 -0.25763 -0.30399 -0.25948 C -0.30573 -0.26133 -0.30729 -0.26341 -0.3092 -0.2648 C -0.31354 -0.26804 -0.32257 -0.27359 -0.32257 -0.27359 C -0.32569 -0.27798 -0.33038 -0.28168 -0.33455 -0.28422 C -0.33715 -0.28584 -0.34253 -0.28792 -0.34253 -0.28792 C -0.35104 -0.29625 -0.36146 -0.30365 -0.37187 -0.30735 C -0.37986 -0.31521 -0.38889 -0.321 -0.39861 -0.32331 C -0.40538 -0.32955 -0.41458 -0.33348 -0.42257 -0.3358 C -0.43264 -0.34227 -0.44236 -0.34505 -0.4533 -0.34829 C -0.46354 -0.35129 -0.47361 -0.35661 -0.48385 -0.35892 C -0.5026 -0.36285 -0.5224 -0.36424 -0.54132 -0.36609 C -0.57066 -0.36494 -0.58785 -0.36471 -0.61319 -0.35892 C -0.62118 -0.3536 -0.62587 -0.34782 -0.63333 -0.34297 C -0.63472 -0.34112 -0.63576 -0.33903 -0.63733 -0.33765 C -0.63854 -0.33649 -0.64028 -0.33695 -0.64132 -0.3358 C -0.64306 -0.33395 -0.64392 -0.33094 -0.64531 -0.32863 C -0.64653 -0.32678 -0.64792 -0.32493 -0.64931 -0.32331 C -0.66059 -0.31082 -0.67187 -0.29718 -0.67986 -0.28076 C -0.68229 -0.2759 -0.68264 -0.2685 -0.68385 -0.26295 C -0.68281 -0.24236 -0.68542 -0.24329 -0.67986 -0.23103 C -0.6783 -0.22733 -0.67639 -0.22386 -0.67465 -0.22039 C -0.67378 -0.21854 -0.67187 -0.21508 -0.67187 -0.21508 C -0.67014 -0.20721 -0.66354 -0.20027 -0.65851 -0.19542 C -0.64566 -0.18293 -0.63142 -0.1716 -0.61597 -0.16535 C -0.59948 -0.15009 -0.5658 -0.14593 -0.54653 -0.14408 C -0.53559 -0.14107 -0.52569 -0.13853 -0.51458 -0.13691 C -0.50451 -0.13228 -0.4941 -0.13043 -0.48385 -0.12627 C -0.47639 -0.11933 -0.46771 -0.1191 -0.4599 -0.11378 C -0.45382 -0.10962 -0.44809 -0.10545 -0.44132 -0.10314 C -0.43767 -0.0999 -0.43281 -0.09921 -0.42917 -0.09597 C -0.42274 -0.09019 -0.41649 -0.08348 -0.4092 -0.08002 C -0.40538 -0.07493 -0.40243 -0.06915 -0.39861 -0.06406 C -0.39514 -0.05088 -0.38993 -0.03931 -0.38524 -0.02682 C -0.38194 -0.01827 -0.38038 -0.00786 -0.37865 0.00162 C -0.37552 0.01897 -0.37205 0.03585 -0.36927 0.05319 C -0.36997 0.07285 -0.36736 0.09667 -0.37865 0.11171 C -0.38281 0.12304 -0.37951 0.11494 -0.38524 0.12604 C -0.38715 0.12951 -0.39062 0.13668 -0.39062 0.13668 C -0.39288 0.14663 -0.39792 0.14986 -0.40399 0.15449 C -0.41927 0.16628 -0.39531 0.14825 -0.41198 0.16328 C -0.41736 0.16813 -0.42465 0.16998 -0.43056 0.17392 C -0.4349 0.1797 -0.44132 0.18178 -0.44653 0.1864 C -0.45156 0.1908 -0.45451 0.20074 -0.4599 0.20421 C -0.46736 0.20907 -0.46337 0.20722 -0.47187 0.20953 C -0.48264 0.21878 -0.49601 0.21231 -0.50799 0.20953 C -0.51354 0.20444 -0.51858 0.20167 -0.52396 0.19704 C -0.52569 0.18941 -0.52986 0.18386 -0.53194 0.17577 C -0.52691 0.16906 -0.53056 0.17392 -0.53056 0.16513 " pathEditMode="relative" ptsTypes="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33586" cy="115212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u="sng" dirty="0" smtClean="0"/>
              <a:t>Kouzelná studánka </a:t>
            </a:r>
            <a:br>
              <a:rPr lang="cs-CZ" u="sng" dirty="0" smtClean="0"/>
            </a:br>
            <a:r>
              <a:rPr lang="cs-CZ" dirty="0" smtClean="0"/>
              <a:t>(hledej vyjmenovaná slova)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754" y="1340768"/>
            <a:ext cx="8784976" cy="52205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Za městem Litomyšl byl kdysi dávno krásný, hluboký les. Bydlelo v něm mnoho zvířátek. Veverka Zrzka, hlemýžď Salátek, myška </a:t>
            </a:r>
            <a:r>
              <a:rPr lang="cs-CZ" dirty="0" err="1" smtClean="0"/>
              <a:t>Hryzka</a:t>
            </a:r>
            <a:r>
              <a:rPr lang="cs-CZ" dirty="0" smtClean="0"/>
              <a:t>, motýl Vánek a beruška </a:t>
            </a:r>
            <a:r>
              <a:rPr lang="cs-CZ" dirty="0" err="1" smtClean="0"/>
              <a:t>Sedmitečka</a:t>
            </a:r>
            <a:r>
              <a:rPr lang="cs-CZ" dirty="0" smtClean="0"/>
              <a:t> byli velcí kamarádi. Často si spolu povídali, hráli si na honěnou a na schovávanou. Občas se k nim nachomýtlo i jiné zvířátko a to pak bylo v lese pořádně veselo.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0" b="89604" l="9639" r="97189">
                        <a14:backgroundMark x1="5221" y1="23762" x2="5221" y2="23762"/>
                        <a14:backgroundMark x1="6827" y1="73762" x2="6827" y2="73762"/>
                        <a14:backgroundMark x1="77108" y1="83168" x2="77108" y2="83168"/>
                        <a14:backgroundMark x1="60241" y1="26238" x2="60241" y2="26238"/>
                        <a14:backgroundMark x1="19679" y1="84158" x2="19679" y2="841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973" y="4852364"/>
            <a:ext cx="23717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9573">
                        <a14:backgroundMark x1="82906" y1="41096" x2="82906" y2="41096"/>
                        <a14:backgroundMark x1="85470" y1="86758" x2="85470" y2="86758"/>
                        <a14:backgroundMark x1="15385" y1="89954" x2="15385" y2="89954"/>
                        <a14:backgroundMark x1="8547" y1="7306" x2="8547" y2="7306"/>
                        <a14:backgroundMark x1="50000" y1="11872" x2="50000" y2="118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088" y="4763908"/>
            <a:ext cx="1943773" cy="1819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prejzova\AppData\Local\Microsoft\Windows\Temporary Internet Files\Content.IE5\5TF55U86\MC9004414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52364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ejzova\AppData\Local\Microsoft\Windows\Temporary Internet Files\Content.IE5\2UABTRXI\MC9002321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21302"/>
            <a:ext cx="1866523" cy="150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98500">
                        <a14:backgroundMark x1="24500" y1="12174" x2="24500" y2="12174"/>
                        <a14:backgroundMark x1="7000" y1="85217" x2="7000" y2="85217"/>
                        <a14:backgroundMark x1="88000" y1="85217" x2="88000" y2="85217"/>
                        <a14:backgroundMark x1="86500" y1="13043" x2="86500" y2="130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868" y="3789040"/>
            <a:ext cx="1833238" cy="1254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923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340" y="179567"/>
            <a:ext cx="8776139" cy="3600400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Každý den se scházeli u studánky, o které se říkalo, že její voda má kouzelnou moc. Dokáže prý vyléčit všechny </a:t>
            </a:r>
            <a:r>
              <a:rPr lang="cs-CZ" sz="3200" dirty="0" smtClean="0"/>
              <a:t>nemoci. Kdo se v ní umyje, uzdraví se. Zvířátka </a:t>
            </a:r>
            <a:r>
              <a:rPr lang="cs-CZ" sz="3200" dirty="0"/>
              <a:t>se o studánku pečlivě starala. Čistila ji od </a:t>
            </a:r>
            <a:r>
              <a:rPr lang="cs-CZ" sz="3200" dirty="0" smtClean="0"/>
              <a:t>listí </a:t>
            </a:r>
            <a:r>
              <a:rPr lang="cs-CZ" sz="3200" dirty="0"/>
              <a:t>a </a:t>
            </a:r>
            <a:r>
              <a:rPr lang="cs-CZ" sz="3200" dirty="0" smtClean="0"/>
              <a:t>různého chmýří</a:t>
            </a:r>
            <a:r>
              <a:rPr lang="cs-CZ" sz="3200" dirty="0"/>
              <a:t>, které do </a:t>
            </a:r>
            <a:r>
              <a:rPr lang="cs-CZ" sz="3200" dirty="0" smtClean="0"/>
              <a:t>studánky </a:t>
            </a:r>
            <a:r>
              <a:rPr lang="cs-CZ" sz="3200" dirty="0"/>
              <a:t>napadalo. </a:t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05264"/>
            <a:ext cx="8229600" cy="32089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555776" y="4091349"/>
            <a:ext cx="288032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18874483">
            <a:off x="2442669" y="4257491"/>
            <a:ext cx="9001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20858972">
            <a:off x="3931614" y="5346767"/>
            <a:ext cx="599054" cy="377651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rot="15067032">
            <a:off x="4828620" y="4355918"/>
            <a:ext cx="919100" cy="42089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139562" y="3776464"/>
            <a:ext cx="900100" cy="4572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 rot="1234273">
            <a:off x="3281323" y="5341639"/>
            <a:ext cx="616574" cy="285861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 rot="19450176">
            <a:off x="4480770" y="5076622"/>
            <a:ext cx="919100" cy="42089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 rot="12608759">
            <a:off x="2462910" y="4919082"/>
            <a:ext cx="919100" cy="42089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 rot="11773765">
            <a:off x="4036441" y="3900018"/>
            <a:ext cx="919100" cy="42089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4495991" y="3139376"/>
            <a:ext cx="4003646" cy="2853982"/>
          </a:xfrm>
          <a:custGeom>
            <a:avLst/>
            <a:gdLst>
              <a:gd name="connsiteX0" fmla="*/ 792846 w 4003646"/>
              <a:gd name="connsiteY0" fmla="*/ 2097471 h 2853982"/>
              <a:gd name="connsiteX1" fmla="*/ 475854 w 4003646"/>
              <a:gd name="connsiteY1" fmla="*/ 731967 h 2853982"/>
              <a:gd name="connsiteX2" fmla="*/ 890382 w 4003646"/>
              <a:gd name="connsiteY2" fmla="*/ 1695135 h 2853982"/>
              <a:gd name="connsiteX3" fmla="*/ 817230 w 4003646"/>
              <a:gd name="connsiteY3" fmla="*/ 341823 h 2853982"/>
              <a:gd name="connsiteX4" fmla="*/ 1073262 w 4003646"/>
              <a:gd name="connsiteY4" fmla="*/ 1365951 h 2853982"/>
              <a:gd name="connsiteX5" fmla="*/ 1024494 w 4003646"/>
              <a:gd name="connsiteY5" fmla="*/ 447 h 2853982"/>
              <a:gd name="connsiteX6" fmla="*/ 1268334 w 4003646"/>
              <a:gd name="connsiteY6" fmla="*/ 1536639 h 2853982"/>
              <a:gd name="connsiteX7" fmla="*/ 1609710 w 4003646"/>
              <a:gd name="connsiteY7" fmla="*/ 390591 h 2853982"/>
              <a:gd name="connsiteX8" fmla="*/ 1439022 w 4003646"/>
              <a:gd name="connsiteY8" fmla="*/ 1634175 h 2853982"/>
              <a:gd name="connsiteX9" fmla="*/ 1829166 w 4003646"/>
              <a:gd name="connsiteY9" fmla="*/ 1122111 h 2853982"/>
              <a:gd name="connsiteX10" fmla="*/ 1524366 w 4003646"/>
              <a:gd name="connsiteY10" fmla="*/ 1780479 h 2853982"/>
              <a:gd name="connsiteX11" fmla="*/ 1951086 w 4003646"/>
              <a:gd name="connsiteY11" fmla="*/ 1426911 h 2853982"/>
              <a:gd name="connsiteX12" fmla="*/ 1292718 w 4003646"/>
              <a:gd name="connsiteY12" fmla="*/ 2195007 h 2853982"/>
              <a:gd name="connsiteX13" fmla="*/ 1951086 w 4003646"/>
              <a:gd name="connsiteY13" fmla="*/ 1780479 h 2853982"/>
              <a:gd name="connsiteX14" fmla="*/ 1670670 w 4003646"/>
              <a:gd name="connsiteY14" fmla="*/ 2134047 h 2853982"/>
              <a:gd name="connsiteX15" fmla="*/ 2426574 w 4003646"/>
              <a:gd name="connsiteY15" fmla="*/ 2207199 h 2853982"/>
              <a:gd name="connsiteX16" fmla="*/ 2377806 w 4003646"/>
              <a:gd name="connsiteY16" fmla="*/ 2182815 h 2853982"/>
              <a:gd name="connsiteX17" fmla="*/ 1487790 w 4003646"/>
              <a:gd name="connsiteY17" fmla="*/ 2304735 h 2853982"/>
              <a:gd name="connsiteX18" fmla="*/ 3999342 w 4003646"/>
              <a:gd name="connsiteY18" fmla="*/ 2511999 h 2853982"/>
              <a:gd name="connsiteX19" fmla="*/ 2109582 w 4003646"/>
              <a:gd name="connsiteY19" fmla="*/ 2548575 h 2853982"/>
              <a:gd name="connsiteX20" fmla="*/ 2841102 w 4003646"/>
              <a:gd name="connsiteY20" fmla="*/ 2841183 h 2853982"/>
              <a:gd name="connsiteX21" fmla="*/ 951342 w 4003646"/>
              <a:gd name="connsiteY21" fmla="*/ 2304735 h 2853982"/>
              <a:gd name="connsiteX22" fmla="*/ 1560942 w 4003646"/>
              <a:gd name="connsiteY22" fmla="*/ 2853375 h 2853982"/>
              <a:gd name="connsiteX23" fmla="*/ 622158 w 4003646"/>
              <a:gd name="connsiteY23" fmla="*/ 2414463 h 2853982"/>
              <a:gd name="connsiteX24" fmla="*/ 366 w 4003646"/>
              <a:gd name="connsiteY24" fmla="*/ 2511999 h 2853982"/>
              <a:gd name="connsiteX25" fmla="*/ 524622 w 4003646"/>
              <a:gd name="connsiteY25" fmla="*/ 2255967 h 2853982"/>
              <a:gd name="connsiteX26" fmla="*/ 61326 w 4003646"/>
              <a:gd name="connsiteY26" fmla="*/ 1938975 h 2853982"/>
              <a:gd name="connsiteX27" fmla="*/ 853806 w 4003646"/>
              <a:gd name="connsiteY27" fmla="*/ 2207199 h 2853982"/>
              <a:gd name="connsiteX28" fmla="*/ 329550 w 4003646"/>
              <a:gd name="connsiteY28" fmla="*/ 1719519 h 2853982"/>
              <a:gd name="connsiteX29" fmla="*/ 878190 w 4003646"/>
              <a:gd name="connsiteY29" fmla="*/ 2024319 h 2853982"/>
              <a:gd name="connsiteX30" fmla="*/ 1085454 w 4003646"/>
              <a:gd name="connsiteY30" fmla="*/ 1890207 h 2853982"/>
              <a:gd name="connsiteX31" fmla="*/ 1012302 w 4003646"/>
              <a:gd name="connsiteY31" fmla="*/ 1780479 h 285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03646" h="2853982">
                <a:moveTo>
                  <a:pt x="792846" y="2097471"/>
                </a:moveTo>
                <a:cubicBezTo>
                  <a:pt x="626222" y="1448247"/>
                  <a:pt x="459598" y="799023"/>
                  <a:pt x="475854" y="731967"/>
                </a:cubicBezTo>
                <a:cubicBezTo>
                  <a:pt x="492110" y="664911"/>
                  <a:pt x="833486" y="1760159"/>
                  <a:pt x="890382" y="1695135"/>
                </a:cubicBezTo>
                <a:cubicBezTo>
                  <a:pt x="947278" y="1630111"/>
                  <a:pt x="786750" y="396687"/>
                  <a:pt x="817230" y="341823"/>
                </a:cubicBezTo>
                <a:cubicBezTo>
                  <a:pt x="847710" y="286959"/>
                  <a:pt x="1038718" y="1422847"/>
                  <a:pt x="1073262" y="1365951"/>
                </a:cubicBezTo>
                <a:cubicBezTo>
                  <a:pt x="1107806" y="1309055"/>
                  <a:pt x="991982" y="-28001"/>
                  <a:pt x="1024494" y="447"/>
                </a:cubicBezTo>
                <a:cubicBezTo>
                  <a:pt x="1057006" y="28895"/>
                  <a:pt x="1170798" y="1471615"/>
                  <a:pt x="1268334" y="1536639"/>
                </a:cubicBezTo>
                <a:cubicBezTo>
                  <a:pt x="1365870" y="1601663"/>
                  <a:pt x="1581262" y="374335"/>
                  <a:pt x="1609710" y="390591"/>
                </a:cubicBezTo>
                <a:cubicBezTo>
                  <a:pt x="1638158" y="406847"/>
                  <a:pt x="1402446" y="1512255"/>
                  <a:pt x="1439022" y="1634175"/>
                </a:cubicBezTo>
                <a:cubicBezTo>
                  <a:pt x="1475598" y="1756095"/>
                  <a:pt x="1814942" y="1097727"/>
                  <a:pt x="1829166" y="1122111"/>
                </a:cubicBezTo>
                <a:cubicBezTo>
                  <a:pt x="1843390" y="1146495"/>
                  <a:pt x="1504046" y="1729679"/>
                  <a:pt x="1524366" y="1780479"/>
                </a:cubicBezTo>
                <a:cubicBezTo>
                  <a:pt x="1544686" y="1831279"/>
                  <a:pt x="1989694" y="1357823"/>
                  <a:pt x="1951086" y="1426911"/>
                </a:cubicBezTo>
                <a:cubicBezTo>
                  <a:pt x="1912478" y="1495999"/>
                  <a:pt x="1292718" y="2136079"/>
                  <a:pt x="1292718" y="2195007"/>
                </a:cubicBezTo>
                <a:cubicBezTo>
                  <a:pt x="1292718" y="2253935"/>
                  <a:pt x="1888094" y="1790639"/>
                  <a:pt x="1951086" y="1780479"/>
                </a:cubicBezTo>
                <a:cubicBezTo>
                  <a:pt x="2014078" y="1770319"/>
                  <a:pt x="1591422" y="2062927"/>
                  <a:pt x="1670670" y="2134047"/>
                </a:cubicBezTo>
                <a:cubicBezTo>
                  <a:pt x="1749918" y="2205167"/>
                  <a:pt x="2308718" y="2199071"/>
                  <a:pt x="2426574" y="2207199"/>
                </a:cubicBezTo>
                <a:cubicBezTo>
                  <a:pt x="2544430" y="2215327"/>
                  <a:pt x="2534270" y="2166559"/>
                  <a:pt x="2377806" y="2182815"/>
                </a:cubicBezTo>
                <a:cubicBezTo>
                  <a:pt x="2221342" y="2199071"/>
                  <a:pt x="1217534" y="2249871"/>
                  <a:pt x="1487790" y="2304735"/>
                </a:cubicBezTo>
                <a:cubicBezTo>
                  <a:pt x="1758046" y="2359599"/>
                  <a:pt x="3895710" y="2471359"/>
                  <a:pt x="3999342" y="2511999"/>
                </a:cubicBezTo>
                <a:cubicBezTo>
                  <a:pt x="4102974" y="2552639"/>
                  <a:pt x="2302622" y="2493711"/>
                  <a:pt x="2109582" y="2548575"/>
                </a:cubicBezTo>
                <a:cubicBezTo>
                  <a:pt x="1916542" y="2603439"/>
                  <a:pt x="3034142" y="2881823"/>
                  <a:pt x="2841102" y="2841183"/>
                </a:cubicBezTo>
                <a:cubicBezTo>
                  <a:pt x="2648062" y="2800543"/>
                  <a:pt x="1164702" y="2302703"/>
                  <a:pt x="951342" y="2304735"/>
                </a:cubicBezTo>
                <a:cubicBezTo>
                  <a:pt x="737982" y="2306767"/>
                  <a:pt x="1615806" y="2835087"/>
                  <a:pt x="1560942" y="2853375"/>
                </a:cubicBezTo>
                <a:cubicBezTo>
                  <a:pt x="1506078" y="2871663"/>
                  <a:pt x="882254" y="2471359"/>
                  <a:pt x="622158" y="2414463"/>
                </a:cubicBezTo>
                <a:cubicBezTo>
                  <a:pt x="362062" y="2357567"/>
                  <a:pt x="16622" y="2538415"/>
                  <a:pt x="366" y="2511999"/>
                </a:cubicBezTo>
                <a:cubicBezTo>
                  <a:pt x="-15890" y="2485583"/>
                  <a:pt x="514462" y="2351471"/>
                  <a:pt x="524622" y="2255967"/>
                </a:cubicBezTo>
                <a:cubicBezTo>
                  <a:pt x="534782" y="2160463"/>
                  <a:pt x="6462" y="1947103"/>
                  <a:pt x="61326" y="1938975"/>
                </a:cubicBezTo>
                <a:cubicBezTo>
                  <a:pt x="116190" y="1930847"/>
                  <a:pt x="809102" y="2243775"/>
                  <a:pt x="853806" y="2207199"/>
                </a:cubicBezTo>
                <a:cubicBezTo>
                  <a:pt x="898510" y="2170623"/>
                  <a:pt x="325486" y="1749999"/>
                  <a:pt x="329550" y="1719519"/>
                </a:cubicBezTo>
                <a:cubicBezTo>
                  <a:pt x="333614" y="1689039"/>
                  <a:pt x="752206" y="1995871"/>
                  <a:pt x="878190" y="2024319"/>
                </a:cubicBezTo>
                <a:cubicBezTo>
                  <a:pt x="1004174" y="2052767"/>
                  <a:pt x="1063102" y="1930847"/>
                  <a:pt x="1085454" y="1890207"/>
                </a:cubicBezTo>
                <a:cubicBezTo>
                  <a:pt x="1107806" y="1849567"/>
                  <a:pt x="1060054" y="1815023"/>
                  <a:pt x="1012302" y="1780479"/>
                </a:cubicBezTo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203316" y="3678434"/>
            <a:ext cx="2792620" cy="2048276"/>
          </a:xfrm>
          <a:custGeom>
            <a:avLst/>
            <a:gdLst>
              <a:gd name="connsiteX0" fmla="*/ 2511865 w 2792620"/>
              <a:gd name="connsiteY0" fmla="*/ 1950722 h 2048276"/>
              <a:gd name="connsiteX1" fmla="*/ 2072953 w 2792620"/>
              <a:gd name="connsiteY1" fmla="*/ 1901954 h 2048276"/>
              <a:gd name="connsiteX2" fmla="*/ 1195129 w 2792620"/>
              <a:gd name="connsiteY2" fmla="*/ 1987298 h 2048276"/>
              <a:gd name="connsiteX3" fmla="*/ 1634041 w 2792620"/>
              <a:gd name="connsiteY3" fmla="*/ 1780034 h 2048276"/>
              <a:gd name="connsiteX4" fmla="*/ 634297 w 2792620"/>
              <a:gd name="connsiteY4" fmla="*/ 1901954 h 2048276"/>
              <a:gd name="connsiteX5" fmla="*/ 1061017 w 2792620"/>
              <a:gd name="connsiteY5" fmla="*/ 1719074 h 2048276"/>
              <a:gd name="connsiteX6" fmla="*/ 313 w 2792620"/>
              <a:gd name="connsiteY6" fmla="*/ 1511810 h 2048276"/>
              <a:gd name="connsiteX7" fmla="*/ 1182937 w 2792620"/>
              <a:gd name="connsiteY7" fmla="*/ 1609346 h 2048276"/>
              <a:gd name="connsiteX8" fmla="*/ 695257 w 2792620"/>
              <a:gd name="connsiteY8" fmla="*/ 1072898 h 2048276"/>
              <a:gd name="connsiteX9" fmla="*/ 1414585 w 2792620"/>
              <a:gd name="connsiteY9" fmla="*/ 1572770 h 2048276"/>
              <a:gd name="connsiteX10" fmla="*/ 865945 w 2792620"/>
              <a:gd name="connsiteY10" fmla="*/ 2 h 2048276"/>
              <a:gd name="connsiteX11" fmla="*/ 1560889 w 2792620"/>
              <a:gd name="connsiteY11" fmla="*/ 1560578 h 2048276"/>
              <a:gd name="connsiteX12" fmla="*/ 1609657 w 2792620"/>
              <a:gd name="connsiteY12" fmla="*/ 963170 h 2048276"/>
              <a:gd name="connsiteX13" fmla="*/ 1731577 w 2792620"/>
              <a:gd name="connsiteY13" fmla="*/ 1670306 h 2048276"/>
              <a:gd name="connsiteX14" fmla="*/ 1890073 w 2792620"/>
              <a:gd name="connsiteY14" fmla="*/ 1402082 h 2048276"/>
              <a:gd name="connsiteX15" fmla="*/ 1890073 w 2792620"/>
              <a:gd name="connsiteY15" fmla="*/ 1706882 h 2048276"/>
              <a:gd name="connsiteX16" fmla="*/ 2475289 w 2792620"/>
              <a:gd name="connsiteY16" fmla="*/ 1438658 h 2048276"/>
              <a:gd name="connsiteX17" fmla="*/ 2280217 w 2792620"/>
              <a:gd name="connsiteY17" fmla="*/ 1719074 h 2048276"/>
              <a:gd name="connsiteX18" fmla="*/ 2792281 w 2792620"/>
              <a:gd name="connsiteY18" fmla="*/ 1767842 h 2048276"/>
              <a:gd name="connsiteX19" fmla="*/ 2365561 w 2792620"/>
              <a:gd name="connsiteY19" fmla="*/ 1840994 h 2048276"/>
              <a:gd name="connsiteX20" fmla="*/ 2767897 w 2792620"/>
              <a:gd name="connsiteY20" fmla="*/ 2048258 h 2048276"/>
              <a:gd name="connsiteX21" fmla="*/ 2133913 w 2792620"/>
              <a:gd name="connsiteY21" fmla="*/ 1828802 h 20482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2792620" h="2048276">
                <a:moveTo>
                  <a:pt x="2511865" y="1950722"/>
                </a:moveTo>
                <a:cubicBezTo>
                  <a:pt x="2402137" y="1923290"/>
                  <a:pt x="2292409" y="1895858"/>
                  <a:pt x="2072953" y="1901954"/>
                </a:cubicBezTo>
                <a:cubicBezTo>
                  <a:pt x="1853497" y="1908050"/>
                  <a:pt x="1268281" y="2007618"/>
                  <a:pt x="1195129" y="1987298"/>
                </a:cubicBezTo>
                <a:cubicBezTo>
                  <a:pt x="1121977" y="1966978"/>
                  <a:pt x="1727513" y="1794258"/>
                  <a:pt x="1634041" y="1780034"/>
                </a:cubicBezTo>
                <a:cubicBezTo>
                  <a:pt x="1540569" y="1765810"/>
                  <a:pt x="729801" y="1912114"/>
                  <a:pt x="634297" y="1901954"/>
                </a:cubicBezTo>
                <a:cubicBezTo>
                  <a:pt x="538793" y="1891794"/>
                  <a:pt x="1166681" y="1784098"/>
                  <a:pt x="1061017" y="1719074"/>
                </a:cubicBezTo>
                <a:cubicBezTo>
                  <a:pt x="955353" y="1654050"/>
                  <a:pt x="-20007" y="1530098"/>
                  <a:pt x="313" y="1511810"/>
                </a:cubicBezTo>
                <a:cubicBezTo>
                  <a:pt x="20633" y="1493522"/>
                  <a:pt x="1067113" y="1682498"/>
                  <a:pt x="1182937" y="1609346"/>
                </a:cubicBezTo>
                <a:cubicBezTo>
                  <a:pt x="1298761" y="1536194"/>
                  <a:pt x="656649" y="1078994"/>
                  <a:pt x="695257" y="1072898"/>
                </a:cubicBezTo>
                <a:cubicBezTo>
                  <a:pt x="733865" y="1066802"/>
                  <a:pt x="1386137" y="1751586"/>
                  <a:pt x="1414585" y="1572770"/>
                </a:cubicBezTo>
                <a:cubicBezTo>
                  <a:pt x="1443033" y="1393954"/>
                  <a:pt x="841561" y="2034"/>
                  <a:pt x="865945" y="2"/>
                </a:cubicBezTo>
                <a:cubicBezTo>
                  <a:pt x="890329" y="-2030"/>
                  <a:pt x="1436937" y="1400050"/>
                  <a:pt x="1560889" y="1560578"/>
                </a:cubicBezTo>
                <a:cubicBezTo>
                  <a:pt x="1684841" y="1721106"/>
                  <a:pt x="1581209" y="944882"/>
                  <a:pt x="1609657" y="963170"/>
                </a:cubicBezTo>
                <a:cubicBezTo>
                  <a:pt x="1638105" y="981458"/>
                  <a:pt x="1684841" y="1597154"/>
                  <a:pt x="1731577" y="1670306"/>
                </a:cubicBezTo>
                <a:cubicBezTo>
                  <a:pt x="1778313" y="1743458"/>
                  <a:pt x="1863657" y="1395986"/>
                  <a:pt x="1890073" y="1402082"/>
                </a:cubicBezTo>
                <a:cubicBezTo>
                  <a:pt x="1916489" y="1408178"/>
                  <a:pt x="1792537" y="1700786"/>
                  <a:pt x="1890073" y="1706882"/>
                </a:cubicBezTo>
                <a:cubicBezTo>
                  <a:pt x="1987609" y="1712978"/>
                  <a:pt x="2410265" y="1436626"/>
                  <a:pt x="2475289" y="1438658"/>
                </a:cubicBezTo>
                <a:cubicBezTo>
                  <a:pt x="2540313" y="1440690"/>
                  <a:pt x="2227385" y="1664210"/>
                  <a:pt x="2280217" y="1719074"/>
                </a:cubicBezTo>
                <a:cubicBezTo>
                  <a:pt x="2333049" y="1773938"/>
                  <a:pt x="2778057" y="1747522"/>
                  <a:pt x="2792281" y="1767842"/>
                </a:cubicBezTo>
                <a:cubicBezTo>
                  <a:pt x="2806505" y="1788162"/>
                  <a:pt x="2369625" y="1794258"/>
                  <a:pt x="2365561" y="1840994"/>
                </a:cubicBezTo>
                <a:cubicBezTo>
                  <a:pt x="2361497" y="1887730"/>
                  <a:pt x="2806505" y="2050290"/>
                  <a:pt x="2767897" y="2048258"/>
                </a:cubicBezTo>
                <a:cubicBezTo>
                  <a:pt x="2729289" y="2046226"/>
                  <a:pt x="2431601" y="1937514"/>
                  <a:pt x="2133913" y="1828802"/>
                </a:cubicBezTo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4888413" y="4718741"/>
            <a:ext cx="878515" cy="1024004"/>
          </a:xfrm>
          <a:custGeom>
            <a:avLst/>
            <a:gdLst>
              <a:gd name="connsiteX0" fmla="*/ 610179 w 878515"/>
              <a:gd name="connsiteY0" fmla="*/ 158059 h 1024004"/>
              <a:gd name="connsiteX1" fmla="*/ 402915 w 878515"/>
              <a:gd name="connsiteY1" fmla="*/ 438475 h 1024004"/>
              <a:gd name="connsiteX2" fmla="*/ 183459 w 878515"/>
              <a:gd name="connsiteY2" fmla="*/ 97099 h 1024004"/>
              <a:gd name="connsiteX3" fmla="*/ 268803 w 878515"/>
              <a:gd name="connsiteY3" fmla="*/ 670123 h 1024004"/>
              <a:gd name="connsiteX4" fmla="*/ 579 w 878515"/>
              <a:gd name="connsiteY4" fmla="*/ 718891 h 1024004"/>
              <a:gd name="connsiteX5" fmla="*/ 354147 w 878515"/>
              <a:gd name="connsiteY5" fmla="*/ 828619 h 1024004"/>
              <a:gd name="connsiteX6" fmla="*/ 220035 w 878515"/>
              <a:gd name="connsiteY6" fmla="*/ 1023691 h 1024004"/>
              <a:gd name="connsiteX7" fmla="*/ 573603 w 878515"/>
              <a:gd name="connsiteY7" fmla="*/ 779851 h 1024004"/>
              <a:gd name="connsiteX8" fmla="*/ 841827 w 878515"/>
              <a:gd name="connsiteY8" fmla="*/ 913963 h 1024004"/>
              <a:gd name="connsiteX9" fmla="*/ 634563 w 878515"/>
              <a:gd name="connsiteY9" fmla="*/ 621355 h 1024004"/>
              <a:gd name="connsiteX10" fmla="*/ 878403 w 878515"/>
              <a:gd name="connsiteY10" fmla="*/ 304363 h 1024004"/>
              <a:gd name="connsiteX11" fmla="*/ 597987 w 878515"/>
              <a:gd name="connsiteY11" fmla="*/ 462859 h 1024004"/>
              <a:gd name="connsiteX12" fmla="*/ 829635 w 878515"/>
              <a:gd name="connsiteY12" fmla="*/ 11755 h 1024004"/>
              <a:gd name="connsiteX13" fmla="*/ 610179 w 878515"/>
              <a:gd name="connsiteY13" fmla="*/ 158059 h 1024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78515" h="1024004">
                <a:moveTo>
                  <a:pt x="610179" y="158059"/>
                </a:moveTo>
                <a:cubicBezTo>
                  <a:pt x="539059" y="229179"/>
                  <a:pt x="474035" y="448635"/>
                  <a:pt x="402915" y="438475"/>
                </a:cubicBezTo>
                <a:cubicBezTo>
                  <a:pt x="331795" y="428315"/>
                  <a:pt x="205811" y="58491"/>
                  <a:pt x="183459" y="97099"/>
                </a:cubicBezTo>
                <a:cubicBezTo>
                  <a:pt x="161107" y="135707"/>
                  <a:pt x="299283" y="566491"/>
                  <a:pt x="268803" y="670123"/>
                </a:cubicBezTo>
                <a:cubicBezTo>
                  <a:pt x="238323" y="773755"/>
                  <a:pt x="-13645" y="692475"/>
                  <a:pt x="579" y="718891"/>
                </a:cubicBezTo>
                <a:cubicBezTo>
                  <a:pt x="14803" y="745307"/>
                  <a:pt x="317571" y="777819"/>
                  <a:pt x="354147" y="828619"/>
                </a:cubicBezTo>
                <a:cubicBezTo>
                  <a:pt x="390723" y="879419"/>
                  <a:pt x="183459" y="1031819"/>
                  <a:pt x="220035" y="1023691"/>
                </a:cubicBezTo>
                <a:cubicBezTo>
                  <a:pt x="256611" y="1015563"/>
                  <a:pt x="469971" y="798139"/>
                  <a:pt x="573603" y="779851"/>
                </a:cubicBezTo>
                <a:cubicBezTo>
                  <a:pt x="677235" y="761563"/>
                  <a:pt x="831667" y="940379"/>
                  <a:pt x="841827" y="913963"/>
                </a:cubicBezTo>
                <a:cubicBezTo>
                  <a:pt x="851987" y="887547"/>
                  <a:pt x="628467" y="722955"/>
                  <a:pt x="634563" y="621355"/>
                </a:cubicBezTo>
                <a:cubicBezTo>
                  <a:pt x="640659" y="519755"/>
                  <a:pt x="884499" y="330779"/>
                  <a:pt x="878403" y="304363"/>
                </a:cubicBezTo>
                <a:cubicBezTo>
                  <a:pt x="872307" y="277947"/>
                  <a:pt x="606115" y="511627"/>
                  <a:pt x="597987" y="462859"/>
                </a:cubicBezTo>
                <a:cubicBezTo>
                  <a:pt x="589859" y="414091"/>
                  <a:pt x="819475" y="62555"/>
                  <a:pt x="829635" y="11755"/>
                </a:cubicBezTo>
                <a:cubicBezTo>
                  <a:pt x="839795" y="-39045"/>
                  <a:pt x="681299" y="86939"/>
                  <a:pt x="610179" y="158059"/>
                </a:cubicBezTo>
                <a:close/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2125449" y="3134213"/>
            <a:ext cx="1870191" cy="1649147"/>
          </a:xfrm>
          <a:custGeom>
            <a:avLst/>
            <a:gdLst>
              <a:gd name="connsiteX0" fmla="*/ 614118 w 1870191"/>
              <a:gd name="connsiteY0" fmla="*/ 1353826 h 1649147"/>
              <a:gd name="connsiteX1" fmla="*/ 370278 w 1870191"/>
              <a:gd name="connsiteY1" fmla="*/ 488194 h 1649147"/>
              <a:gd name="connsiteX2" fmla="*/ 638502 w 1870191"/>
              <a:gd name="connsiteY2" fmla="*/ 1049026 h 1649147"/>
              <a:gd name="connsiteX3" fmla="*/ 662886 w 1870191"/>
              <a:gd name="connsiteY3" fmla="*/ 514 h 1649147"/>
              <a:gd name="connsiteX4" fmla="*/ 748230 w 1870191"/>
              <a:gd name="connsiteY4" fmla="*/ 902722 h 1649147"/>
              <a:gd name="connsiteX5" fmla="*/ 1053030 w 1870191"/>
              <a:gd name="connsiteY5" fmla="*/ 463810 h 1649147"/>
              <a:gd name="connsiteX6" fmla="*/ 943302 w 1870191"/>
              <a:gd name="connsiteY6" fmla="*/ 878338 h 1649147"/>
              <a:gd name="connsiteX7" fmla="*/ 1370022 w 1870191"/>
              <a:gd name="connsiteY7" fmla="*/ 792994 h 1649147"/>
              <a:gd name="connsiteX8" fmla="*/ 1089606 w 1870191"/>
              <a:gd name="connsiteY8" fmla="*/ 1000258 h 1649147"/>
              <a:gd name="connsiteX9" fmla="*/ 1869894 w 1870191"/>
              <a:gd name="connsiteY9" fmla="*/ 1109986 h 1649147"/>
              <a:gd name="connsiteX10" fmla="*/ 1187142 w 1870191"/>
              <a:gd name="connsiteY10" fmla="*/ 1146562 h 1649147"/>
              <a:gd name="connsiteX11" fmla="*/ 1601670 w 1870191"/>
              <a:gd name="connsiteY11" fmla="*/ 1414786 h 1649147"/>
              <a:gd name="connsiteX12" fmla="*/ 1065222 w 1870191"/>
              <a:gd name="connsiteY12" fmla="*/ 1231906 h 1649147"/>
              <a:gd name="connsiteX13" fmla="*/ 1199334 w 1870191"/>
              <a:gd name="connsiteY13" fmla="*/ 1609858 h 1649147"/>
              <a:gd name="connsiteX14" fmla="*/ 894534 w 1870191"/>
              <a:gd name="connsiteY14" fmla="*/ 1292866 h 1649147"/>
              <a:gd name="connsiteX15" fmla="*/ 882342 w 1870191"/>
              <a:gd name="connsiteY15" fmla="*/ 1646434 h 1649147"/>
              <a:gd name="connsiteX16" fmla="*/ 809190 w 1870191"/>
              <a:gd name="connsiteY16" fmla="*/ 1061218 h 1649147"/>
              <a:gd name="connsiteX17" fmla="*/ 565350 w 1870191"/>
              <a:gd name="connsiteY17" fmla="*/ 1622050 h 1649147"/>
              <a:gd name="connsiteX18" fmla="*/ 504390 w 1870191"/>
              <a:gd name="connsiteY18" fmla="*/ 1366018 h 1649147"/>
              <a:gd name="connsiteX19" fmla="*/ 102054 w 1870191"/>
              <a:gd name="connsiteY19" fmla="*/ 1207522 h 1649147"/>
              <a:gd name="connsiteX20" fmla="*/ 333702 w 1870191"/>
              <a:gd name="connsiteY20" fmla="*/ 1158754 h 1649147"/>
              <a:gd name="connsiteX21" fmla="*/ 4518 w 1870191"/>
              <a:gd name="connsiteY21" fmla="*/ 927106 h 1649147"/>
              <a:gd name="connsiteX22" fmla="*/ 626310 w 1870191"/>
              <a:gd name="connsiteY22" fmla="*/ 1268482 h 1649147"/>
              <a:gd name="connsiteX23" fmla="*/ 577542 w 1870191"/>
              <a:gd name="connsiteY23" fmla="*/ 1280674 h 1649147"/>
              <a:gd name="connsiteX24" fmla="*/ 577542 w 1870191"/>
              <a:gd name="connsiteY24" fmla="*/ 1244098 h 1649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870191" h="1649147">
                <a:moveTo>
                  <a:pt x="614118" y="1353826"/>
                </a:moveTo>
                <a:cubicBezTo>
                  <a:pt x="490166" y="946410"/>
                  <a:pt x="366214" y="538994"/>
                  <a:pt x="370278" y="488194"/>
                </a:cubicBezTo>
                <a:cubicBezTo>
                  <a:pt x="374342" y="437394"/>
                  <a:pt x="589734" y="1130306"/>
                  <a:pt x="638502" y="1049026"/>
                </a:cubicBezTo>
                <a:cubicBezTo>
                  <a:pt x="687270" y="967746"/>
                  <a:pt x="644598" y="24898"/>
                  <a:pt x="662886" y="514"/>
                </a:cubicBezTo>
                <a:cubicBezTo>
                  <a:pt x="681174" y="-23870"/>
                  <a:pt x="683206" y="825506"/>
                  <a:pt x="748230" y="902722"/>
                </a:cubicBezTo>
                <a:cubicBezTo>
                  <a:pt x="813254" y="979938"/>
                  <a:pt x="1020518" y="467874"/>
                  <a:pt x="1053030" y="463810"/>
                </a:cubicBezTo>
                <a:cubicBezTo>
                  <a:pt x="1085542" y="459746"/>
                  <a:pt x="890470" y="823474"/>
                  <a:pt x="943302" y="878338"/>
                </a:cubicBezTo>
                <a:cubicBezTo>
                  <a:pt x="996134" y="933202"/>
                  <a:pt x="1345638" y="772674"/>
                  <a:pt x="1370022" y="792994"/>
                </a:cubicBezTo>
                <a:cubicBezTo>
                  <a:pt x="1394406" y="813314"/>
                  <a:pt x="1006294" y="947426"/>
                  <a:pt x="1089606" y="1000258"/>
                </a:cubicBezTo>
                <a:cubicBezTo>
                  <a:pt x="1172918" y="1053090"/>
                  <a:pt x="1853638" y="1085602"/>
                  <a:pt x="1869894" y="1109986"/>
                </a:cubicBezTo>
                <a:cubicBezTo>
                  <a:pt x="1886150" y="1134370"/>
                  <a:pt x="1231846" y="1095762"/>
                  <a:pt x="1187142" y="1146562"/>
                </a:cubicBezTo>
                <a:cubicBezTo>
                  <a:pt x="1142438" y="1197362"/>
                  <a:pt x="1621990" y="1400562"/>
                  <a:pt x="1601670" y="1414786"/>
                </a:cubicBezTo>
                <a:cubicBezTo>
                  <a:pt x="1581350" y="1429010"/>
                  <a:pt x="1132278" y="1199394"/>
                  <a:pt x="1065222" y="1231906"/>
                </a:cubicBezTo>
                <a:cubicBezTo>
                  <a:pt x="998166" y="1264418"/>
                  <a:pt x="1227782" y="1599698"/>
                  <a:pt x="1199334" y="1609858"/>
                </a:cubicBezTo>
                <a:cubicBezTo>
                  <a:pt x="1170886" y="1620018"/>
                  <a:pt x="947366" y="1286770"/>
                  <a:pt x="894534" y="1292866"/>
                </a:cubicBezTo>
                <a:cubicBezTo>
                  <a:pt x="841702" y="1298962"/>
                  <a:pt x="896566" y="1685042"/>
                  <a:pt x="882342" y="1646434"/>
                </a:cubicBezTo>
                <a:cubicBezTo>
                  <a:pt x="868118" y="1607826"/>
                  <a:pt x="862022" y="1065282"/>
                  <a:pt x="809190" y="1061218"/>
                </a:cubicBezTo>
                <a:cubicBezTo>
                  <a:pt x="756358" y="1057154"/>
                  <a:pt x="616150" y="1571250"/>
                  <a:pt x="565350" y="1622050"/>
                </a:cubicBezTo>
                <a:cubicBezTo>
                  <a:pt x="514550" y="1672850"/>
                  <a:pt x="581606" y="1435106"/>
                  <a:pt x="504390" y="1366018"/>
                </a:cubicBezTo>
                <a:cubicBezTo>
                  <a:pt x="427174" y="1296930"/>
                  <a:pt x="130502" y="1242066"/>
                  <a:pt x="102054" y="1207522"/>
                </a:cubicBezTo>
                <a:cubicBezTo>
                  <a:pt x="73606" y="1172978"/>
                  <a:pt x="349958" y="1205490"/>
                  <a:pt x="333702" y="1158754"/>
                </a:cubicBezTo>
                <a:cubicBezTo>
                  <a:pt x="317446" y="1112018"/>
                  <a:pt x="-44250" y="908818"/>
                  <a:pt x="4518" y="927106"/>
                </a:cubicBezTo>
                <a:cubicBezTo>
                  <a:pt x="53286" y="945394"/>
                  <a:pt x="530806" y="1209554"/>
                  <a:pt x="626310" y="1268482"/>
                </a:cubicBezTo>
                <a:cubicBezTo>
                  <a:pt x="721814" y="1327410"/>
                  <a:pt x="585670" y="1284738"/>
                  <a:pt x="577542" y="1280674"/>
                </a:cubicBezTo>
                <a:cubicBezTo>
                  <a:pt x="569414" y="1276610"/>
                  <a:pt x="573478" y="1260354"/>
                  <a:pt x="577542" y="1244098"/>
                </a:cubicBezTo>
              </a:path>
            </a:pathLst>
          </a:cu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425545" y="3134213"/>
            <a:ext cx="1331081" cy="1112491"/>
          </a:xfrm>
          <a:custGeom>
            <a:avLst/>
            <a:gdLst>
              <a:gd name="connsiteX0" fmla="*/ 379538 w 1331081"/>
              <a:gd name="connsiteY0" fmla="*/ 853828 h 1112491"/>
              <a:gd name="connsiteX1" fmla="*/ 257618 w 1331081"/>
              <a:gd name="connsiteY1" fmla="*/ 292996 h 1112491"/>
              <a:gd name="connsiteX2" fmla="*/ 452690 w 1331081"/>
              <a:gd name="connsiteY2" fmla="*/ 731908 h 1112491"/>
              <a:gd name="connsiteX3" fmla="*/ 428306 w 1331081"/>
              <a:gd name="connsiteY3" fmla="*/ 388 h 1112491"/>
              <a:gd name="connsiteX4" fmla="*/ 574610 w 1331081"/>
              <a:gd name="connsiteY4" fmla="*/ 622180 h 1112491"/>
              <a:gd name="connsiteX5" fmla="*/ 684338 w 1331081"/>
              <a:gd name="connsiteY5" fmla="*/ 36964 h 1112491"/>
              <a:gd name="connsiteX6" fmla="*/ 720914 w 1331081"/>
              <a:gd name="connsiteY6" fmla="*/ 549028 h 1112491"/>
              <a:gd name="connsiteX7" fmla="*/ 1001330 w 1331081"/>
              <a:gd name="connsiteY7" fmla="*/ 268612 h 1112491"/>
              <a:gd name="connsiteX8" fmla="*/ 903794 w 1331081"/>
              <a:gd name="connsiteY8" fmla="*/ 524644 h 1112491"/>
              <a:gd name="connsiteX9" fmla="*/ 1196402 w 1331081"/>
              <a:gd name="connsiteY9" fmla="*/ 670948 h 1112491"/>
              <a:gd name="connsiteX10" fmla="*/ 1257362 w 1331081"/>
              <a:gd name="connsiteY10" fmla="*/ 768484 h 1112491"/>
              <a:gd name="connsiteX11" fmla="*/ 806258 w 1331081"/>
              <a:gd name="connsiteY11" fmla="*/ 719716 h 1112491"/>
              <a:gd name="connsiteX12" fmla="*/ 1330514 w 1331081"/>
              <a:gd name="connsiteY12" fmla="*/ 914788 h 1112491"/>
              <a:gd name="connsiteX13" fmla="*/ 684338 w 1331081"/>
              <a:gd name="connsiteY13" fmla="*/ 841636 h 1112491"/>
              <a:gd name="connsiteX14" fmla="*/ 879410 w 1331081"/>
              <a:gd name="connsiteY14" fmla="*/ 1036708 h 1112491"/>
              <a:gd name="connsiteX15" fmla="*/ 586802 w 1331081"/>
              <a:gd name="connsiteY15" fmla="*/ 914788 h 1112491"/>
              <a:gd name="connsiteX16" fmla="*/ 477074 w 1331081"/>
              <a:gd name="connsiteY16" fmla="*/ 1109860 h 1112491"/>
              <a:gd name="connsiteX17" fmla="*/ 538034 w 1331081"/>
              <a:gd name="connsiteY17" fmla="*/ 744100 h 1112491"/>
              <a:gd name="connsiteX18" fmla="*/ 245426 w 1331081"/>
              <a:gd name="connsiteY18" fmla="*/ 1000132 h 1112491"/>
              <a:gd name="connsiteX19" fmla="*/ 282002 w 1331081"/>
              <a:gd name="connsiteY19" fmla="*/ 756292 h 1112491"/>
              <a:gd name="connsiteX20" fmla="*/ 1586 w 1331081"/>
              <a:gd name="connsiteY20" fmla="*/ 646564 h 1112491"/>
              <a:gd name="connsiteX21" fmla="*/ 428306 w 1331081"/>
              <a:gd name="connsiteY21" fmla="*/ 719716 h 11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331081" h="1112491">
                <a:moveTo>
                  <a:pt x="379538" y="853828"/>
                </a:moveTo>
                <a:cubicBezTo>
                  <a:pt x="312482" y="583572"/>
                  <a:pt x="245426" y="313316"/>
                  <a:pt x="257618" y="292996"/>
                </a:cubicBezTo>
                <a:cubicBezTo>
                  <a:pt x="269810" y="272676"/>
                  <a:pt x="424242" y="780676"/>
                  <a:pt x="452690" y="731908"/>
                </a:cubicBezTo>
                <a:cubicBezTo>
                  <a:pt x="481138" y="683140"/>
                  <a:pt x="407986" y="18676"/>
                  <a:pt x="428306" y="388"/>
                </a:cubicBezTo>
                <a:cubicBezTo>
                  <a:pt x="448626" y="-17900"/>
                  <a:pt x="531938" y="616084"/>
                  <a:pt x="574610" y="622180"/>
                </a:cubicBezTo>
                <a:cubicBezTo>
                  <a:pt x="617282" y="628276"/>
                  <a:pt x="659954" y="49156"/>
                  <a:pt x="684338" y="36964"/>
                </a:cubicBezTo>
                <a:cubicBezTo>
                  <a:pt x="708722" y="24772"/>
                  <a:pt x="668082" y="510420"/>
                  <a:pt x="720914" y="549028"/>
                </a:cubicBezTo>
                <a:cubicBezTo>
                  <a:pt x="773746" y="587636"/>
                  <a:pt x="970850" y="272676"/>
                  <a:pt x="1001330" y="268612"/>
                </a:cubicBezTo>
                <a:cubicBezTo>
                  <a:pt x="1031810" y="264548"/>
                  <a:pt x="871282" y="457588"/>
                  <a:pt x="903794" y="524644"/>
                </a:cubicBezTo>
                <a:cubicBezTo>
                  <a:pt x="936306" y="591700"/>
                  <a:pt x="1137474" y="630308"/>
                  <a:pt x="1196402" y="670948"/>
                </a:cubicBezTo>
                <a:cubicBezTo>
                  <a:pt x="1255330" y="711588"/>
                  <a:pt x="1322386" y="760356"/>
                  <a:pt x="1257362" y="768484"/>
                </a:cubicBezTo>
                <a:cubicBezTo>
                  <a:pt x="1192338" y="776612"/>
                  <a:pt x="794066" y="695332"/>
                  <a:pt x="806258" y="719716"/>
                </a:cubicBezTo>
                <a:cubicBezTo>
                  <a:pt x="818450" y="744100"/>
                  <a:pt x="1350834" y="894468"/>
                  <a:pt x="1330514" y="914788"/>
                </a:cubicBezTo>
                <a:cubicBezTo>
                  <a:pt x="1310194" y="935108"/>
                  <a:pt x="759522" y="821316"/>
                  <a:pt x="684338" y="841636"/>
                </a:cubicBezTo>
                <a:cubicBezTo>
                  <a:pt x="609154" y="861956"/>
                  <a:pt x="895666" y="1024516"/>
                  <a:pt x="879410" y="1036708"/>
                </a:cubicBezTo>
                <a:cubicBezTo>
                  <a:pt x="863154" y="1048900"/>
                  <a:pt x="653858" y="902596"/>
                  <a:pt x="586802" y="914788"/>
                </a:cubicBezTo>
                <a:cubicBezTo>
                  <a:pt x="519746" y="926980"/>
                  <a:pt x="485202" y="1138308"/>
                  <a:pt x="477074" y="1109860"/>
                </a:cubicBezTo>
                <a:cubicBezTo>
                  <a:pt x="468946" y="1081412"/>
                  <a:pt x="576642" y="762388"/>
                  <a:pt x="538034" y="744100"/>
                </a:cubicBezTo>
                <a:cubicBezTo>
                  <a:pt x="499426" y="725812"/>
                  <a:pt x="288098" y="998100"/>
                  <a:pt x="245426" y="1000132"/>
                </a:cubicBezTo>
                <a:cubicBezTo>
                  <a:pt x="202754" y="1002164"/>
                  <a:pt x="322642" y="815220"/>
                  <a:pt x="282002" y="756292"/>
                </a:cubicBezTo>
                <a:cubicBezTo>
                  <a:pt x="241362" y="697364"/>
                  <a:pt x="-22798" y="652660"/>
                  <a:pt x="1586" y="646564"/>
                </a:cubicBezTo>
                <a:cubicBezTo>
                  <a:pt x="25970" y="640468"/>
                  <a:pt x="227138" y="680092"/>
                  <a:pt x="428306" y="719716"/>
                </a:cubicBezTo>
              </a:path>
            </a:pathLst>
          </a:cu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 rot="2129606">
            <a:off x="3559821" y="4647057"/>
            <a:ext cx="338336" cy="400752"/>
          </a:xfrm>
          <a:prstGeom prst="hear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 rot="1499439">
            <a:off x="4495991" y="4702571"/>
            <a:ext cx="336360" cy="264547"/>
          </a:xfrm>
          <a:prstGeom prst="hear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4039662" y="4392791"/>
            <a:ext cx="290706" cy="269530"/>
          </a:xfrm>
          <a:prstGeom prst="hear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kmý pruh 28"/>
          <p:cNvSpPr/>
          <p:nvPr/>
        </p:nvSpPr>
        <p:spPr>
          <a:xfrm>
            <a:off x="3765350" y="4643903"/>
            <a:ext cx="169168" cy="134164"/>
          </a:xfrm>
          <a:prstGeom prst="diagStrip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Šikmý pruh 29"/>
          <p:cNvSpPr/>
          <p:nvPr/>
        </p:nvSpPr>
        <p:spPr>
          <a:xfrm>
            <a:off x="4222243" y="4329006"/>
            <a:ext cx="169168" cy="134164"/>
          </a:xfrm>
          <a:prstGeom prst="diagStrip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Šikmý pruh 30"/>
          <p:cNvSpPr/>
          <p:nvPr/>
        </p:nvSpPr>
        <p:spPr>
          <a:xfrm flipH="1" flipV="1">
            <a:off x="4664170" y="4463169"/>
            <a:ext cx="99087" cy="255570"/>
          </a:xfrm>
          <a:prstGeom prst="diagStrip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03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3240360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Jednou ráno je ale probudil velký rámus. K lesu začaly přijíždět traktory s valníky a </a:t>
            </a:r>
            <a:r>
              <a:rPr lang="cs-CZ" sz="3200" dirty="0" smtClean="0"/>
              <a:t>na nich </a:t>
            </a:r>
            <a:r>
              <a:rPr lang="cs-CZ" sz="3200" dirty="0"/>
              <a:t>seděli dřevorubci s motorovými pilami v rukou. Všechna zvířátka se  seběhla u hlemýždě Salátka. Co je? Co se to děje? Snad ti lidé nechtějí kácet náš </a:t>
            </a:r>
            <a:r>
              <a:rPr lang="cs-CZ" sz="3200" dirty="0" smtClean="0"/>
              <a:t>krásný les</a:t>
            </a:r>
            <a:r>
              <a:rPr lang="cs-CZ" sz="3200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21288"/>
            <a:ext cx="8229600" cy="104875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2053" name="Picture 5" descr="C:\Users\prejzova\AppData\Local\Microsoft\Windows\Temporary Internet Files\Content.IE5\PSBFHVVI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8999"/>
            <a:ext cx="3888432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ejzova\AppData\Local\Microsoft\Windows\Temporary Internet Files\Content.IE5\5TF55U86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28998"/>
            <a:ext cx="4148256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7374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3168352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,,Já jsem nejrychlejší a umím být nenápadný. Já tam poletím a všechno zjistím“, vykřikl motýl a už letěl. Za chvíli byl zpět a v očích měl slzy. ,,Je to tak, už začali les mýtit“. Viděl jsem, jak traktory smýkají klády a nakládají je na traktory</a:t>
            </a:r>
            <a:r>
              <a:rPr lang="cs-CZ" sz="3200" dirty="0" smtClean="0"/>
              <a:t>.  Rozdmýchávají ohně a vypalují les. Je </a:t>
            </a:r>
            <a:r>
              <a:rPr lang="cs-CZ" sz="3200" dirty="0"/>
              <a:t>to hrůza!</a:t>
            </a:r>
          </a:p>
        </p:txBody>
      </p:sp>
      <p:pic>
        <p:nvPicPr>
          <p:cNvPr id="4" name="Picture 2" descr="C:\Users\prejzova\AppData\Local\Microsoft\Windows\Temporary Internet Files\Content.IE5\50RHYVP1\MP90028925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439248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ejzova\AppData\Local\Microsoft\Windows\Temporary Internet Files\Content.IE5\MV0RWANB\MP9002160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56992"/>
            <a:ext cx="381642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14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309320"/>
          </a:xfrm>
        </p:spPr>
        <p:txBody>
          <a:bodyPr>
            <a:noAutofit/>
          </a:bodyPr>
          <a:lstStyle/>
          <a:p>
            <a:pPr lvl="0" algn="l"/>
            <a:r>
              <a:rPr lang="cs-CZ" sz="3200" dirty="0" smtClean="0"/>
              <a:t>,,Kdo </a:t>
            </a:r>
            <a:r>
              <a:rPr lang="cs-CZ" sz="3200" dirty="0"/>
              <a:t>to jenom </a:t>
            </a:r>
            <a:r>
              <a:rPr lang="cs-CZ" sz="3200" dirty="0" smtClean="0"/>
              <a:t>vymyslel“? ,,Taková hloupost“! ,,Jak </a:t>
            </a:r>
            <a:r>
              <a:rPr lang="cs-CZ" sz="3200" dirty="0"/>
              <a:t>to bude v lese vypadat, když tam nebudou </a:t>
            </a:r>
            <a:r>
              <a:rPr lang="cs-CZ" sz="3200" dirty="0" smtClean="0"/>
              <a:t>stromy“? ,,Kde </a:t>
            </a:r>
            <a:r>
              <a:rPr lang="cs-CZ" sz="3200" dirty="0"/>
              <a:t>budeme mít své domečky, kde se budeme scházet a hrát </a:t>
            </a:r>
            <a:r>
              <a:rPr lang="cs-CZ" sz="3200" dirty="0" smtClean="0"/>
              <a:t>si“? Zvířátka hlasitě přemýšlela.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Myška </a:t>
            </a:r>
            <a:r>
              <a:rPr lang="cs-CZ" sz="3200" dirty="0" err="1">
                <a:solidFill>
                  <a:prstClr val="black"/>
                </a:solidFill>
              </a:rPr>
              <a:t>Hryzka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si </a:t>
            </a:r>
            <a:r>
              <a:rPr lang="cs-CZ" sz="3200" dirty="0">
                <a:solidFill>
                  <a:prstClr val="black"/>
                </a:solidFill>
              </a:rPr>
              <a:t>povzdechla</a:t>
            </a:r>
            <a:r>
              <a:rPr lang="cs-CZ" sz="3200" dirty="0" smtClean="0">
                <a:solidFill>
                  <a:prstClr val="black"/>
                </a:solidFill>
              </a:rPr>
              <a:t>. ,,</a:t>
            </a:r>
            <a:r>
              <a:rPr lang="cs-CZ" sz="3200" dirty="0" smtClean="0"/>
              <a:t>Myslela  </a:t>
            </a:r>
            <a:r>
              <a:rPr lang="cs-CZ" sz="3200" dirty="0"/>
              <a:t>jsem si, </a:t>
            </a:r>
            <a:r>
              <a:rPr lang="cs-CZ" sz="3200" dirty="0" smtClean="0"/>
              <a:t>                                      že </a:t>
            </a:r>
            <a:r>
              <a:rPr lang="cs-CZ" sz="3200" dirty="0"/>
              <a:t>jsou lidé </a:t>
            </a:r>
            <a:r>
              <a:rPr lang="cs-CZ" sz="3200" dirty="0" smtClean="0"/>
              <a:t>moudří</a:t>
            </a:r>
            <a:r>
              <a:rPr lang="cs-CZ" sz="3200" dirty="0"/>
              <a:t>, ale </a:t>
            </a:r>
            <a:r>
              <a:rPr lang="cs-CZ" sz="3200" dirty="0" smtClean="0"/>
              <a:t>                                                    jak </a:t>
            </a:r>
            <a:r>
              <a:rPr lang="cs-CZ" sz="3200" dirty="0"/>
              <a:t>je </a:t>
            </a:r>
            <a:r>
              <a:rPr lang="cs-CZ" sz="3200" dirty="0" smtClean="0"/>
              <a:t>vidět</a:t>
            </a:r>
            <a:r>
              <a:rPr lang="cs-CZ" sz="3200" dirty="0"/>
              <a:t>, mýlila </a:t>
            </a:r>
            <a:r>
              <a:rPr lang="cs-CZ" sz="3200" dirty="0" smtClean="0"/>
              <a:t>                                                              jsem </a:t>
            </a:r>
            <a:r>
              <a:rPr lang="cs-CZ" sz="3200" dirty="0"/>
              <a:t>se“. </a:t>
            </a:r>
            <a:r>
              <a:rPr lang="cs-CZ" sz="3200" dirty="0" smtClean="0">
                <a:solidFill>
                  <a:prstClr val="black"/>
                </a:solidFill>
              </a:rPr>
              <a:t>Salátek </a:t>
            </a:r>
            <a:r>
              <a:rPr lang="cs-CZ" sz="3200" dirty="0">
                <a:solidFill>
                  <a:prstClr val="black"/>
                </a:solidFill>
              </a:rPr>
              <a:t>se </a:t>
            </a:r>
            <a:r>
              <a:rPr lang="cs-CZ" sz="3200" dirty="0" smtClean="0">
                <a:solidFill>
                  <a:prstClr val="black"/>
                </a:solidFill>
              </a:rPr>
              <a:t>                                               přihlásil o </a:t>
            </a:r>
            <a:r>
              <a:rPr lang="cs-CZ" sz="3200" dirty="0">
                <a:solidFill>
                  <a:prstClr val="black"/>
                </a:solidFill>
              </a:rPr>
              <a:t>slovo. </a:t>
            </a:r>
            <a:r>
              <a:rPr lang="cs-CZ" sz="3200" dirty="0" smtClean="0">
                <a:solidFill>
                  <a:prstClr val="black"/>
                </a:solidFill>
              </a:rPr>
              <a:t>                                                                      ,,</a:t>
            </a:r>
            <a:r>
              <a:rPr lang="cs-CZ" sz="3200" dirty="0">
                <a:solidFill>
                  <a:prstClr val="black"/>
                </a:solidFill>
              </a:rPr>
              <a:t>Já vím</a:t>
            </a:r>
            <a:r>
              <a:rPr lang="cs-CZ" sz="3200" dirty="0" smtClean="0">
                <a:solidFill>
                  <a:prstClr val="black"/>
                </a:solidFill>
              </a:rPr>
              <a:t>, co uděláme“.                                                                 </a:t>
            </a:r>
            <a:r>
              <a:rPr lang="cs-CZ" sz="3200" dirty="0"/>
              <a:t>,,Pojďte, n</a:t>
            </a:r>
            <a:r>
              <a:rPr lang="cs-CZ" sz="3200" dirty="0" smtClean="0"/>
              <a:t>apíšeme jim                                         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dopis</a:t>
            </a:r>
            <a:r>
              <a:rPr lang="cs-CZ" sz="3200" dirty="0" smtClean="0">
                <a:solidFill>
                  <a:prstClr val="black"/>
                </a:solidFill>
              </a:rPr>
              <a:t>“.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80444"/>
            <a:ext cx="8229600" cy="45719"/>
          </a:xfrm>
        </p:spPr>
        <p:txBody>
          <a:bodyPr>
            <a:normAutofit fontScale="25000" lnSpcReduction="20000"/>
          </a:bodyPr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     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3825280" y="2708920"/>
            <a:ext cx="5328592" cy="3933056"/>
          </a:xfrm>
          <a:prstGeom prst="verticalScroll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My všichni obyvatelé lesa jsme proti tomu, aby se zde kácely stromy. Byla by to velká škoda, aby zde byla místo krásných stromů mýtina. </a:t>
            </a:r>
          </a:p>
        </p:txBody>
      </p:sp>
    </p:spTree>
    <p:extLst>
      <p:ext uri="{BB962C8B-B14F-4D97-AF65-F5344CB8AC3E}">
        <p14:creationId xmlns:p14="http://schemas.microsoft.com/office/powerpoint/2010/main" val="515640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620688"/>
            <a:ext cx="8568952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Dopis odnesla Zrzka na kraj lesa a připíchla </a:t>
            </a:r>
            <a:r>
              <a:rPr lang="cs-CZ" sz="3200" dirty="0" smtClean="0"/>
              <a:t>ho </a:t>
            </a:r>
            <a:r>
              <a:rPr lang="cs-CZ" sz="3200" dirty="0"/>
              <a:t>na větvičku velkého smrku. Druhý den ráno se zvířátka sešla a netrpělivě, s velkými obavami, čekala, jak to dopadne.  Bohužel, motorové pily už  zase spustily svou práci. Dělník, který </a:t>
            </a:r>
            <a:r>
              <a:rPr lang="cs-CZ" sz="3200" dirty="0" smtClean="0"/>
              <a:t>dopis našel, </a:t>
            </a:r>
            <a:r>
              <a:rPr lang="cs-CZ" sz="3200" dirty="0"/>
              <a:t>si ho přečetl, zmačkal a vyhodil. Vzal sekyru a smrk pokácel. Když osekával větve, jedna větev ho </a:t>
            </a:r>
            <a:r>
              <a:rPr lang="cs-CZ" sz="3200" dirty="0" smtClean="0"/>
              <a:t>šlehla do oka</a:t>
            </a:r>
            <a:r>
              <a:rPr lang="cs-CZ" sz="3200" dirty="0"/>
              <a:t>. Dělník vykřikl </a:t>
            </a:r>
            <a:r>
              <a:rPr lang="cs-CZ" sz="3200" dirty="0" smtClean="0"/>
              <a:t>                               bolestí</a:t>
            </a:r>
            <a:r>
              <a:rPr lang="cs-CZ" sz="3200" dirty="0"/>
              <a:t>, </a:t>
            </a:r>
            <a:r>
              <a:rPr lang="cs-CZ" sz="3200" dirty="0" smtClean="0"/>
              <a:t>odhodil sekyru                                                 </a:t>
            </a:r>
            <a:r>
              <a:rPr lang="cs-CZ" sz="3200" dirty="0"/>
              <a:t>a chytil se za zraněné </a:t>
            </a:r>
            <a:r>
              <a:rPr lang="cs-CZ" sz="3200" dirty="0" smtClean="0"/>
              <a:t>oko.</a:t>
            </a:r>
          </a:p>
          <a:p>
            <a:pPr algn="just"/>
            <a:r>
              <a:rPr lang="cs-CZ" sz="3200" dirty="0" smtClean="0"/>
              <a:t>,,Já nevidím, já nic nevidím!“</a:t>
            </a:r>
          </a:p>
          <a:p>
            <a:endParaRPr lang="cs-CZ" sz="3200" dirty="0" smtClean="0"/>
          </a:p>
          <a:p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5" name="Picture 2" descr="C:\Users\prejzova\AppData\Local\Microsoft\Windows\Temporary Internet Files\Content.IE5\8KG0O2PD\MP9001851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13952"/>
            <a:ext cx="3456384" cy="250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629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54562"/>
          </a:xfrm>
        </p:spPr>
        <p:txBody>
          <a:bodyPr>
            <a:normAutofit/>
          </a:bodyPr>
          <a:lstStyle/>
          <a:p>
            <a:pPr algn="just"/>
            <a:r>
              <a:rPr lang="cs-CZ" sz="3200" dirty="0" smtClean="0"/>
              <a:t>Zvířátka se seběhla ke zraněnému dělníkovi. Vyprávěli mu o kouzelné studánce a slíbili mu pomoc výměnou za to, že dělníci přestanou mýtit jejich les. Dělník tomu moc nevěřil, ale požádal zvířátka, zdali by mu trochu té vody z kouzelné studánky nepřinesla. Myška rychle běžela ke studánce, nabrala do džbánečku vodu a pospíchala zpátky. Milan, tak se ten dělník jmenoval, si omyl oko a za chvíli začal vidět. </a:t>
            </a:r>
            <a:endParaRPr lang="cs-CZ" sz="3200" dirty="0"/>
          </a:p>
        </p:txBody>
      </p:sp>
      <p:pic>
        <p:nvPicPr>
          <p:cNvPr id="5124" name="Picture 4" descr="C:\Users\prejzova\AppData\Local\Microsoft\Windows\Temporary Internet Files\Content.IE5\8KG0O2PD\MC9002900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4982">
            <a:off x="5076056" y="4949952"/>
            <a:ext cx="1800200" cy="179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za 3"/>
          <p:cNvSpPr/>
          <p:nvPr/>
        </p:nvSpPr>
        <p:spPr>
          <a:xfrm>
            <a:off x="4242937" y="5261372"/>
            <a:ext cx="1202432" cy="907320"/>
          </a:xfrm>
          <a:prstGeom prst="teardrop">
            <a:avLst>
              <a:gd name="adj" fmla="val 101530"/>
            </a:avLst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773" y="484283"/>
            <a:ext cx="8229600" cy="4303319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dirty="0" smtClean="0"/>
              <a:t>Zvířátkům poděkoval a slíbil, že promluví s ostatními dělníky a zkusí je přesvědčit, aby v tomto lese stromy nekáceli. Rozloučil se a odešel k ostatním. Zvířátka netrpělivě sledovala, co se bude dít.  Viděli, jak Milan něco dělníkům vysvětluje, rozhazuje rukama a ukazuje směrem k lesu.  Pak dělníci začali uklízet své pily a sekyry do aut, zamykali kůlny a odcházeli z lesa. To byla krása! To ticho! Druhý den pak odjely i všechny traktory.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77272"/>
            <a:ext cx="8229600" cy="248891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</p:txBody>
      </p:sp>
      <p:pic>
        <p:nvPicPr>
          <p:cNvPr id="1027" name="Picture 3" descr="C:\Users\prejzova\AppData\Local\Microsoft\Windows\Temporary Internet Files\Content.IE5\LEK25C6T\MC90008233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1" t="4842" r="2501" b="6741"/>
          <a:stretch/>
        </p:blipFill>
        <p:spPr bwMode="auto">
          <a:xfrm>
            <a:off x="395536" y="4593034"/>
            <a:ext cx="3998976" cy="200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3650698" y="478760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4466128" y="407707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5436096" y="4365104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" name="Picture 5" descr="C:\Users\prejzova\AppData\Local\Microsoft\Windows\Temporary Internet Files\Content.IE5\IIZQ5E7Z\MC9002511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5265" y="4593034"/>
            <a:ext cx="2750745" cy="211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891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Les je zachráněný! Zvířátka si zas mohla v klidu hrát ve svém lese.</a:t>
            </a:r>
          </a:p>
        </p:txBody>
      </p:sp>
      <p:pic>
        <p:nvPicPr>
          <p:cNvPr id="4" name="Picture 2" descr="C:\Users\prejzova\AppData\Local\Microsoft\Windows\Temporary Internet Files\Content.IE5\IIZQ5E7Z\MP90040752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273" y="1600200"/>
            <a:ext cx="565745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9" descr="C:\Users\prejzova\AppData\Local\Microsoft\Windows\Temporary Internet Files\Content.IE5\5TF55U86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20613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0" b="89604" l="9639" r="97189">
                        <a14:backgroundMark x1="5221" y1="23762" x2="5221" y2="23762"/>
                        <a14:backgroundMark x1="6827" y1="73762" x2="6827" y2="73762"/>
                        <a14:backgroundMark x1="77108" y1="83168" x2="77108" y2="83168"/>
                        <a14:backgroundMark x1="60241" y1="26238" x2="60241" y2="26238"/>
                        <a14:backgroundMark x1="19679" y1="84158" x2="19679" y2="841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32978">
            <a:off x="6923248" y="2089038"/>
            <a:ext cx="23717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 descr="C:\Users\prejzova\AppData\Local\Microsoft\Windows\Temporary Internet Files\Content.IE5\2UABTRXI\MC9002321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269249"/>
            <a:ext cx="1866523" cy="150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99573">
                        <a14:backgroundMark x1="82906" y1="41096" x2="82906" y2="41096"/>
                        <a14:backgroundMark x1="85470" y1="86758" x2="85470" y2="86758"/>
                        <a14:backgroundMark x1="15385" y1="89954" x2="15385" y2="89954"/>
                        <a14:backgroundMark x1="8547" y1="7306" x2="8547" y2="7306"/>
                        <a14:backgroundMark x1="50000" y1="11872" x2="50000" y2="118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2088232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98500">
                        <a14:backgroundMark x1="24500" y1="12174" x2="24500" y2="12174"/>
                        <a14:backgroundMark x1="7000" y1="85217" x2="7000" y2="85217"/>
                        <a14:backgroundMark x1="88000" y1="85217" x2="88000" y2="85217"/>
                        <a14:backgroundMark x1="86500" y1="13043" x2="86500" y2="130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920613"/>
            <a:ext cx="1761230" cy="1205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62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Zdůvodni psaní i, y – určitě to zvládneš. Tvoř věty s danými slovy.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98776" cy="5069160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milý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milovat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namířit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minout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smítko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dej mi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mihnout se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smíšený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00200"/>
            <a:ext cx="3826768" cy="5069160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zmítat se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roztomilý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dirty="0" smtClean="0"/>
              <a:t>zmizet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míč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mícha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míchá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míza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komín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09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Zdůvodni a doplň 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76064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3600" dirty="0" smtClean="0"/>
              <a:t>Veselá </a:t>
            </a:r>
            <a:r>
              <a:rPr lang="cs-CZ" sz="3600" dirty="0" err="1" smtClean="0"/>
              <a:t>m_sl</a:t>
            </a:r>
            <a:r>
              <a:rPr lang="cs-CZ" sz="3600" dirty="0" smtClean="0"/>
              <a:t>, tvrdá </a:t>
            </a:r>
            <a:r>
              <a:rPr lang="cs-CZ" sz="3600" dirty="0" err="1" smtClean="0"/>
              <a:t>om_tka</a:t>
            </a:r>
            <a:r>
              <a:rPr lang="cs-CZ" sz="3600" dirty="0" smtClean="0"/>
              <a:t>, </a:t>
            </a:r>
            <a:r>
              <a:rPr lang="cs-CZ" sz="3600" dirty="0" err="1" smtClean="0"/>
              <a:t>m_slivecký</a:t>
            </a:r>
            <a:r>
              <a:rPr lang="cs-CZ" sz="3600" dirty="0" smtClean="0"/>
              <a:t> pes, </a:t>
            </a:r>
            <a:r>
              <a:rPr lang="cs-CZ" sz="3600" dirty="0" err="1" smtClean="0"/>
              <a:t>prům_slové</a:t>
            </a:r>
            <a:r>
              <a:rPr lang="cs-CZ" sz="3600" dirty="0" smtClean="0"/>
              <a:t> město, </a:t>
            </a:r>
            <a:r>
              <a:rPr lang="cs-CZ" sz="3600" dirty="0" err="1" smtClean="0"/>
              <a:t>vzpom_nka</a:t>
            </a:r>
            <a:r>
              <a:rPr lang="cs-CZ" sz="3600" dirty="0" smtClean="0"/>
              <a:t> na přítele, </a:t>
            </a:r>
            <a:r>
              <a:rPr lang="cs-CZ" sz="3600" dirty="0" err="1" smtClean="0"/>
              <a:t>nesm_slná</a:t>
            </a:r>
            <a:r>
              <a:rPr lang="cs-CZ" sz="3600" dirty="0" smtClean="0"/>
              <a:t> odpověď, </a:t>
            </a:r>
            <a:r>
              <a:rPr lang="cs-CZ" sz="3600" dirty="0" err="1" smtClean="0"/>
              <a:t>nam_řil</a:t>
            </a:r>
            <a:r>
              <a:rPr lang="cs-CZ" sz="3600" dirty="0" smtClean="0"/>
              <a:t> pušku, dobrý </a:t>
            </a:r>
            <a:r>
              <a:rPr lang="cs-CZ" sz="3600" dirty="0" err="1" smtClean="0"/>
              <a:t>úm_sl</a:t>
            </a:r>
            <a:r>
              <a:rPr lang="cs-CZ" sz="3600" dirty="0" smtClean="0"/>
              <a:t>, </a:t>
            </a:r>
            <a:r>
              <a:rPr lang="cs-CZ" sz="3600" dirty="0" err="1" smtClean="0"/>
              <a:t>odm_tnul</a:t>
            </a:r>
            <a:r>
              <a:rPr lang="cs-CZ" sz="3600" dirty="0" smtClean="0"/>
              <a:t> dárek, </a:t>
            </a:r>
            <a:r>
              <a:rPr lang="cs-CZ" sz="3600" dirty="0" err="1" smtClean="0"/>
              <a:t>lom_la</a:t>
            </a:r>
            <a:r>
              <a:rPr lang="cs-CZ" sz="3600" dirty="0" smtClean="0"/>
              <a:t> rukama, </a:t>
            </a:r>
            <a:r>
              <a:rPr lang="cs-CZ" sz="3600" dirty="0" err="1" smtClean="0"/>
              <a:t>sm_řil</a:t>
            </a:r>
            <a:r>
              <a:rPr lang="cs-CZ" sz="3600" dirty="0" smtClean="0"/>
              <a:t> se s kolegou, </a:t>
            </a:r>
            <a:r>
              <a:rPr lang="cs-CZ" sz="3600" dirty="0" err="1" smtClean="0"/>
              <a:t>m_nul</a:t>
            </a:r>
            <a:r>
              <a:rPr lang="cs-CZ" sz="3600" dirty="0" smtClean="0"/>
              <a:t> se s matkou, </a:t>
            </a:r>
            <a:r>
              <a:rPr lang="cs-CZ" sz="3600" dirty="0" err="1" smtClean="0"/>
              <a:t>m_lná</a:t>
            </a:r>
            <a:r>
              <a:rPr lang="cs-CZ" sz="3600" dirty="0" smtClean="0"/>
              <a:t> odpověď, horský </a:t>
            </a:r>
            <a:r>
              <a:rPr lang="cs-CZ" sz="3600" dirty="0" err="1" smtClean="0"/>
              <a:t>průsm_k</a:t>
            </a:r>
            <a:r>
              <a:rPr lang="cs-CZ" sz="3600" dirty="0" smtClean="0"/>
              <a:t>, </a:t>
            </a:r>
            <a:r>
              <a:rPr lang="cs-CZ" sz="3600" dirty="0" err="1" smtClean="0"/>
              <a:t>sm_šené</a:t>
            </a:r>
            <a:r>
              <a:rPr lang="cs-CZ" sz="3600" dirty="0" smtClean="0"/>
              <a:t> zboží, škodlivý </a:t>
            </a:r>
            <a:r>
              <a:rPr lang="cs-CZ" sz="3600" dirty="0" err="1" smtClean="0"/>
              <a:t>hm_z</a:t>
            </a:r>
            <a:r>
              <a:rPr lang="cs-CZ" sz="3600" dirty="0" smtClean="0"/>
              <a:t>, jedovatá </a:t>
            </a:r>
            <a:r>
              <a:rPr lang="cs-CZ" sz="3600" dirty="0" err="1" smtClean="0"/>
              <a:t>zm_je</a:t>
            </a:r>
            <a:r>
              <a:rPr lang="cs-CZ" sz="3600" dirty="0" smtClean="0"/>
              <a:t>, pevná </a:t>
            </a:r>
            <a:r>
              <a:rPr lang="cs-CZ" sz="3600" dirty="0" err="1" smtClean="0"/>
              <a:t>sm_čka</a:t>
            </a:r>
            <a:r>
              <a:rPr lang="cs-CZ" sz="3600" dirty="0" smtClean="0"/>
              <a:t>, zlomený </a:t>
            </a:r>
            <a:r>
              <a:rPr lang="cs-CZ" sz="3600" dirty="0" err="1" smtClean="0"/>
              <a:t>sm_čec</a:t>
            </a:r>
            <a:r>
              <a:rPr lang="cs-CZ" sz="3600" dirty="0" smtClean="0"/>
              <a:t>, </a:t>
            </a:r>
            <a:r>
              <a:rPr lang="cs-CZ" sz="3600" dirty="0" err="1" smtClean="0"/>
              <a:t>zam_chat</a:t>
            </a:r>
            <a:r>
              <a:rPr lang="cs-CZ" sz="3600" dirty="0" smtClean="0"/>
              <a:t> kaši, medvídek </a:t>
            </a:r>
            <a:r>
              <a:rPr lang="cs-CZ" sz="3600" dirty="0" err="1" smtClean="0"/>
              <a:t>m_val</a:t>
            </a:r>
            <a:r>
              <a:rPr lang="cs-CZ" sz="3600" dirty="0" smtClean="0"/>
              <a:t>, m_  všichni, </a:t>
            </a:r>
            <a:r>
              <a:rPr lang="cs-CZ" sz="3600" dirty="0" err="1" smtClean="0"/>
              <a:t>vysm_čit</a:t>
            </a:r>
            <a:r>
              <a:rPr lang="cs-CZ" sz="3600" dirty="0" smtClean="0"/>
              <a:t> chalupu, </a:t>
            </a:r>
            <a:r>
              <a:rPr lang="cs-CZ" sz="3600" dirty="0" err="1" smtClean="0"/>
              <a:t>m_chat</a:t>
            </a:r>
            <a:r>
              <a:rPr lang="cs-CZ" sz="3600" dirty="0" smtClean="0"/>
              <a:t> omáčku, </a:t>
            </a:r>
            <a:r>
              <a:rPr lang="cs-CZ" sz="3600" dirty="0" err="1" smtClean="0"/>
              <a:t>nam-řit</a:t>
            </a:r>
            <a:r>
              <a:rPr lang="cs-CZ" sz="3600" dirty="0" smtClean="0"/>
              <a:t> zbraň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7412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Veselá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sl</a:t>
            </a:r>
            <a:r>
              <a:rPr lang="cs-CZ" sz="3600" dirty="0"/>
              <a:t>, tvrdá </a:t>
            </a:r>
            <a:r>
              <a:rPr lang="cs-CZ" sz="3600" dirty="0" smtClean="0"/>
              <a:t>om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tka</a:t>
            </a:r>
            <a:r>
              <a:rPr lang="cs-CZ" sz="3600" dirty="0"/>
              <a:t>,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slivecký </a:t>
            </a:r>
            <a:r>
              <a:rPr lang="cs-CZ" sz="3600" dirty="0"/>
              <a:t>pes, </a:t>
            </a:r>
            <a:r>
              <a:rPr lang="cs-CZ" sz="3600" dirty="0" smtClean="0"/>
              <a:t>prům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slové </a:t>
            </a:r>
            <a:r>
              <a:rPr lang="cs-CZ" sz="3600" dirty="0"/>
              <a:t>město, </a:t>
            </a:r>
            <a:r>
              <a:rPr lang="cs-CZ" sz="3600" dirty="0" smtClean="0"/>
              <a:t>vzpom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nka </a:t>
            </a:r>
            <a:r>
              <a:rPr lang="cs-CZ" sz="3600" dirty="0"/>
              <a:t>na přítele, </a:t>
            </a:r>
            <a:r>
              <a:rPr lang="cs-CZ" sz="3600" dirty="0" smtClean="0"/>
              <a:t>nesm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slná </a:t>
            </a:r>
            <a:r>
              <a:rPr lang="cs-CZ" sz="3600" dirty="0"/>
              <a:t>odpověď, </a:t>
            </a:r>
            <a:r>
              <a:rPr lang="cs-CZ" sz="3600" dirty="0" smtClean="0"/>
              <a:t>nam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řil </a:t>
            </a:r>
            <a:r>
              <a:rPr lang="cs-CZ" sz="3600" dirty="0"/>
              <a:t>pušku, dobrý </a:t>
            </a:r>
            <a:r>
              <a:rPr lang="cs-CZ" sz="3600" dirty="0" smtClean="0"/>
              <a:t>úm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sl</a:t>
            </a:r>
            <a:r>
              <a:rPr lang="cs-CZ" sz="3600" dirty="0"/>
              <a:t>, </a:t>
            </a:r>
            <a:r>
              <a:rPr lang="cs-CZ" sz="3600" dirty="0" smtClean="0"/>
              <a:t>odm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tnul </a:t>
            </a:r>
            <a:r>
              <a:rPr lang="cs-CZ" sz="3600" dirty="0"/>
              <a:t>dárek, </a:t>
            </a:r>
            <a:r>
              <a:rPr lang="cs-CZ" sz="3600" dirty="0" smtClean="0"/>
              <a:t>lom</a:t>
            </a:r>
            <a:r>
              <a:rPr lang="cs-CZ" sz="3600" b="1" dirty="0" smtClean="0">
                <a:solidFill>
                  <a:schemeClr val="tx2"/>
                </a:solidFill>
              </a:rPr>
              <a:t>i</a:t>
            </a:r>
            <a:r>
              <a:rPr lang="cs-CZ" sz="3600" dirty="0" smtClean="0"/>
              <a:t>la </a:t>
            </a:r>
            <a:r>
              <a:rPr lang="cs-CZ" sz="3600" dirty="0"/>
              <a:t>rukama, </a:t>
            </a:r>
            <a:r>
              <a:rPr lang="cs-CZ" sz="3600" dirty="0" smtClean="0"/>
              <a:t>sm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řil </a:t>
            </a:r>
            <a:r>
              <a:rPr lang="cs-CZ" sz="3600" dirty="0"/>
              <a:t>se s kolegou,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chemeClr val="tx2"/>
                </a:solidFill>
              </a:rPr>
              <a:t>i</a:t>
            </a:r>
            <a:r>
              <a:rPr lang="cs-CZ" sz="3600" dirty="0" smtClean="0"/>
              <a:t>nul </a:t>
            </a:r>
            <a:r>
              <a:rPr lang="cs-CZ" sz="3600" dirty="0"/>
              <a:t>se s matkou,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lná </a:t>
            </a:r>
            <a:r>
              <a:rPr lang="cs-CZ" sz="3600" dirty="0"/>
              <a:t>odpověď, horský </a:t>
            </a:r>
            <a:r>
              <a:rPr lang="cs-CZ" sz="3600" dirty="0" smtClean="0"/>
              <a:t>průsm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k</a:t>
            </a:r>
            <a:r>
              <a:rPr lang="cs-CZ" sz="3600" dirty="0"/>
              <a:t>, </a:t>
            </a:r>
            <a:r>
              <a:rPr lang="cs-CZ" sz="3600" dirty="0" smtClean="0"/>
              <a:t>sm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šené </a:t>
            </a:r>
            <a:r>
              <a:rPr lang="cs-CZ" sz="3600" dirty="0"/>
              <a:t>zboží, škodlivý </a:t>
            </a:r>
            <a:r>
              <a:rPr lang="cs-CZ" sz="3600" dirty="0" smtClean="0"/>
              <a:t>hm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z</a:t>
            </a:r>
            <a:r>
              <a:rPr lang="cs-CZ" sz="3600" dirty="0"/>
              <a:t>, jedovatá </a:t>
            </a:r>
            <a:r>
              <a:rPr lang="cs-CZ" sz="3600" dirty="0" smtClean="0"/>
              <a:t>zm</a:t>
            </a:r>
            <a:r>
              <a:rPr lang="cs-CZ" sz="3600" b="1" dirty="0" smtClean="0">
                <a:solidFill>
                  <a:schemeClr val="tx2"/>
                </a:solidFill>
              </a:rPr>
              <a:t>i</a:t>
            </a:r>
            <a:r>
              <a:rPr lang="cs-CZ" sz="3600" dirty="0" smtClean="0"/>
              <a:t>je</a:t>
            </a:r>
            <a:r>
              <a:rPr lang="cs-CZ" sz="3600" dirty="0"/>
              <a:t>, pevná </a:t>
            </a:r>
            <a:r>
              <a:rPr lang="cs-CZ" sz="3600" dirty="0" smtClean="0"/>
              <a:t>sm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čka</a:t>
            </a:r>
            <a:r>
              <a:rPr lang="cs-CZ" sz="3600" dirty="0"/>
              <a:t>, zlomený </a:t>
            </a:r>
            <a:r>
              <a:rPr lang="cs-CZ" sz="3600" dirty="0" smtClean="0"/>
              <a:t>sm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čec</a:t>
            </a:r>
            <a:r>
              <a:rPr lang="cs-CZ" sz="3600" dirty="0"/>
              <a:t>, </a:t>
            </a:r>
            <a:r>
              <a:rPr lang="cs-CZ" sz="3600" dirty="0" smtClean="0"/>
              <a:t>zam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chat </a:t>
            </a:r>
            <a:r>
              <a:rPr lang="cs-CZ" sz="3600" dirty="0"/>
              <a:t>kaši, medvídek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/>
              <a:t>val</a:t>
            </a:r>
            <a:r>
              <a:rPr lang="cs-CZ" sz="3600" dirty="0"/>
              <a:t>,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  </a:t>
            </a:r>
            <a:r>
              <a:rPr lang="cs-CZ" sz="3600" dirty="0"/>
              <a:t>všichni, </a:t>
            </a:r>
            <a:r>
              <a:rPr lang="cs-CZ" sz="3600" dirty="0" smtClean="0"/>
              <a:t>vysm</a:t>
            </a:r>
            <a:r>
              <a:rPr lang="cs-CZ" sz="3600" b="1" dirty="0" smtClean="0">
                <a:solidFill>
                  <a:srgbClr val="FF0000"/>
                </a:solidFill>
              </a:rPr>
              <a:t>ý</a:t>
            </a:r>
            <a:r>
              <a:rPr lang="cs-CZ" sz="3600" dirty="0" smtClean="0"/>
              <a:t>čit </a:t>
            </a:r>
            <a:r>
              <a:rPr lang="cs-CZ" sz="3600" dirty="0"/>
              <a:t>chalupu, </a:t>
            </a:r>
            <a:r>
              <a:rPr lang="cs-CZ" sz="3600" dirty="0" smtClean="0"/>
              <a:t>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chat </a:t>
            </a:r>
            <a:r>
              <a:rPr lang="cs-CZ" sz="3600" dirty="0"/>
              <a:t>omáčku, </a:t>
            </a:r>
            <a:r>
              <a:rPr lang="cs-CZ" sz="3600" dirty="0" smtClean="0"/>
              <a:t>nam</a:t>
            </a:r>
            <a:r>
              <a:rPr lang="cs-CZ" sz="3600" b="1" dirty="0" smtClean="0">
                <a:solidFill>
                  <a:schemeClr val="tx2"/>
                </a:solidFill>
              </a:rPr>
              <a:t>í</a:t>
            </a:r>
            <a:r>
              <a:rPr lang="cs-CZ" sz="3600" dirty="0" smtClean="0"/>
              <a:t>řit </a:t>
            </a:r>
            <a:r>
              <a:rPr lang="cs-CZ" sz="3600" dirty="0"/>
              <a:t>zbraň 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6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Zdůvodni a doplň  i, í, y, ý -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95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56F208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Zkus doplnit správné </a:t>
            </a:r>
            <a:r>
              <a:rPr lang="cs-CZ" b="1" dirty="0" smtClean="0"/>
              <a:t>i, y </a:t>
            </a:r>
            <a:r>
              <a:rPr lang="cs-CZ" dirty="0" smtClean="0"/>
              <a:t>do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 algn="just">
              <a:buNone/>
            </a:pPr>
            <a:r>
              <a:rPr lang="cs-CZ" dirty="0" err="1" smtClean="0"/>
              <a:t>M_la</a:t>
            </a:r>
            <a:r>
              <a:rPr lang="cs-CZ" dirty="0" smtClean="0"/>
              <a:t> chce </a:t>
            </a:r>
            <a:r>
              <a:rPr lang="cs-CZ" dirty="0" err="1" smtClean="0"/>
              <a:t>m_t</a:t>
            </a:r>
            <a:r>
              <a:rPr lang="cs-CZ" dirty="0" smtClean="0"/>
              <a:t> vždycky pravdu. </a:t>
            </a:r>
            <a:r>
              <a:rPr lang="cs-CZ" dirty="0" err="1" smtClean="0"/>
              <a:t>Nam_dlil</a:t>
            </a:r>
            <a:r>
              <a:rPr lang="cs-CZ" dirty="0" smtClean="0"/>
              <a:t> jsem si ruce </a:t>
            </a:r>
            <a:r>
              <a:rPr lang="cs-CZ" dirty="0" err="1" smtClean="0"/>
              <a:t>m_dlem</a:t>
            </a:r>
            <a:r>
              <a:rPr lang="cs-CZ" dirty="0" smtClean="0"/>
              <a:t>. Jeho </a:t>
            </a:r>
            <a:r>
              <a:rPr lang="cs-CZ" dirty="0" err="1" smtClean="0"/>
              <a:t>mam_nka</a:t>
            </a:r>
            <a:r>
              <a:rPr lang="cs-CZ" dirty="0" smtClean="0"/>
              <a:t> nebyla </a:t>
            </a:r>
            <a:r>
              <a:rPr lang="cs-CZ" dirty="0" err="1" smtClean="0"/>
              <a:t>m_lá</a:t>
            </a:r>
            <a:r>
              <a:rPr lang="cs-CZ" dirty="0" smtClean="0"/>
              <a:t>. </a:t>
            </a:r>
            <a:r>
              <a:rPr lang="cs-CZ" dirty="0" err="1" smtClean="0"/>
              <a:t>M_nulý</a:t>
            </a:r>
            <a:r>
              <a:rPr lang="cs-CZ" dirty="0" smtClean="0"/>
              <a:t> měsíc </a:t>
            </a:r>
            <a:r>
              <a:rPr lang="cs-CZ" dirty="0" err="1" smtClean="0"/>
              <a:t>m_val</a:t>
            </a:r>
            <a:r>
              <a:rPr lang="cs-CZ" dirty="0" smtClean="0"/>
              <a:t> chmurné </a:t>
            </a:r>
            <a:r>
              <a:rPr lang="cs-CZ" dirty="0" err="1" smtClean="0"/>
              <a:t>m_šlenky</a:t>
            </a:r>
            <a:r>
              <a:rPr lang="cs-CZ" dirty="0" smtClean="0"/>
              <a:t>. M_ bychom si dali studenou </a:t>
            </a:r>
            <a:r>
              <a:rPr lang="cs-CZ" dirty="0" err="1" smtClean="0"/>
              <a:t>m_nerálku</a:t>
            </a:r>
            <a:r>
              <a:rPr lang="cs-CZ" dirty="0" smtClean="0"/>
              <a:t>. </a:t>
            </a:r>
            <a:r>
              <a:rPr lang="cs-CZ" dirty="0" err="1" smtClean="0"/>
              <a:t>M_loš</a:t>
            </a:r>
            <a:r>
              <a:rPr lang="cs-CZ" dirty="0" smtClean="0"/>
              <a:t> zajel do </a:t>
            </a:r>
            <a:r>
              <a:rPr lang="cs-CZ" dirty="0" err="1" smtClean="0"/>
              <a:t>m_cí</a:t>
            </a:r>
            <a:r>
              <a:rPr lang="cs-CZ" dirty="0" smtClean="0"/>
              <a:t> linky. Podej m_ tu </a:t>
            </a:r>
            <a:r>
              <a:rPr lang="cs-CZ" dirty="0" err="1" smtClean="0"/>
              <a:t>um_tou</a:t>
            </a:r>
            <a:r>
              <a:rPr lang="cs-CZ" dirty="0" smtClean="0"/>
              <a:t> </a:t>
            </a:r>
            <a:r>
              <a:rPr lang="cs-CZ" dirty="0" err="1" smtClean="0"/>
              <a:t>m_sku</a:t>
            </a:r>
            <a:r>
              <a:rPr lang="cs-CZ" dirty="0" smtClean="0"/>
              <a:t>. M_ jsme si vsadili na </a:t>
            </a:r>
            <a:r>
              <a:rPr lang="cs-CZ" dirty="0" err="1" smtClean="0"/>
              <a:t>osm_čku</a:t>
            </a:r>
            <a:r>
              <a:rPr lang="cs-CZ" dirty="0" smtClean="0"/>
              <a:t>. Jeho </a:t>
            </a:r>
            <a:r>
              <a:rPr lang="cs-CZ" dirty="0" err="1" smtClean="0"/>
              <a:t>nám_tka</a:t>
            </a:r>
            <a:r>
              <a:rPr lang="cs-CZ" dirty="0" smtClean="0"/>
              <a:t> m_ nebyla </a:t>
            </a:r>
            <a:r>
              <a:rPr lang="cs-CZ" dirty="0" err="1" smtClean="0"/>
              <a:t>m_lá</a:t>
            </a:r>
            <a:r>
              <a:rPr lang="cs-CZ" dirty="0" smtClean="0"/>
              <a:t>. </a:t>
            </a:r>
            <a:r>
              <a:rPr lang="cs-CZ" dirty="0" err="1" smtClean="0"/>
              <a:t>Um_vadlo</a:t>
            </a:r>
            <a:r>
              <a:rPr lang="cs-CZ" dirty="0" smtClean="0"/>
              <a:t> bylo plné </a:t>
            </a:r>
            <a:r>
              <a:rPr lang="cs-CZ" dirty="0" err="1" smtClean="0"/>
              <a:t>m_dlinek</a:t>
            </a:r>
            <a:r>
              <a:rPr lang="cs-CZ" dirty="0" smtClean="0"/>
              <a:t>. Prozradil m_ svůj </a:t>
            </a:r>
            <a:r>
              <a:rPr lang="cs-CZ" dirty="0" err="1" smtClean="0"/>
              <a:t>dům_slný</a:t>
            </a:r>
            <a:r>
              <a:rPr lang="cs-CZ" dirty="0" smtClean="0"/>
              <a:t> plán. </a:t>
            </a:r>
            <a:r>
              <a:rPr lang="cs-CZ" dirty="0" err="1" smtClean="0"/>
              <a:t>Nam_šlený</a:t>
            </a:r>
            <a:r>
              <a:rPr lang="cs-CZ" dirty="0" smtClean="0"/>
              <a:t> </a:t>
            </a:r>
            <a:r>
              <a:rPr lang="cs-CZ" dirty="0" err="1" smtClean="0"/>
              <a:t>M_roslav</a:t>
            </a:r>
            <a:r>
              <a:rPr lang="cs-CZ" dirty="0" smtClean="0"/>
              <a:t> se nechtěl </a:t>
            </a:r>
            <a:r>
              <a:rPr lang="cs-CZ" dirty="0" err="1" smtClean="0"/>
              <a:t>sm_řit</a:t>
            </a:r>
            <a:r>
              <a:rPr lang="cs-CZ" dirty="0" smtClean="0"/>
              <a:t> se svým </a:t>
            </a:r>
            <a:r>
              <a:rPr lang="cs-CZ" dirty="0" err="1" smtClean="0"/>
              <a:t>om_lem</a:t>
            </a:r>
            <a:r>
              <a:rPr lang="cs-CZ" dirty="0" smtClean="0"/>
              <a:t>. Medvídek </a:t>
            </a:r>
            <a:r>
              <a:rPr lang="cs-CZ" dirty="0" err="1" smtClean="0"/>
              <a:t>m_val</a:t>
            </a:r>
            <a:r>
              <a:rPr lang="cs-CZ" dirty="0" smtClean="0"/>
              <a:t> si </a:t>
            </a:r>
            <a:r>
              <a:rPr lang="cs-CZ" dirty="0" err="1" smtClean="0"/>
              <a:t>om_l</a:t>
            </a:r>
            <a:r>
              <a:rPr lang="cs-CZ" dirty="0" smtClean="0"/>
              <a:t> všechnu zeleninu. </a:t>
            </a:r>
            <a:r>
              <a:rPr lang="cs-CZ" dirty="0" err="1" smtClean="0"/>
              <a:t>M_slivec</a:t>
            </a:r>
            <a:r>
              <a:rPr lang="cs-CZ" dirty="0" smtClean="0"/>
              <a:t> zamířil k </a:t>
            </a:r>
            <a:r>
              <a:rPr lang="cs-CZ" dirty="0" err="1" smtClean="0"/>
              <a:t>m_stu</a:t>
            </a:r>
            <a:r>
              <a:rPr lang="cs-CZ" dirty="0" smtClean="0"/>
              <a:t> na </a:t>
            </a:r>
            <a:r>
              <a:rPr lang="cs-CZ" dirty="0" err="1" smtClean="0"/>
              <a:t>m_tině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5994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56F208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Zkus doplnit správné </a:t>
            </a:r>
            <a:r>
              <a:rPr lang="cs-CZ" b="1" dirty="0" smtClean="0"/>
              <a:t>i, y </a:t>
            </a:r>
            <a:r>
              <a:rPr lang="cs-CZ" dirty="0" smtClean="0"/>
              <a:t>do vět. Ř</a:t>
            </a:r>
            <a:r>
              <a:rPr lang="cs-CZ" b="1" dirty="0" smtClean="0"/>
              <a:t>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la chce 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t vždycky pravdu. Nam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dlil jsem si ruce 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dlem. Jeho mam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nka nebyla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lá.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nulý měsíc 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val chmurné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šlenky.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bychom si dali studenou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nerálku.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loš zajel do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cí linky. Podej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 tu um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tou misku.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jsme si vsadili na osm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čku. Jeho nám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tka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 nebyla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lá. Um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vadlo bylo plné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dlinek. Prozradil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 svůj dům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slný plán. Nam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šlený M</a:t>
            </a:r>
            <a:r>
              <a:rPr lang="cs-CZ" b="1" dirty="0" smtClean="0">
                <a:solidFill>
                  <a:schemeClr val="tx2"/>
                </a:solidFill>
              </a:rPr>
              <a:t>i</a:t>
            </a:r>
            <a:r>
              <a:rPr lang="cs-CZ" dirty="0" smtClean="0"/>
              <a:t>roslav se nechtěl sm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řit se svým om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lem. Medvídek 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val si om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 všechnu zeleninu. M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slivec zam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řil k m</a:t>
            </a:r>
            <a:r>
              <a:rPr lang="cs-CZ" b="1" dirty="0" smtClean="0">
                <a:solidFill>
                  <a:schemeClr val="tx2"/>
                </a:solidFill>
              </a:rPr>
              <a:t>í</a:t>
            </a:r>
            <a:r>
              <a:rPr lang="cs-CZ" dirty="0" smtClean="0"/>
              <a:t>stu na m</a:t>
            </a:r>
            <a:r>
              <a:rPr lang="cs-CZ" b="1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tině.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057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2376264"/>
          </a:xfrm>
          <a:ln w="7620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Tak jak se vám podařilo zvládnout vyjmenovaná slova po M?</a:t>
            </a:r>
            <a:br>
              <a:rPr lang="cs-CZ" sz="3600" dirty="0" smtClean="0"/>
            </a:br>
            <a:r>
              <a:rPr lang="cs-CZ" sz="3600" dirty="0" smtClean="0"/>
              <a:t>Zvládli jste je určitě výborně.</a:t>
            </a:r>
            <a:br>
              <a:rPr lang="cs-CZ" sz="3600" dirty="0" smtClean="0"/>
            </a:br>
            <a:r>
              <a:rPr lang="cs-CZ" sz="3600" dirty="0" smtClean="0"/>
              <a:t>GRATULUJI!!! </a:t>
            </a:r>
            <a:endParaRPr lang="cs-CZ" sz="3600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08920"/>
            <a:ext cx="4968552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72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06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JIRKŮ, Zuzana; TABARKOVÁ, Jana. </a:t>
            </a:r>
            <a:r>
              <a:rPr lang="cs-CZ" sz="2000" i="1" dirty="0"/>
              <a:t>Vyjmenovaná slova hrou</a:t>
            </a:r>
            <a:r>
              <a:rPr lang="cs-CZ" sz="2000" dirty="0"/>
              <a:t>. Brno: Nová škola, 2008, ISBN 80-7289-067-0.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MACHÁŇ, Jaromír. </a:t>
            </a:r>
            <a:r>
              <a:rPr lang="cs-CZ" sz="2000" i="1" dirty="0"/>
              <a:t>Pravopis i a y hravě</a:t>
            </a:r>
            <a:r>
              <a:rPr lang="cs-CZ" sz="2000" dirty="0"/>
              <a:t>. Praha: </a:t>
            </a:r>
            <a:r>
              <a:rPr lang="cs-CZ" sz="2000" dirty="0" err="1"/>
              <a:t>Pansofia</a:t>
            </a:r>
            <a:r>
              <a:rPr lang="cs-CZ" sz="2000" dirty="0"/>
              <a:t>, 1996, ISBN 80-85804-81-6. 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smtClean="0">
                <a:hlinkClick r:id="rId2"/>
              </a:rPr>
              <a:t>://sirmi.ic.cz/index.html</a:t>
            </a:r>
            <a:r>
              <a:rPr lang="cs-CZ" sz="2000" smtClean="0"/>
              <a:t> </a:t>
            </a:r>
          </a:p>
          <a:p>
            <a:pPr marL="0" indent="0">
              <a:buNone/>
            </a:pPr>
            <a:r>
              <a:rPr lang="cs-CZ" sz="2000" smtClean="0"/>
              <a:t>Obrázky </a:t>
            </a:r>
            <a:r>
              <a:rPr lang="cs-CZ" sz="2000" dirty="0"/>
              <a:t>z galerie Klipart</a:t>
            </a:r>
          </a:p>
          <a:p>
            <a:pPr marL="0" indent="0">
              <a:buNone/>
            </a:pPr>
            <a:r>
              <a:rPr lang="cs-CZ" sz="2000" dirty="0"/>
              <a:t>Vlastní archiv autora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2126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1490</TotalTime>
  <Words>1558</Words>
  <Application>Microsoft Office PowerPoint</Application>
  <PresentationFormat>Předvádění na obrazovce (4:3)</PresentationFormat>
  <Paragraphs>179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Prezentace aplikace PowerPoint</vt:lpstr>
      <vt:lpstr>VYJMENOVANÁ SLOVA</vt:lpstr>
      <vt:lpstr>VYJMENOVANÁ SLOVA </vt:lpstr>
      <vt:lpstr>VYJMENOVANÁ SLOVA po M</vt:lpstr>
      <vt:lpstr> MY – MÝT – MYSLIT – MÝLIT SE </vt:lpstr>
      <vt:lpstr>HMYZ – MYŠ - HLEMÝŽĎ</vt:lpstr>
      <vt:lpstr>MÝTIT – ZAMYKAT – SMÝKAT - DMÝCHAT</vt:lpstr>
      <vt:lpstr>CHMÝŘÍ – NACHOMÝTNOUT SE - LITOMYŠL</vt:lpstr>
      <vt:lpstr>Příběh s vyjmenovanými slovy po M</vt:lpstr>
      <vt:lpstr>Slož slova</vt:lpstr>
      <vt:lpstr>Složil jsi slova správně?</vt:lpstr>
      <vt:lpstr>Pozor na slova!!!</vt:lpstr>
      <vt:lpstr>Doplň slova do vět</vt:lpstr>
      <vt:lpstr>Doplň slova do vět</vt:lpstr>
      <vt:lpstr>Kouzelná studánka  (hledej vyjmenovaná slova)</vt:lpstr>
      <vt:lpstr>Každý den se scházeli u studánky, o které se říkalo, že její voda má kouzelnou moc. Dokáže prý vyléčit všechny nemoci. Kdo se v ní umyje, uzdraví se. Zvířátka se o studánku pečlivě starala. Čistila ji od listí a různého chmýří, které do studánky napadalo.  </vt:lpstr>
      <vt:lpstr>Jednou ráno je ale probudil velký rámus. K lesu začaly přijíždět traktory s valníky a na nich seděli dřevorubci s motorovými pilami v rukou. Všechna zvířátka se  seběhla u hlemýždě Salátka. Co je? Co se to děje? Snad ti lidé nechtějí kácet náš krásný les?</vt:lpstr>
      <vt:lpstr>,,Já jsem nejrychlejší a umím být nenápadný. Já tam poletím a všechno zjistím“, vykřikl motýl a už letěl. Za chvíli byl zpět a v očích měl slzy. ,,Je to tak, už začali les mýtit“. Viděl jsem, jak traktory smýkají klády a nakládají je na traktory.  Rozdmýchávají ohně a vypalují les. Je to hrůza!</vt:lpstr>
      <vt:lpstr>,,Kdo to jenom vymyslel“? ,,Taková hloupost“! ,,Jak to bude v lese vypadat, když tam nebudou stromy“? ,,Kde budeme mít své domečky, kde se budeme scházet a hrát si“? Zvířátka hlasitě přemýšlela. Myška Hryzka si povzdechla. ,,Myslela  jsem si,                                       že jsou lidé moudří, ale                                                     jak je vidět, mýlila                                                               jsem se“. Salátek se                                                přihlásil o slovo.                                                                       ,,Já vím, co uděláme“.                                                                 ,,Pojďte, napíšeme jim                                          dopis“. </vt:lpstr>
      <vt:lpstr>Prezentace aplikace PowerPoint</vt:lpstr>
      <vt:lpstr>Zvířátka se seběhla ke zraněnému dělníkovi. Vyprávěli mu o kouzelné studánce a slíbili mu pomoc výměnou za to, že dělníci přestanou mýtit jejich les. Dělník tomu moc nevěřil, ale požádal zvířátka, zdali by mu trochu té vody z kouzelné studánky nepřinesla. Myška rychle běžela ke studánce, nabrala do džbánečku vodu a pospíchala zpátky. Milan, tak se ten dělník jmenoval, si omyl oko a za chvíli začal vidět. </vt:lpstr>
      <vt:lpstr>Zvířátkům poděkoval a slíbil, že promluví s ostatními dělníky a zkusí je přesvědčit, aby v tomto lese stromy nekáceli. Rozloučil se a odešel k ostatním. Zvířátka netrpělivě sledovala, co se bude dít.  Viděli, jak Milan něco dělníkům vysvětluje, rozhazuje rukama a ukazuje směrem k lesu.  Pak dělníci začali uklízet své pily a sekyry do aut, zamykali kůlny a odcházeli z lesa. To byla krása! To ticho! Druhý den pak odjely i všechny traktory. </vt:lpstr>
      <vt:lpstr>Les je zachráněný! Zvířátka si zas mohla v klidu hrát ve svém lese.</vt:lpstr>
      <vt:lpstr>Zdůvodni psaní i, y – určitě to zvládneš. Tvoř věty s danými slovy.</vt:lpstr>
      <vt:lpstr>Zdůvodni a doplň  i, í, y, ý</vt:lpstr>
      <vt:lpstr>Zdůvodni a doplň  i, í, y, ý - řešení</vt:lpstr>
      <vt:lpstr>Zkus doplnit správné i, y do vět.</vt:lpstr>
      <vt:lpstr>Zkus doplnit správné i, y do vět. Řešení</vt:lpstr>
      <vt:lpstr>Tak jak se vám podařilo zvládnout vyjmenovaná slova po M? Zvládli jste je určitě výborně. GRATULUJI!!! 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Naděžda Prejzová</dc:creator>
  <cp:lastModifiedBy>Naděžda Prejzová</cp:lastModifiedBy>
  <cp:revision>157</cp:revision>
  <dcterms:created xsi:type="dcterms:W3CDTF">2012-11-15T19:54:12Z</dcterms:created>
  <dcterms:modified xsi:type="dcterms:W3CDTF">2013-02-23T12:28:31Z</dcterms:modified>
</cp:coreProperties>
</file>