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80" r:id="rId2"/>
    <p:sldId id="313" r:id="rId3"/>
    <p:sldId id="257" r:id="rId4"/>
    <p:sldId id="267" r:id="rId5"/>
    <p:sldId id="258" r:id="rId6"/>
    <p:sldId id="284" r:id="rId7"/>
    <p:sldId id="285" r:id="rId8"/>
    <p:sldId id="286" r:id="rId9"/>
    <p:sldId id="287" r:id="rId10"/>
    <p:sldId id="326" r:id="rId11"/>
    <p:sldId id="288" r:id="rId12"/>
    <p:sldId id="319" r:id="rId13"/>
    <p:sldId id="310" r:id="rId14"/>
    <p:sldId id="315" r:id="rId15"/>
    <p:sldId id="317" r:id="rId16"/>
    <p:sldId id="318" r:id="rId17"/>
    <p:sldId id="320" r:id="rId18"/>
    <p:sldId id="321" r:id="rId19"/>
    <p:sldId id="323" r:id="rId20"/>
    <p:sldId id="307" r:id="rId21"/>
    <p:sldId id="324" r:id="rId22"/>
    <p:sldId id="325" r:id="rId23"/>
    <p:sldId id="283" r:id="rId24"/>
    <p:sldId id="27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A977"/>
    <a:srgbClr val="56F208"/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735" autoAdjust="0"/>
    <p:restoredTop sz="91474" autoAdjust="0"/>
  </p:normalViewPr>
  <p:slideViewPr>
    <p:cSldViewPr>
      <p:cViewPr varScale="1">
        <p:scale>
          <a:sx n="83" d="100"/>
          <a:sy n="83" d="100"/>
        </p:scale>
        <p:origin x="-7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532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308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813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895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237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044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2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727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013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642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128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31B643-DCAC-4BBD-AF90-C7655F834F18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369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wmf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botanika.wendys.cz/kytky/foto.php?710:" TargetMode="External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wmf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gif"/><Relationship Id="rId4" Type="http://schemas.openxmlformats.org/officeDocument/2006/relationships/image" Target="../media/image29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e/Anguidae.jpg" TargetMode="External"/><Relationship Id="rId2" Type="http://schemas.openxmlformats.org/officeDocument/2006/relationships/hyperlink" Target="http://sirmi.ic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otanika.wendys.cz/kytky/prew.php?../foto/O710.jpg" TargetMode="External"/><Relationship Id="rId5" Type="http://schemas.openxmlformats.org/officeDocument/2006/relationships/hyperlink" Target="http://www.rybarskepotreby-shop.cz/files/product/1/26/1287/preview.jpg" TargetMode="External"/><Relationship Id="rId4" Type="http://schemas.openxmlformats.org/officeDocument/2006/relationships/hyperlink" Target="http://media3.picsearch.com/is?gX_U5uOB1ItHoMTJ69AJw5t391O9YJ5Ik02fI9BHsa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566563"/>
              </p:ext>
            </p:extLst>
          </p:nvPr>
        </p:nvGraphicFramePr>
        <p:xfrm>
          <a:off x="1524000" y="1397000"/>
          <a:ext cx="6720408" cy="33212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/>
                        <a:t>VY_32_Inovace_4.1.12  </a:t>
                      </a:r>
                      <a:r>
                        <a:rPr lang="cs-CZ" dirty="0" smtClean="0"/>
                        <a:t>Vyjmenovaná slova po </a:t>
                      </a:r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a literatura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Materiál je určen k seznámení</a:t>
                      </a:r>
                      <a:r>
                        <a:rPr lang="cs-CZ" baseline="0" dirty="0" smtClean="0"/>
                        <a:t> s vyjmenovanými slovy po P a slovy příbuznými. Prezentace byla vytvořena pro práci s interaktivní tabulí nebo dataprojektorem a obsahuje animaci.</a:t>
                      </a:r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610" y="76470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113307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3"/>
            <a:ext cx="8229600" cy="241344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04956"/>
            <a:ext cx="8229600" cy="4164404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dirty="0" smtClean="0"/>
              <a:t>VYJMENOVANÁ SLOVA po </a:t>
            </a:r>
            <a:r>
              <a:rPr lang="cs-CZ" sz="5400" b="1" dirty="0" smtClean="0"/>
              <a:t>P</a:t>
            </a:r>
          </a:p>
          <a:p>
            <a:pPr marL="0" indent="0" algn="ctr">
              <a:buNone/>
            </a:pPr>
            <a:r>
              <a:rPr lang="cs-CZ" sz="5400" dirty="0"/>
              <a:t>A</a:t>
            </a:r>
          </a:p>
          <a:p>
            <a:pPr marL="0" indent="0" algn="ctr">
              <a:buNone/>
            </a:pPr>
            <a:r>
              <a:rPr lang="cs-CZ" sz="5400" dirty="0" smtClean="0"/>
              <a:t>SLOVA PŘÍBUZNÁ 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FF0000"/>
                </a:solidFill>
              </a:rPr>
              <a:t>PY</a:t>
            </a:r>
            <a:r>
              <a:rPr lang="cs-CZ" sz="5400" b="1" dirty="0" smtClean="0"/>
              <a:t>       </a:t>
            </a:r>
            <a:r>
              <a:rPr lang="cs-CZ" sz="5400" b="1" dirty="0" smtClean="0">
                <a:solidFill>
                  <a:schemeClr val="tx2"/>
                </a:solidFill>
              </a:rPr>
              <a:t>PI</a:t>
            </a:r>
            <a:r>
              <a:rPr lang="cs-CZ" sz="5400" b="1" dirty="0" smtClean="0"/>
              <a:t>        </a:t>
            </a:r>
            <a:r>
              <a:rPr lang="cs-CZ" sz="5400" b="1" dirty="0" smtClean="0">
                <a:solidFill>
                  <a:srgbClr val="FF0000"/>
                </a:solidFill>
              </a:rPr>
              <a:t>PÝ</a:t>
            </a:r>
            <a:r>
              <a:rPr lang="cs-CZ" sz="5400" b="1" dirty="0" smtClean="0"/>
              <a:t>        </a:t>
            </a:r>
            <a:r>
              <a:rPr lang="cs-CZ" sz="5400" b="1" dirty="0" smtClean="0">
                <a:solidFill>
                  <a:schemeClr val="tx2"/>
                </a:solidFill>
              </a:rPr>
              <a:t>PÍ</a:t>
            </a:r>
          </a:p>
          <a:p>
            <a:pPr marL="0" indent="0" algn="ctr">
              <a:buNone/>
            </a:pPr>
            <a:endParaRPr lang="cs-CZ" sz="5400" dirty="0"/>
          </a:p>
        </p:txBody>
      </p:sp>
      <p:pic>
        <p:nvPicPr>
          <p:cNvPr id="4" name="Picture 2" descr="C:\Users\prejzova\AppData\Local\Microsoft\Windows\Temporary Internet Files\Content.IE5\8KG0O2PD\MC9002855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0"/>
            <a:ext cx="4104456" cy="2732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627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VYJMENOVANÁ SLOVA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4186808" cy="4752528"/>
          </a:xfr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err="1" smtClean="0"/>
              <a:t>B</a:t>
            </a:r>
            <a:r>
              <a:rPr lang="cs-CZ" dirty="0" err="1" smtClean="0"/>
              <a:t>e</a:t>
            </a:r>
            <a:r>
              <a:rPr lang="cs-CZ" dirty="0" smtClean="0"/>
              <a:t>, </a:t>
            </a:r>
            <a:r>
              <a:rPr lang="cs-CZ" b="1" u="sng" dirty="0" err="1" smtClean="0"/>
              <a:t>f</a:t>
            </a:r>
            <a:r>
              <a:rPr lang="cs-CZ" dirty="0" err="1" smtClean="0"/>
              <a:t>e</a:t>
            </a:r>
            <a:r>
              <a:rPr lang="cs-CZ" dirty="0" smtClean="0"/>
              <a:t>, </a:t>
            </a:r>
            <a:r>
              <a:rPr lang="cs-CZ" b="1" u="sng" dirty="0" err="1" smtClean="0"/>
              <a:t>l</a:t>
            </a:r>
            <a:r>
              <a:rPr lang="cs-CZ" dirty="0" err="1" smtClean="0"/>
              <a:t>e</a:t>
            </a:r>
            <a:r>
              <a:rPr lang="cs-CZ" dirty="0" smtClean="0"/>
              <a:t>, </a:t>
            </a:r>
            <a:r>
              <a:rPr lang="cs-CZ" b="1" u="sng" dirty="0" err="1" smtClean="0"/>
              <a:t>m</a:t>
            </a:r>
            <a:r>
              <a:rPr lang="cs-CZ" dirty="0" err="1" smtClean="0"/>
              <a:t>e</a:t>
            </a:r>
            <a:r>
              <a:rPr lang="cs-CZ" dirty="0" smtClean="0"/>
              <a:t>, </a:t>
            </a:r>
            <a:r>
              <a:rPr lang="cs-CZ" b="1" u="sng" dirty="0" smtClean="0"/>
              <a:t>p</a:t>
            </a:r>
            <a:r>
              <a:rPr lang="cs-CZ" dirty="0" smtClean="0"/>
              <a:t>es </a:t>
            </a:r>
            <a:r>
              <a:rPr lang="cs-CZ" b="1" u="sng" dirty="0" smtClean="0"/>
              <a:t>s</a:t>
            </a:r>
            <a:r>
              <a:rPr lang="cs-CZ" dirty="0" smtClean="0"/>
              <a:t>e </a:t>
            </a:r>
            <a:r>
              <a:rPr lang="cs-CZ" b="1" u="sng" dirty="0" smtClean="0"/>
              <a:t>v</a:t>
            </a:r>
            <a:r>
              <a:rPr lang="cs-CZ" dirty="0" smtClean="0"/>
              <a:t>e</a:t>
            </a:r>
            <a:r>
              <a:rPr lang="cs-CZ" b="1" u="sng" dirty="0" smtClean="0"/>
              <a:t>z</a:t>
            </a:r>
            <a:r>
              <a:rPr lang="cs-CZ" dirty="0" smtClean="0"/>
              <a:t>e</a:t>
            </a:r>
          </a:p>
          <a:p>
            <a:pPr marL="0" indent="0">
              <a:buNone/>
            </a:pPr>
            <a:r>
              <a:rPr lang="cs-CZ" dirty="0" smtClean="0"/>
              <a:t>do slovíček </a:t>
            </a:r>
            <a:r>
              <a:rPr lang="cs-CZ" dirty="0" err="1" smtClean="0"/>
              <a:t>i,y</a:t>
            </a:r>
            <a:r>
              <a:rPr lang="cs-CZ" dirty="0" smtClean="0"/>
              <a:t> si vleze.</a:t>
            </a:r>
          </a:p>
          <a:p>
            <a:pPr marL="0" indent="0">
              <a:buNone/>
            </a:pPr>
            <a:r>
              <a:rPr lang="cs-CZ" dirty="0" smtClean="0"/>
              <a:t>Někdy měkké, někdy tvrdé,</a:t>
            </a:r>
          </a:p>
          <a:p>
            <a:pPr marL="0" indent="0">
              <a:buNone/>
            </a:pPr>
            <a:r>
              <a:rPr lang="cs-CZ" dirty="0" smtClean="0"/>
              <a:t>jak to poznat mám?</a:t>
            </a:r>
          </a:p>
          <a:p>
            <a:pPr marL="0" indent="0">
              <a:buNone/>
            </a:pPr>
            <a:r>
              <a:rPr lang="cs-CZ" dirty="0" smtClean="0"/>
              <a:t>Já jsem ještě malý žáček,</a:t>
            </a:r>
          </a:p>
          <a:p>
            <a:pPr marL="0" indent="0">
              <a:buNone/>
            </a:pPr>
            <a:r>
              <a:rPr lang="cs-CZ" dirty="0" smtClean="0"/>
              <a:t>v tom se nevyznám!</a:t>
            </a:r>
          </a:p>
          <a:p>
            <a:pPr marL="0" indent="0">
              <a:buNone/>
            </a:pPr>
            <a:r>
              <a:rPr lang="cs-CZ" dirty="0" smtClean="0"/>
              <a:t>Budu se učit zas a znova</a:t>
            </a:r>
          </a:p>
          <a:p>
            <a:pPr marL="0" indent="0">
              <a:buNone/>
            </a:pPr>
            <a:r>
              <a:rPr lang="cs-CZ" dirty="0" smtClean="0"/>
              <a:t>tahle vyjmenovaná slova.</a:t>
            </a:r>
          </a:p>
          <a:p>
            <a:pPr marL="0" indent="0">
              <a:buNone/>
            </a:pPr>
            <a:r>
              <a:rPr lang="cs-CZ" dirty="0" err="1"/>
              <a:t>Be</a:t>
            </a:r>
            <a:r>
              <a:rPr lang="cs-CZ" dirty="0"/>
              <a:t>, </a:t>
            </a:r>
            <a:r>
              <a:rPr lang="cs-CZ" dirty="0" err="1"/>
              <a:t>fe</a:t>
            </a:r>
            <a:r>
              <a:rPr lang="cs-CZ" dirty="0"/>
              <a:t>, </a:t>
            </a:r>
            <a:r>
              <a:rPr lang="cs-CZ" dirty="0" err="1"/>
              <a:t>le</a:t>
            </a:r>
            <a:r>
              <a:rPr lang="cs-CZ" dirty="0"/>
              <a:t>, </a:t>
            </a:r>
            <a:r>
              <a:rPr lang="cs-CZ" dirty="0" err="1"/>
              <a:t>me</a:t>
            </a:r>
            <a:r>
              <a:rPr lang="cs-CZ" dirty="0"/>
              <a:t>, pes se </a:t>
            </a:r>
            <a:r>
              <a:rPr lang="cs-CZ" dirty="0" smtClean="0"/>
              <a:t>veze,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ta čeština nemá meze!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508104" y="1700808"/>
            <a:ext cx="2952328" cy="4608512"/>
          </a:xfr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</a:rPr>
              <a:t>Y</a:t>
            </a:r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</a:rPr>
              <a:t>  	 </a:t>
            </a:r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</a:rPr>
              <a:t>I</a:t>
            </a:r>
            <a:endParaRPr lang="cs-CZ" sz="9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prejzova\AppData\Local\Microsoft\Windows\Temporary Internet Files\Content.IE5\8WMQIZX9\MC90044066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933056"/>
            <a:ext cx="228123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6830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224136"/>
          </a:xfrm>
          <a:blipFill>
            <a:blip r:embed="rId2"/>
            <a:tile tx="0" ty="0" sx="100000" sy="100000" flip="none" algn="tl"/>
          </a:blipFill>
          <a:ln w="381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6000" dirty="0" smtClean="0"/>
              <a:t>VYJMENOVANÁ SLOVA </a:t>
            </a:r>
            <a:endParaRPr lang="cs-CZ" sz="7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06328" y="1700808"/>
            <a:ext cx="8314144" cy="5040560"/>
          </a:xfrm>
          <a:blipFill>
            <a:blip r:embed="rId2"/>
            <a:tile tx="0" ty="0" sx="100000" sy="100000" flip="none" algn="tl"/>
          </a:blipFill>
          <a:ln w="5715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/>
              <a:t>jsou slova, ve kterých píšeme tvrdé </a:t>
            </a:r>
            <a:r>
              <a:rPr lang="cs-CZ" sz="4800" b="1" dirty="0" err="1" smtClean="0"/>
              <a:t>y,ý</a:t>
            </a:r>
            <a:r>
              <a:rPr lang="cs-CZ" sz="4800" b="1" dirty="0" smtClean="0"/>
              <a:t>.</a:t>
            </a:r>
          </a:p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endParaRPr lang="cs-CZ" sz="800" b="1" dirty="0"/>
          </a:p>
          <a:p>
            <a:pPr marL="0" indent="0">
              <a:buNone/>
            </a:pPr>
            <a:r>
              <a:rPr lang="cs-CZ" sz="4800" b="1" dirty="0" smtClean="0"/>
              <a:t>Vyjmenovaná slova mají hodně kamarádů. Říkáme jim slova PŘÍBUZNÁ. Také v těchto </a:t>
            </a:r>
            <a:r>
              <a:rPr lang="cs-CZ" sz="4800" b="1" dirty="0"/>
              <a:t>slovech píšeme tvrdé </a:t>
            </a:r>
            <a:r>
              <a:rPr lang="cs-CZ" sz="4800" b="1" dirty="0" err="1" smtClean="0"/>
              <a:t>y,ý</a:t>
            </a:r>
            <a:r>
              <a:rPr lang="cs-CZ" sz="4800" b="1" dirty="0" smtClean="0"/>
              <a:t>.</a:t>
            </a:r>
            <a:endParaRPr lang="cs-CZ" sz="4800" b="1" dirty="0"/>
          </a:p>
        </p:txBody>
      </p:sp>
      <p:pic>
        <p:nvPicPr>
          <p:cNvPr id="1026" name="Picture 2" descr="C:\Users\prejzova\AppData\Local\Microsoft\Windows\Temporary Internet Files\Content.IE5\8KG0O2PD\MC900428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348880"/>
            <a:ext cx="2087724" cy="1318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1738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blipFill>
            <a:blip r:embed="rId2"/>
            <a:tile tx="0" ty="0" sx="100000" sy="100000" flip="none" algn="tl"/>
          </a:blipFill>
          <a:ln w="57150">
            <a:solidFill>
              <a:srgbClr val="0070C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sz="6000" b="1" dirty="0" smtClean="0"/>
              <a:t>P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43100"/>
            <a:ext cx="8435280" cy="4637112"/>
          </a:xfrm>
          <a:blipFill>
            <a:blip r:embed="rId2"/>
            <a:tile tx="0" ty="0" sx="100000" sy="100000" flip="none" algn="tl"/>
          </a:blipFill>
          <a:ln w="57150">
            <a:solidFill>
              <a:srgbClr val="0070C0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PÝCHA – PYTEL – PYSK </a:t>
            </a:r>
          </a:p>
          <a:p>
            <a:pPr marL="0" indent="0">
              <a:buNone/>
            </a:pPr>
            <a:endParaRPr lang="cs-CZ" sz="12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NETOPÝR </a:t>
            </a: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–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SLEPÝŠ – PYL</a:t>
            </a:r>
          </a:p>
          <a:p>
            <a:pPr marL="0" indent="0">
              <a:buNone/>
            </a:pPr>
            <a:endParaRPr lang="cs-CZ" sz="1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KOPYTO - KLOPÝTAT – TŘPYTIT SE</a:t>
            </a:r>
          </a:p>
          <a:p>
            <a:pPr marL="0" indent="0">
              <a:buNone/>
            </a:pPr>
            <a:endParaRPr lang="cs-CZ" sz="12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rgbClr val="07A977"/>
                </a:solidFill>
              </a:rPr>
              <a:t>ZPYTOVAT – PYKAT – PÝR</a:t>
            </a:r>
          </a:p>
          <a:p>
            <a:pPr marL="0" indent="0">
              <a:buNone/>
            </a:pPr>
            <a:endParaRPr lang="cs-CZ" sz="1200" b="1" dirty="0" smtClean="0">
              <a:solidFill>
                <a:srgbClr val="07A977"/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rgbClr val="CC0099"/>
                </a:solidFill>
              </a:rPr>
              <a:t>PÝŘIT SE – ČEPÝŘIT SE</a:t>
            </a:r>
          </a:p>
        </p:txBody>
      </p:sp>
      <p:pic>
        <p:nvPicPr>
          <p:cNvPr id="2050" name="Picture 2" descr="C:\Users\prejzova\AppData\Local\Microsoft\Windows\Temporary Internet Files\Content.IE5\LEK25C6T\MC90044045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96752"/>
            <a:ext cx="1800200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8642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864096"/>
          </a:xfrm>
          <a:ln w="57150">
            <a:solidFill>
              <a:schemeClr val="accent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>
                <a:solidFill>
                  <a:srgbClr val="FF0000"/>
                </a:solidFill>
              </a:rPr>
              <a:t>PÝCHA – PYTEL – PYSK </a:t>
            </a:r>
            <a:br>
              <a:rPr lang="cs-CZ" b="1" dirty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640960" cy="537651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pyšný, přepych, pýchavka (houba), pych (krádež)</a:t>
            </a:r>
          </a:p>
          <a:p>
            <a:pPr marL="0" indent="0">
              <a:buNone/>
            </a:pPr>
            <a:r>
              <a:rPr lang="cs-CZ" dirty="0" smtClean="0"/>
              <a:t>pytlák, pytlovina</a:t>
            </a:r>
          </a:p>
          <a:p>
            <a:pPr marL="0" indent="0">
              <a:buNone/>
            </a:pPr>
            <a:r>
              <a:rPr lang="cs-CZ" dirty="0" smtClean="0"/>
              <a:t>pyskatý, ptakopysk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Users\prejzova\AppData\Local\Microsoft\Windows\Temporary Internet Files\Content.IE5\IIZQ5E7Z\MC900056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705" y="3429000"/>
            <a:ext cx="214008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ejzova\AppData\Local\Microsoft\Windows\Temporary Internet Files\Content.IE5\8WMQIZX9\MP900448697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475"/>
          <a:stretch/>
        </p:blipFill>
        <p:spPr bwMode="auto">
          <a:xfrm>
            <a:off x="2555776" y="3444974"/>
            <a:ext cx="2952328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ejzova\AppData\Local\Microsoft\Windows\Temporary Internet Files\Content.IE5\8KG0O2PD\MC900434557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988840"/>
            <a:ext cx="3178233" cy="1955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náhled obrázku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1857" y="4194770"/>
            <a:ext cx="3058495" cy="2348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4114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 w="57150">
            <a:solidFill>
              <a:schemeClr val="accent5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NETOPÝR – SLEPÝŠ - PYL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3485" y="1600200"/>
            <a:ext cx="8705780" cy="514116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netopýři</a:t>
            </a:r>
          </a:p>
          <a:p>
            <a:pPr marL="0" indent="0">
              <a:buNone/>
            </a:pPr>
            <a:r>
              <a:rPr lang="cs-CZ" dirty="0" smtClean="0"/>
              <a:t>slepýši</a:t>
            </a:r>
          </a:p>
          <a:p>
            <a:pPr marL="0" indent="0">
              <a:buNone/>
            </a:pPr>
            <a:r>
              <a:rPr lang="cs-CZ" dirty="0" smtClean="0"/>
              <a:t>opylovat, opylovač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prejzova\AppData\Local\Microsoft\Windows\Temporary Internet Files\Content.IE5\8KG0O2PD\MC9003294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32793"/>
            <a:ext cx="2538335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79" y="3717031"/>
            <a:ext cx="3809587" cy="2759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prejzova\AppData\Local\Microsoft\Windows\Temporary Internet Files\Content.IE5\LEK25C6T\MP900406787[2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515689"/>
            <a:ext cx="3830442" cy="3985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0626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928992" cy="1152128"/>
          </a:xfrm>
          <a:ln w="57150"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KOPYTO – KLOPÝTAT – TŘPYTIT SE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accent6">
                    <a:lumMod val="75000"/>
                  </a:schemeClr>
                </a:solidFill>
              </a:rPr>
            </a:b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9971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lichokopytník, kopýtko</a:t>
            </a:r>
          </a:p>
          <a:p>
            <a:pPr marL="0" indent="0">
              <a:buNone/>
            </a:pPr>
            <a:r>
              <a:rPr lang="cs-CZ" dirty="0" smtClean="0"/>
              <a:t>klopýtnutí</a:t>
            </a:r>
          </a:p>
          <a:p>
            <a:pPr marL="0" indent="0">
              <a:buNone/>
            </a:pPr>
            <a:r>
              <a:rPr lang="cs-CZ" dirty="0" smtClean="0"/>
              <a:t>třpytka, třpytivá, třpyt</a:t>
            </a:r>
            <a:endParaRPr lang="cs-CZ" dirty="0"/>
          </a:p>
        </p:txBody>
      </p:sp>
      <p:pic>
        <p:nvPicPr>
          <p:cNvPr id="4098" name="Picture 2" descr="C:\Users\prejzova\AppData\Local\Microsoft\Windows\Temporary Internet Files\Content.IE5\LEK25C6T\MP90026292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66524"/>
            <a:ext cx="2592288" cy="327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rejzova\AppData\Local\Microsoft\Windows\Temporary Internet Files\Content.IE5\8WMQIZX9\MP9004002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5699" y="1484785"/>
            <a:ext cx="4252777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553" y="4920698"/>
            <a:ext cx="2209800" cy="1796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 descr="C:\Users\prejzova\AppData\Local\Microsoft\Windows\Temporary Internet Files\Content.IE5\8KG0O2PD\MC9003329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281703"/>
            <a:ext cx="1454363" cy="3447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rejzova\AppData\Local\Microsoft\Windows\Temporary Internet Files\Content.IE5\8WMQIZX9\MP9004392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964655"/>
            <a:ext cx="1708702" cy="1708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915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568952" cy="1008112"/>
          </a:xfrm>
          <a:ln w="57150">
            <a:solidFill>
              <a:srgbClr val="07A977"/>
            </a:solidFill>
          </a:ln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07A977"/>
                </a:solidFill>
              </a:rPr>
              <a:t/>
            </a:r>
            <a:br>
              <a:rPr lang="cs-CZ" sz="3600" b="1" dirty="0" smtClean="0">
                <a:solidFill>
                  <a:srgbClr val="07A977"/>
                </a:solidFill>
              </a:rPr>
            </a:br>
            <a:r>
              <a:rPr lang="cs-CZ" sz="3600" b="1" dirty="0" smtClean="0">
                <a:solidFill>
                  <a:srgbClr val="07A977"/>
                </a:solidFill>
              </a:rPr>
              <a:t/>
            </a:r>
            <a:br>
              <a:rPr lang="cs-CZ" sz="3600" b="1" dirty="0" smtClean="0">
                <a:solidFill>
                  <a:srgbClr val="07A977"/>
                </a:solidFill>
              </a:rPr>
            </a:br>
            <a:r>
              <a:rPr lang="cs-CZ" sz="5300" b="1" dirty="0" smtClean="0">
                <a:solidFill>
                  <a:srgbClr val="07A977"/>
                </a:solidFill>
              </a:rPr>
              <a:t>ZPYTOVAT </a:t>
            </a:r>
            <a:r>
              <a:rPr lang="cs-CZ" sz="5300" b="1" dirty="0">
                <a:solidFill>
                  <a:srgbClr val="07A977"/>
                </a:solidFill>
              </a:rPr>
              <a:t>– PYKAT – PÝR</a:t>
            </a:r>
            <a:br>
              <a:rPr lang="cs-CZ" sz="5300" b="1" dirty="0">
                <a:solidFill>
                  <a:srgbClr val="07A977"/>
                </a:solidFill>
              </a:rPr>
            </a:br>
            <a:endParaRPr lang="cs-CZ" sz="53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1006" y="1475085"/>
            <a:ext cx="8435280" cy="4785395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nevyzpytatelný</a:t>
            </a:r>
            <a:r>
              <a:rPr lang="cs-CZ" dirty="0" smtClean="0"/>
              <a:t>, jazykozpytec</a:t>
            </a:r>
          </a:p>
          <a:p>
            <a:pPr marL="0" indent="0">
              <a:buNone/>
            </a:pPr>
            <a:r>
              <a:rPr lang="cs-CZ" dirty="0" smtClean="0"/>
              <a:t>odpykat</a:t>
            </a:r>
          </a:p>
          <a:p>
            <a:pPr marL="0" indent="0">
              <a:buNone/>
            </a:pPr>
            <a:r>
              <a:rPr lang="cs-CZ" dirty="0" smtClean="0"/>
              <a:t>pýřavka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Users\prejzova\AppData\Local\Microsoft\Windows\Temporary Internet Files\Content.IE5\LEK25C6T\MC9002908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77072"/>
            <a:ext cx="2849669" cy="2591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Pýr plazivý,Elytrigia repens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84984"/>
            <a:ext cx="3384376" cy="3238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prejzova\AppData\Local\Microsoft\Windows\Temporary Internet Files\Content.IE5\8KG0O2PD\MC9003186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484784"/>
            <a:ext cx="3026174" cy="2100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2664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začepýřit se, pýří se</a:t>
            </a:r>
          </a:p>
          <a:p>
            <a:pPr marL="0" indent="0">
              <a:buNone/>
            </a:pPr>
            <a:r>
              <a:rPr lang="cs-CZ" dirty="0" smtClean="0"/>
              <a:t>rozčepýřený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07A977"/>
                </a:solidFill>
              </a:rPr>
              <a:t/>
            </a:r>
            <a:br>
              <a:rPr lang="cs-CZ" sz="3600" b="1" dirty="0" smtClean="0">
                <a:solidFill>
                  <a:srgbClr val="07A977"/>
                </a:solidFill>
              </a:rPr>
            </a:br>
            <a:r>
              <a:rPr lang="cs-CZ" sz="3600" b="1" dirty="0" smtClean="0">
                <a:solidFill>
                  <a:srgbClr val="07A977"/>
                </a:solidFill>
              </a:rPr>
              <a:t/>
            </a:r>
            <a:br>
              <a:rPr lang="cs-CZ" sz="3600" b="1" dirty="0" smtClean="0">
                <a:solidFill>
                  <a:srgbClr val="07A977"/>
                </a:solidFill>
              </a:rPr>
            </a:br>
            <a:r>
              <a:rPr lang="cs-CZ" sz="5300" b="1" dirty="0" smtClean="0">
                <a:solidFill>
                  <a:srgbClr val="FF0000"/>
                </a:solidFill>
              </a:rPr>
              <a:t>PÝŘIT SE </a:t>
            </a:r>
            <a:r>
              <a:rPr lang="cs-CZ" sz="5300" b="1" dirty="0">
                <a:solidFill>
                  <a:srgbClr val="FF0000"/>
                </a:solidFill>
              </a:rPr>
              <a:t>– </a:t>
            </a:r>
            <a:r>
              <a:rPr lang="cs-CZ" sz="5300" b="1" dirty="0" smtClean="0">
                <a:solidFill>
                  <a:srgbClr val="FF0000"/>
                </a:solidFill>
              </a:rPr>
              <a:t>ČEPÝŘIT SE </a:t>
            </a:r>
            <a:r>
              <a:rPr lang="cs-CZ" sz="5300" b="1" dirty="0">
                <a:solidFill>
                  <a:srgbClr val="07A977"/>
                </a:solidFill>
              </a:rPr>
              <a:t/>
            </a:r>
            <a:br>
              <a:rPr lang="cs-CZ" sz="5300" b="1" dirty="0">
                <a:solidFill>
                  <a:srgbClr val="07A977"/>
                </a:solidFill>
              </a:rPr>
            </a:br>
            <a:endParaRPr lang="cs-CZ" sz="53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prejzova\AppData\Local\Microsoft\Windows\Temporary Internet Files\Content.IE5\MV0RWANB\MC9002813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82750"/>
            <a:ext cx="3596590" cy="3390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ejzova\AppData\Local\Microsoft\Windows\Temporary Internet Files\Content.IE5\I5N0C3XM\MC900423830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533" b="78125"/>
          <a:stretch/>
        </p:blipFill>
        <p:spPr bwMode="auto">
          <a:xfrm rot="2923939">
            <a:off x="6714379" y="1803288"/>
            <a:ext cx="537209" cy="58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prejzova\AppData\Local\Microsoft\Windows\Temporary Internet Files\Content.IE5\I5N0C3XM\MC900423830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533" b="78125"/>
          <a:stretch/>
        </p:blipFill>
        <p:spPr bwMode="auto">
          <a:xfrm rot="1624685">
            <a:off x="5405418" y="3663276"/>
            <a:ext cx="537209" cy="58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prejzova\AppData\Local\Microsoft\Windows\Temporary Internet Files\Content.IE5\I5N0C3XM\MC900423830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533" b="78125"/>
          <a:stretch/>
        </p:blipFill>
        <p:spPr bwMode="auto">
          <a:xfrm rot="2886841">
            <a:off x="6004520" y="1983899"/>
            <a:ext cx="537209" cy="58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prejzova\AppData\Local\Microsoft\Windows\Temporary Internet Files\Content.IE5\I5N0C3XM\MC900423830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533" b="78125"/>
          <a:stretch/>
        </p:blipFill>
        <p:spPr bwMode="auto">
          <a:xfrm rot="3105232">
            <a:off x="6173137" y="2753779"/>
            <a:ext cx="537209" cy="58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rejzova\AppData\Local\Microsoft\Windows\Temporary Internet Files\Content.IE5\PSBFHVVI\MP90044838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73016"/>
            <a:ext cx="3672408" cy="2871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3149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FF0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Pozor na slova!!!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pýcha</a:t>
            </a:r>
            <a:r>
              <a:rPr lang="cs-CZ" dirty="0" smtClean="0"/>
              <a:t>	 x 	</a:t>
            </a:r>
            <a:r>
              <a:rPr lang="cs-CZ" b="1" dirty="0" smtClean="0">
                <a:solidFill>
                  <a:srgbClr val="FF0000"/>
                </a:solidFill>
              </a:rPr>
              <a:t>píchá</a:t>
            </a:r>
            <a:r>
              <a:rPr lang="cs-CZ" dirty="0" smtClean="0"/>
              <a:t> (špendlík, jehla, trn)</a:t>
            </a:r>
          </a:p>
          <a:p>
            <a:pPr marL="0" indent="0">
              <a:buNone/>
            </a:pPr>
            <a:r>
              <a:rPr lang="cs-CZ" dirty="0" smtClean="0"/>
              <a:t>Pýcha předchází pád. Píchá mě u srdce.</a:t>
            </a:r>
          </a:p>
          <a:p>
            <a:pPr marL="0" indent="0">
              <a:buNone/>
            </a:pPr>
            <a:endParaRPr lang="cs-CZ" sz="1500" dirty="0" smtClean="0"/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pych</a:t>
            </a:r>
            <a:r>
              <a:rPr lang="cs-CZ" dirty="0"/>
              <a:t> 		x 	</a:t>
            </a:r>
            <a:r>
              <a:rPr lang="cs-CZ" b="1" dirty="0" err="1">
                <a:solidFill>
                  <a:srgbClr val="FF0000"/>
                </a:solidFill>
              </a:rPr>
              <a:t>pích</a:t>
            </a: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/>
              <a:t>Lesní pych se nevyplácí. Injekce dělá </a:t>
            </a:r>
            <a:r>
              <a:rPr lang="cs-CZ" dirty="0" err="1"/>
              <a:t>pích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sz="1500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pysk 	</a:t>
            </a:r>
            <a:r>
              <a:rPr lang="cs-CZ" dirty="0" smtClean="0"/>
              <a:t>	x 	</a:t>
            </a:r>
            <a:r>
              <a:rPr lang="cs-CZ" b="1" dirty="0" err="1" smtClean="0">
                <a:solidFill>
                  <a:srgbClr val="FF0000"/>
                </a:solidFill>
              </a:rPr>
              <a:t>písk</a:t>
            </a:r>
            <a:r>
              <a:rPr lang="cs-CZ" dirty="0" smtClean="0"/>
              <a:t> (píská na prsty, zvuk)</a:t>
            </a:r>
          </a:p>
          <a:p>
            <a:pPr marL="0" indent="0">
              <a:buNone/>
            </a:pPr>
            <a:r>
              <a:rPr lang="cs-CZ" dirty="0" smtClean="0"/>
              <a:t>Kůň má poraněný pysk. </a:t>
            </a:r>
            <a:r>
              <a:rPr lang="cs-CZ" dirty="0" err="1" smtClean="0"/>
              <a:t>Písk</a:t>
            </a:r>
            <a:r>
              <a:rPr lang="cs-CZ" dirty="0" smtClean="0"/>
              <a:t>, </a:t>
            </a:r>
            <a:r>
              <a:rPr lang="cs-CZ" dirty="0" err="1" smtClean="0"/>
              <a:t>písk</a:t>
            </a:r>
            <a:r>
              <a:rPr lang="cs-CZ" dirty="0" smtClean="0"/>
              <a:t>, ozývá se z křoví.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pykat</a:t>
            </a:r>
            <a:r>
              <a:rPr lang="cs-CZ" dirty="0" smtClean="0"/>
              <a:t> 	X 	</a:t>
            </a:r>
            <a:r>
              <a:rPr lang="cs-CZ" b="1" dirty="0" err="1" smtClean="0">
                <a:solidFill>
                  <a:srgbClr val="FF0000"/>
                </a:solidFill>
              </a:rPr>
              <a:t>pikat</a:t>
            </a:r>
            <a:r>
              <a:rPr lang="cs-CZ" dirty="0" smtClean="0"/>
              <a:t> (pikaná – hra)</a:t>
            </a:r>
          </a:p>
          <a:p>
            <a:pPr marL="0" indent="0">
              <a:buNone/>
            </a:pPr>
            <a:r>
              <a:rPr lang="cs-CZ" dirty="0" smtClean="0"/>
              <a:t>Za chyby budeš pykat! Kdo bude teď </a:t>
            </a:r>
            <a:r>
              <a:rPr lang="cs-CZ" dirty="0" err="1" smtClean="0"/>
              <a:t>pikat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0818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517632" cy="547260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Pyl 	 </a:t>
            </a:r>
            <a:r>
              <a:rPr lang="cs-CZ" dirty="0" smtClean="0"/>
              <a:t>x 	</a:t>
            </a:r>
            <a:r>
              <a:rPr lang="cs-CZ" b="1" dirty="0" smtClean="0">
                <a:solidFill>
                  <a:srgbClr val="FF0000"/>
                </a:solidFill>
              </a:rPr>
              <a:t>pi</a:t>
            </a:r>
            <a:r>
              <a:rPr lang="cs-CZ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 (limonádu)</a:t>
            </a:r>
          </a:p>
          <a:p>
            <a:pPr marL="0" indent="0">
              <a:buNone/>
            </a:pPr>
            <a:r>
              <a:rPr lang="cs-CZ" dirty="0" smtClean="0"/>
              <a:t>Včelky přenášejí pyl. Petr pil limonádu.</a:t>
            </a:r>
          </a:p>
          <a:p>
            <a:pPr marL="0" indent="0">
              <a:buNone/>
            </a:pPr>
            <a:endParaRPr lang="cs-CZ" sz="1500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opylovat</a:t>
            </a:r>
            <a:r>
              <a:rPr lang="cs-CZ" dirty="0" smtClean="0"/>
              <a:t> 	 x 	</a:t>
            </a:r>
            <a:r>
              <a:rPr lang="cs-CZ" b="1" dirty="0" smtClean="0">
                <a:solidFill>
                  <a:srgbClr val="FF0000"/>
                </a:solidFill>
              </a:rPr>
              <a:t>opilovat</a:t>
            </a:r>
            <a:r>
              <a:rPr lang="cs-CZ" dirty="0" smtClean="0"/>
              <a:t> (pilníkem)</a:t>
            </a:r>
          </a:p>
          <a:p>
            <a:pPr marL="0" indent="0">
              <a:buNone/>
            </a:pPr>
            <a:r>
              <a:rPr lang="cs-CZ" dirty="0" smtClean="0"/>
              <a:t>Čmeláci přiletěli opylovat jetel. Teta si opilovala nehty.</a:t>
            </a:r>
          </a:p>
          <a:p>
            <a:pPr marL="0" indent="0">
              <a:buNone/>
            </a:pPr>
            <a:endParaRPr lang="cs-CZ" sz="1500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slepýš  </a:t>
            </a: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dirty="0" smtClean="0"/>
              <a:t>x</a:t>
            </a:r>
            <a:r>
              <a:rPr lang="cs-CZ" dirty="0"/>
              <a:t>	 </a:t>
            </a:r>
            <a:r>
              <a:rPr lang="cs-CZ" b="1" dirty="0">
                <a:solidFill>
                  <a:srgbClr val="FF0000"/>
                </a:solidFill>
              </a:rPr>
              <a:t>slepíš </a:t>
            </a:r>
            <a:r>
              <a:rPr lang="cs-CZ" b="1" dirty="0"/>
              <a:t>(</a:t>
            </a:r>
            <a:r>
              <a:rPr lang="cs-CZ" dirty="0"/>
              <a:t> lepidlem)</a:t>
            </a:r>
          </a:p>
          <a:p>
            <a:pPr marL="0" indent="0">
              <a:buNone/>
            </a:pPr>
            <a:r>
              <a:rPr lang="cs-CZ" dirty="0"/>
              <a:t>Po cestě se plazil slepýš. Slepíš mi letadélko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sz="1500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zpychla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	 x 	</a:t>
            </a:r>
            <a:r>
              <a:rPr lang="cs-CZ" b="1" dirty="0" smtClean="0">
                <a:solidFill>
                  <a:srgbClr val="FF0000"/>
                </a:solidFill>
              </a:rPr>
              <a:t>spíchla</a:t>
            </a:r>
            <a:r>
              <a:rPr lang="cs-CZ" dirty="0" smtClean="0"/>
              <a:t> (ušila)</a:t>
            </a:r>
          </a:p>
          <a:p>
            <a:pPr marL="0" indent="0">
              <a:buNone/>
            </a:pPr>
            <a:r>
              <a:rPr lang="cs-CZ" dirty="0" smtClean="0"/>
              <a:t>Naše sousedka zpychla. Babička mi spíchla kostým na karneval.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FF0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Pozor na slova!!!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3928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92D05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slova do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7896" y="1196752"/>
            <a:ext cx="8712968" cy="53285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dirty="0" smtClean="0"/>
              <a:t>Nebudu                       za to, co jsem neudělal.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4400" dirty="0" smtClean="0"/>
              <a:t>Kdo bude teď                    ?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V botě mě něco                   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dirty="0" smtClean="0"/>
              <a:t>                       </a:t>
            </a:r>
            <a:r>
              <a:rPr lang="cs-CZ" sz="4400" dirty="0" smtClean="0"/>
              <a:t>není dobrá vlastnost.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1957482"/>
            <a:ext cx="1224136" cy="4726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04720" y="300533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52320" y="285293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92280" y="160392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Ovál 9"/>
          <p:cNvSpPr/>
          <p:nvPr/>
        </p:nvSpPr>
        <p:spPr>
          <a:xfrm rot="10800000" flipH="1" flipV="1">
            <a:off x="6921053" y="1870819"/>
            <a:ext cx="1972369" cy="948285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rgbClr val="FF0000"/>
                </a:solidFill>
              </a:rPr>
              <a:t>pikat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 rot="10800000" flipH="1" flipV="1">
            <a:off x="6921053" y="2900525"/>
            <a:ext cx="2066303" cy="948285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pykat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 rot="10800000" flipH="1" flipV="1">
            <a:off x="6921053" y="4005064"/>
            <a:ext cx="2160239" cy="948285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Pýcha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 rot="10800000" flipH="1" flipV="1">
            <a:off x="7092280" y="5085184"/>
            <a:ext cx="2016240" cy="948285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píchá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968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611 -0.00209 C 0.03021 0.00324 0.02396 0.00532 0.01736 0.00833 C 0.00886 0.01204 0.00174 0.02291 -0.00764 0.02708 C -0.01944 0.04282 -0.05035 0.04815 -0.06545 0.05 C -0.08316 0.0493 -0.10087 0.04907 -0.11857 0.04791 C -0.13819 0.04653 -0.15347 0.0206 -0.1717 0.0125 C -0.19028 -0.00602 -0.16666 0.01597 -0.1842 0.00416 C -0.19062 -0.00023 -0.19653 -0.00602 -0.20295 -0.01042 C -0.20989 -0.01505 -0.21684 -0.02338 -0.22326 -0.02917 C -0.23819 -0.04236 -0.25521 -0.05 -0.2717 -0.05834 C -0.28385 -0.06435 -0.29462 -0.07037 -0.30764 -0.07292 C -0.32934 -0.08241 -0.34965 -0.08843 -0.3717 -0.09584 C -0.39739 -0.1044 -0.42187 -0.11158 -0.44826 -0.11459 C -0.47604 -0.12199 -0.5059 -0.12269 -0.5342 -0.125 C -0.55052 -0.13056 -0.53403 -0.12546 -0.56857 -0.12917 C -0.58628 -0.13102 -0.60399 -0.1382 -0.6217 -0.14167 C -0.63715 -0.14861 -0.62778 -0.14514 -0.64982 -0.15 C -0.65625 -0.15139 -0.66215 -0.15486 -0.66857 -0.15625 C -0.69653 -0.15509 -0.7066 -0.15949 -0.72639 -0.15209 C -0.73298 -0.14954 -0.73837 -0.14468 -0.74514 -0.14167 C -0.74913 -0.13982 -0.75764 -0.1375 -0.75764 -0.13727 C -0.77153 -0.11898 -0.79271 -0.10834 -0.8092 -0.09375 C -0.81493 -0.07107 -0.80573 -0.10556 -0.81389 -0.08125 C -0.81614 -0.07477 -0.81736 -0.06736 -0.81857 -0.06042 C -0.81805 -0.04514 -0.81823 -0.02986 -0.81701 -0.01459 C -0.81562 0.0044 -0.80538 0.04745 -0.79045 0.05416 C -0.78524 0.06435 -0.78993 0.05764 -0.78107 0.06458 C -0.76979 0.07361 -0.7592 0.08611 -0.74687 0.09166 C -0.74357 0.10393 -0.73507 0.10231 -0.72795 0.11666 C -0.72587 0.12083 -0.72291 0.1243 -0.7217 0.12916 C -0.72066 0.13333 -0.71857 0.14166 -0.71857 0.1419 C -0.72048 0.17199 -0.72118 0.19352 -0.72795 0.22083 C -0.72986 0.22824 -0.7309 0.23611 -0.73264 0.24375 C -0.73351 0.24791 -0.73576 0.25625 -0.73576 0.25648 C -0.73489 0.28287 -0.73941 0.3294 -0.71857 0.34791 C -0.71337 0.36852 -0.69601 0.38009 -0.68264 0.38958 C -0.67899 0.39213 -0.67517 0.39467 -0.6717 0.39791 C -0.66927 0.40023 -0.66788 0.40416 -0.66545 0.40625 C -0.65798 0.41296 -0.64601 0.41898 -0.63732 0.42291 C -0.62344 0.4368 -0.60087 0.4419 -0.5842 0.44791 C -0.57882 0.45 -0.57396 0.45463 -0.56857 0.45625 C -0.56406 0.45764 -0.5592 0.45741 -0.55451 0.45833 C -0.53923 0.46111 -0.5243 0.46528 -0.5092 0.46875 C -0.45937 0.46713 -0.45226 0.46805 -0.41545 0.45833 C -0.40521 0.4493 -0.39357 0.44745 -0.38264 0.44166 C -0.3651 0.43217 -0.38212 0.43704 -0.36232 0.43333 C -0.35573 0.43032 -0.34878 0.42801 -0.34201 0.425 C -0.33802 0.42106 -0.33333 0.41875 -0.32951 0.41458 C -0.32239 0.40694 -0.31614 0.39722 -0.31076 0.3875 C -0.30764 0.37477 -0.30226 0.36134 -0.2967 0.35 C -0.29375 0.33403 -0.28976 0.31829 -0.28732 0.30208 C -0.2868 0.26805 -0.28646 0.23403 -0.28576 0.2 C -0.28541 0.18055 -0.2842 0.16111 -0.2842 0.14166 C -0.2842 0.09398 -0.29913 0.05486 -0.3217 0.01875 C -0.32569 0.00532 -0.3342 -0.01042 -0.34201 -0.02084 C -0.34601 -0.03704 -0.35486 -0.04005 -0.36389 -0.05209 C -0.39357 -0.09167 -0.36354 -0.0544 -0.3842 -0.075 C -0.39757 -0.08843 -0.41215 -0.10347 -0.42795 -0.1125 C -0.44583 -0.12269 -0.46458 -0.13056 -0.48264 -0.13959 C -0.49184 -0.14421 -0.50191 -0.14607 -0.51076 -0.15209 C -0.51632 -0.15579 -0.52118 -0.16204 -0.52639 -0.16667 C -0.53073 -0.17523 -0.53489 -0.18218 -0.53732 -0.19167 C -0.53663 -0.20533 -0.53698 -0.22153 -0.5342 -0.23542 C -0.53021 -0.25463 -0.52291 -0.26783 -0.51857 -0.28542 C -0.51232 -0.28472 -0.5059 -0.28588 -0.49982 -0.28334 C -0.49826 -0.28264 -0.49913 -0.27894 -0.49826 -0.27709 C -0.49132 -0.26065 -0.4908 -0.26042 -0.47639 -0.26042 " pathEditMode="relative" rAng="0" ptsTypes="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743" y="93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909 -0.04398 C 0.06649 -0.06158 0.06232 -0.07917 0.05816 -0.09607 C 0.05625 -0.10347 0.05503 -0.11459 0.05191 -0.12107 C 0.04878 -0.12732 0.04427 -0.13264 0.04253 -0.13982 C 0.04027 -0.14884 0.0375 -0.15764 0.03159 -0.16273 C 0.02864 -0.17431 0.03194 -0.16482 0.02378 -0.17732 C 0.01232 -0.19514 0.00173 -0.21158 -0.01372 -0.22315 C -0.01702 -0.2257 -0.02049 -0.22801 -0.02309 -0.23148 C -0.02466 -0.23357 -0.02587 -0.23611 -0.02778 -0.23773 C -0.03299 -0.24213 -0.04341 -0.24861 -0.04966 -0.25232 C -0.05729 -0.25695 -0.05834 -0.25579 -0.06528 -0.25857 C -0.0724 -0.26134 -0.07761 -0.26574 -0.08403 -0.26898 C -0.09219 -0.27315 -0.10365 -0.2757 -0.11216 -0.27732 C -0.14393 -0.28287 -0.17604 -0.28519 -0.20799 -0.28773 C -0.2257 -0.29121 -0.24393 -0.29051 -0.26233 -0.29398 C -0.27552 -0.3 -0.26389 -0.29537 -0.29393 -0.29815 C -0.36059 -0.30463 -0.30538 -0.3007 -0.36684 -0.3044 C -0.40295 -0.31412 -0.45261 -0.30996 -0.48403 -0.31065 C -0.52795 -0.31273 -0.57014 -0.31435 -0.61372 -0.31273 C -0.63785 -0.31088 -0.66146 -0.30671 -0.68559 -0.3044 C -0.69323 -0.30023 -0.69983 -0.29607 -0.70782 -0.29398 C -0.72848 -0.27986 -0.69723 -0.29977 -0.72153 -0.28773 C -0.72327 -0.28681 -0.72448 -0.28449 -0.72622 -0.28357 C -0.73334 -0.2794 -0.74098 -0.27755 -0.74809 -0.27315 C -0.75747 -0.26736 -0.76528 -0.25648 -0.77466 -0.25232 C -0.78056 -0.24607 -0.78473 -0.24097 -0.79184 -0.23773 C -0.7974 -0.22639 -0.80747 -0.21898 -0.81216 -0.20648 C -0.82344 -0.17662 -0.82587 -0.14121 -0.82934 -0.10857 C -0.82882 -0.07523 -0.82865 -0.0419 -0.82778 -0.00857 C -0.82761 -0.00301 -0.82639 0.00254 -0.82622 0.0081 C -0.82535 0.0294 -0.82761 0.06921 -0.82153 0.09352 C -0.81979 0.11204 -0.81667 0.12986 -0.81216 0.14768 C -0.81111 0.15162 -0.80886 0.1544 -0.80747 0.1581 C -0.80434 0.16643 -0.80191 0.1831 -0.80122 0.19143 C -0.79983 0.20625 -0.79809 0.22708 -0.79028 0.23935 C -0.77292 0.26713 -0.73768 0.27754 -0.71216 0.28102 C -0.69931 0.2868 -0.6849 0.2875 -0.67153 0.29143 C -0.6415 0.30023 -0.61129 0.30972 -0.58091 0.31643 C -0.56354 0.32569 -0.54584 0.33055 -0.52778 0.33935 C -0.51111 0.34768 -0.49393 0.35579 -0.47622 0.3581 C -0.46788 0.36088 -0.45973 0.36273 -0.45122 0.36412 C -0.44254 0.36898 -0.43733 0.37083 -0.42778 0.37268 C -0.40955 0.38472 -0.43872 0.36666 -0.40903 0.37893 C -0.40261 0.38171 -0.3967 0.38611 -0.39028 0.38935 C -0.36979 0.39977 -0.34913 0.41111 -0.32778 0.42037 C -0.32448 0.42176 -0.31615 0.42801 -0.31372 0.42893 C -0.31025 0.43032 -0.30538 0.43032 -0.30122 0.43102 C -0.29184 0.43935 -0.2875 0.43773 -0.27466 0.43935 C -0.26632 0.43796 -0.25782 0.43727 -0.24966 0.43518 C -0.24653 0.43426 -0.24236 0.42708 -0.2408 0.42477 C -0.23386 0.41759 -0.22778 0.41111 -0.22309 0.40185 C -0.2217 0.39444 -0.21997 0.38634 -0.21997 0.37893 C -0.21997 0.35995 -0.22327 0.35139 -0.22778 0.33518 C -0.23073 0.32454 -0.23368 0.31342 -0.23872 0.30393 C -0.24306 0.29583 -0.24913 0.29004 -0.25434 0.2831 C -0.25677 0.28055 -0.25712 0.27731 -0.25903 0.27477 C -0.26511 0.26666 -0.275 0.2618 -0.28091 0.25393 C -0.29028 0.24143 -0.30278 0.23287 -0.31372 0.22268 C -0.32292 0.21412 -0.33091 0.20393 -0.34028 0.1956 C -0.34479 0.1868 -0.35174 0.18032 -0.35747 0.17268 C -0.3592 0.1706 -0.36216 0.16643 -0.36216 0.16666 C -0.36736 0.14583 -0.3592 0.17731 -0.36841 0.15393 C -0.37257 0.14398 -0.37153 0.13958 -0.37153 0.12893 " pathEditMode="relative" rAng="0" ptsTypes="ffff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931" y="10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403 -0.00463 C 0.02743 -0.00232 0.02257 0.00023 0.01684 0.00579 C 0.0125 0.01458 0.00729 0.02153 0.00278 0.03009 C -0.00156 0.03958 -0.00278 0.04699 -0.00972 0.05347 C -0.02031 0.09606 -0.04861 0.11041 -0.07691 0.12361 C -0.11493 0.14329 -0.14306 0.15162 -0.18472 0.1537 C -0.20608 0.15463 -0.22743 0.15486 -0.24896 0.15579 C -0.26337 0.15625 -0.27795 0.15741 -0.29254 0.15787 C -0.32275 0.15879 -0.35295 0.15926 -0.38316 0.15995 C -0.46233 0.15787 -0.54045 0.15278 -0.6191 0.14097 C -0.64323 0.13773 -0.66476 0.12778 -0.68785 0.12037 C -0.69514 0.11713 -0.69844 0.11296 -0.7066 0.11204 C -0.71528 0.10625 -0.72483 0.10162 -0.73316 0.09537 C -0.73993 0.08958 -0.74479 0.08102 -0.75191 0.0787 C -0.76493 0.06134 -0.77674 0.04421 -0.78785 0.02454 C -0.79028 0.01481 -0.79531 0.00671 -0.79879 -0.00255 C -0.80573 -0.0213 -0.80903 -0.04236 -0.81597 -0.06134 C -0.81754 -0.07616 -0.81997 -0.08982 -0.82222 -0.10463 C -0.82431 -0.11875 -0.82344 -0.13264 -0.82691 -0.1463 C -0.82639 -0.19838 -0.82639 -0.25046 -0.82535 -0.30255 C -0.82535 -0.30463 -0.82413 -0.30671 -0.82379 -0.3088 C -0.82205 -0.3206 -0.82257 -0.33009 -0.81754 -0.34028 C -0.81129 -0.37338 -0.80209 -0.40834 -0.79254 -0.44005 C -0.78924 -0.45116 -0.78906 -0.46412 -0.78629 -0.47546 C -0.78577 -0.47778 -0.78386 -0.4794 -0.78316 -0.48171 C -0.77847 -0.49584 -0.77587 -0.50926 -0.77066 -0.52338 C -0.76945 -0.52639 -0.76632 -0.52709 -0.76441 -0.52963 C -0.76302 -0.53148 -0.76268 -0.53403 -0.76129 -0.53588 C -0.75938 -0.53843 -0.75695 -0.53982 -0.75504 -0.54213 C -0.74757 -0.5507 -0.75365 -0.54699 -0.74566 -0.55046 C -0.73507 -0.56459 -0.7474 -0.55046 -0.73472 -0.5588 C -0.73247 -0.56042 -0.73073 -0.5632 -0.72847 -0.56505 C -0.70452 -0.5838 -0.72587 -0.56574 -0.70816 -0.57755 C -0.70226 -0.58148 -0.69688 -0.58611 -0.69097 -0.59005 C -0.67934 -0.59792 -0.66459 -0.60116 -0.65191 -0.60463 C -0.64358 -0.61204 -0.61337 -0.6132 -0.60035 -0.61505 C -0.57726 -0.61389 -0.56077 -0.61296 -0.53941 -0.6088 C -0.52587 -0.60278 -0.51111 -0.59884 -0.49722 -0.59421 C -0.47917 -0.5882 -0.46216 -0.57732 -0.4441 -0.5713 C -0.43906 -0.5669 -0.4342 -0.56343 -0.42847 -0.56088 C -0.41927 -0.55162 -0.40851 -0.54468 -0.40035 -0.5338 C -0.39479 -0.52639 -0.39705 -0.52639 -0.39254 -0.51921 C -0.38594 -0.5088 -0.37813 -0.49908 -0.37222 -0.48796 C -0.36459 -0.47361 -0.37344 -0.48519 -0.36597 -0.47338 C -0.35382 -0.45371 -0.37084 -0.48611 -0.35504 -0.45463 C -0.35156 -0.44769 -0.35018 -0.4419 -0.34566 -0.43588 C -0.34358 -0.42755 -0.34115 -0.42338 -0.33629 -0.41713 C -0.3342 -0.4088 -0.3316 -0.40463 -0.32691 -0.39838 C -0.32483 -0.39028 -0.32066 -0.38496 -0.31754 -0.37755 C -0.30886 -0.35741 -0.29879 -0.33727 -0.29254 -0.31505 C -0.28872 -0.30116 -0.28507 -0.28727 -0.2816 -0.27338 C -0.27882 -0.26227 -0.27847 -0.24954 -0.27691 -0.23796 C -0.27413 -0.21713 -0.26945 -0.1956 -0.26441 -0.17546 C -0.26493 -0.15324 -0.26459 -0.13148 -0.26597 -0.1088 C -0.2665 -0.1007 -0.27587 -0.09537 -0.28004 -0.09213 C -0.29254 -0.08264 -0.30955 -0.07847 -0.32396 -0.07546 C -0.33108 -0.07616 -0.33854 -0.07523 -0.34566 -0.07755 C -0.35087 -0.07917 -0.35347 -0.0963 -0.35347 -0.09607 C -0.34601 -0.11134 -0.3566 -0.09329 -0.34115 -0.10671 C -0.33941 -0.1081 -0.33629 -0.11088 -0.33629 -0.11065 " pathEditMode="relative" rAng="0" ptsTypes="ffffffffff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056" y="-22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4 -0.00903 C 0.0276 -0.0132 0.03125 -0.03102 0.03403 -0.04236 C 0.03854 -0.06065 0.04236 -0.07963 0.04497 -0.09861 C 0.04635 -0.10926 0.04705 -0.11945 0.04965 -0.12986 C 0.05556 -0.18565 0.04601 -0.23727 0.02778 -0.28611 C 0.02188 -0.30185 0.02135 -0.32384 0.01215 -0.33611 C 0.01007 -0.35046 0.00469 -0.36412 -0.00191 -0.3757 C -0.00556 -0.39051 -0.00035 -0.37269 -0.00816 -0.3882 C -0.01424 -0.40023 -0.00399 -0.38935 -0.01441 -0.39861 C -0.0184 -0.41482 -0.02465 -0.42292 -0.03472 -0.43195 C -0.03663 -0.43357 -0.03767 -0.43657 -0.03941 -0.4382 C -0.05312 -0.45139 -0.06979 -0.46505 -0.08628 -0.46945 C -0.0941 -0.47732 -0.10191 -0.48079 -0.11128 -0.48403 C -0.11788 -0.48982 -0.12552 -0.49398 -0.13316 -0.49653 C -0.1408 -0.50324 -0.15087 -0.50602 -0.15972 -0.50903 C -0.19427 -0.5206 -0.22517 -0.52222 -0.26128 -0.52361 C -0.33264 -0.53102 -0.28837 -0.52801 -0.3941 -0.5257 C -0.44809 -0.52685 -0.49861 -0.53009 -0.55191 -0.52778 C -0.55347 -0.5257 -0.55469 -0.52292 -0.5566 -0.52153 C -0.56493 -0.51505 -0.56076 -0.52431 -0.56753 -0.51528 C -0.57378 -0.50695 -0.57552 -0.4963 -0.5816 -0.4882 C -0.58385 -0.47894 -0.58715 -0.47037 -0.58941 -0.46111 C -0.58993 -0.45903 -0.59097 -0.45486 -0.59097 -0.45463 C -0.5941 -0.42523 -0.59618 -0.40093 -0.59253 -0.36945 C -0.59201 -0.36458 -0.5875 -0.36181 -0.58628 -0.35695 C -0.58316 -0.34445 -0.57691 -0.33611 -0.56753 -0.33195 C -0.56545 -0.32986 -0.56354 -0.32732 -0.56128 -0.3257 C -0.55833 -0.32384 -0.55469 -0.32407 -0.55191 -0.32153 C -0.53976 -0.31088 -0.52795 -0.30671 -0.51441 -0.3007 C -0.4974 -0.29306 -0.52326 -0.30532 -0.50503 -0.29445 C -0.49861 -0.29051 -0.49444 -0.29005 -0.48785 -0.2882 C -0.47986 -0.28287 -0.47135 -0.27778 -0.46285 -0.27361 C -0.45781 -0.27107 -0.45208 -0.2706 -0.44722 -0.26736 C -0.43646 -0.26019 -0.44931 -0.26551 -0.43628 -0.26111 C -0.42882 -0.2544 -0.42066 -0.25232 -0.41285 -0.24653 C -0.40625 -0.24167 -0.40069 -0.23634 -0.3941 -0.23195 C -0.39028 -0.2294 -0.38715 -0.22986 -0.38316 -0.22778 C -0.3776 -0.225 -0.37274 -0.22037 -0.36753 -0.21736 C -0.36042 -0.21343 -0.3526 -0.21157 -0.34566 -0.20695 C -0.3349 -0.19977 -0.34774 -0.20509 -0.33472 -0.2007 C -0.32795 -0.19468 -0.32014 -0.19445 -0.31285 -0.19028 C -0.30747 -0.18727 -0.30243 -0.18287 -0.29722 -0.17986 C -0.28993 -0.17546 -0.28142 -0.17292 -0.27378 -0.16945 C -0.26198 -0.16412 -0.25538 -0.14907 -0.24722 -0.1382 C -0.24479 -0.12546 -0.24236 -0.11389 -0.24097 -0.1007 C -0.24149 -0.08403 -0.24167 -0.06736 -0.24253 -0.0507 C -0.24271 -0.04861 -0.24288 -0.04607 -0.2441 -0.04445 C -0.24826 -0.03889 -0.2566 -0.03657 -0.26128 -0.03195 C -0.26372 -0.02963 -0.2651 -0.02593 -0.26753 -0.02361 C -0.27274 -0.01875 -0.2934 -0.01296 -0.30035 -0.01111 C -0.32066 -0.01181 -0.34097 -0.01181 -0.36128 -0.0132 C -0.36719 -0.01366 -0.37622 -0.01921 -0.3816 -0.02153 C -0.39115 -0.0257 -0.40035 -0.03079 -0.40972 -0.03611 C -0.41476 -0.03889 -0.42049 -0.03912 -0.42535 -0.04236 C -0.43611 -0.04954 -0.42326 -0.04421 -0.43628 -0.04861 C -0.44253 -0.05417 -0.44931 -0.05579 -0.4566 -0.05903 C -0.46823 -0.06412 -0.47865 -0.06852 -0.49097 -0.07153 C -0.49358 -0.07222 -0.49618 -0.07269 -0.49878 -0.07361 C -0.50035 -0.07407 -0.50191 -0.07523 -0.50347 -0.0757 C -0.50868 -0.07732 -0.5191 -0.07986 -0.5191 -0.07963 C -0.52899 -0.07917 -0.54288 -0.08171 -0.55347 -0.0757 C -0.57361 -0.06412 -0.58802 -0.04259 -0.60503 -0.0257 C -0.61319 -0.01759 -0.61667 -0.00417 -0.62535 0.00347 C -0.63142 0.01551 -0.62483 0.00393 -0.63472 0.01597 C -0.64878 0.03287 -0.6401 0.02801 -0.65035 0.03264 C -0.6533 0.03657 -0.65677 0.03912 -0.65972 0.04305 C -0.66111 0.04491 -0.66181 0.04722 -0.66285 0.0493 C -0.66493 0.05278 -0.66667 0.05671 -0.6691 0.05972 C -0.67187 0.06296 -0.67569 0.06481 -0.67847 0.06805 C -0.68351 0.07384 -0.68785 0.08055 -0.69253 0.0868 C -0.7066 0.10555 -0.72187 0.11898 -0.72847 0.14514 C -0.72726 0.15926 -0.72465 0.18356 -0.71285 0.18889 C -0.70747 0.21736 -0.73177 0.21551 -0.74566 0.22014 C -0.74774 0.21944 -0.75087 0.2206 -0.75191 0.21805 C -0.75295 0.21551 -0.75174 0.21204 -0.75035 0.20972 C -0.74931 0.2081 -0.74566 0.20764 -0.74566 0.20787 " pathEditMode="relative" rAng="0" ptsTypes="fffffffffffffffffffffff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719" y="-14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922114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Vrabčák hrdina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1420" y="1268760"/>
            <a:ext cx="8441060" cy="5307736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Kdysi dávno, v jednom lese, na jedné pasece, </a:t>
            </a:r>
            <a:r>
              <a:rPr lang="cs-CZ" dirty="0" smtClean="0"/>
              <a:t>    žily tři kamarádky. Veverka Terka, včelka Věrka a sovička Evička . Každý den se scházely a vyprávěly si, co viděly a zažily.</a:t>
            </a:r>
            <a:endParaRPr lang="cs-CZ" dirty="0"/>
          </a:p>
        </p:txBody>
      </p:sp>
      <p:pic>
        <p:nvPicPr>
          <p:cNvPr id="1030" name="Picture 6" descr="http://sirmi.ic.cz/hmyz/2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4025" y="3327951"/>
            <a:ext cx="2886087" cy="1923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ejzova\AppData\Local\Microsoft\Windows\Temporary Internet Files\Content.IE5\50RHYVP1\MC9000789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098777"/>
            <a:ext cx="2922890" cy="3108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ejzova\AppData\Local\Microsoft\Windows\Temporary Internet Files\Content.IE5\O4PZIY3K\MC900441419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885" y="3501008"/>
            <a:ext cx="1915990" cy="2563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8754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188640"/>
            <a:ext cx="8856984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Dnes večer začala první vyprávět včelka Věrka. Když letěla  ráno na louku sbírat pyl, uviděla na nedaleké cestě dva koně. Pozorovala je, jak svými kopyty klapají po cestě a klopýtají přes překážky. Jejich postroje se jim                                             třpytily jako drahé                                               kameny. Honili se                                                      a vběhli na louku.                                                     Svými pysky okusovaly                                              trávu, byliny i pýr. Celý                                      den si na louce hráli.</a:t>
            </a:r>
            <a:endParaRPr lang="cs-CZ" sz="3600" dirty="0"/>
          </a:p>
        </p:txBody>
      </p:sp>
      <p:pic>
        <p:nvPicPr>
          <p:cNvPr id="2051" name="Picture 3" descr="C:\Users\prejzova\AppData\Local\Microsoft\Windows\Temporary Internet Files\Content.IE5\8WMQIZX9\MP9001786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284984"/>
            <a:ext cx="4248472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4465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107504" y="260648"/>
            <a:ext cx="8856984" cy="6480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Jako druhá začala vyprávět veverka Terezka. Brzy ráno vyběhla ze </a:t>
            </a:r>
            <a:r>
              <a:rPr lang="cs-CZ" sz="3600" dirty="0"/>
              <a:t>svého </a:t>
            </a:r>
            <a:r>
              <a:rPr lang="cs-CZ" sz="3600" dirty="0" smtClean="0"/>
              <a:t>příbytku, který měla v dutině starého dubu a začala pozorovat, co se kde děje. Uviděla netopýra, který celou noc létal po lese                                a hledal nějaký hmyz. Teď                            rychle pospíchal do své                                  					jeskyně a těšil se, jak se 					prospí. Spatřila taky                        		                 slepýše, který se vyhříval  	                          na písčině </a:t>
            </a:r>
            <a:r>
              <a:rPr lang="cs-CZ" sz="3600" dirty="0"/>
              <a:t>u </a:t>
            </a:r>
            <a:r>
              <a:rPr lang="cs-CZ" sz="3600" dirty="0" smtClean="0"/>
              <a:t>břehu rybníka</a:t>
            </a:r>
            <a:r>
              <a:rPr lang="cs-CZ" sz="3600" dirty="0"/>
              <a:t>.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444" y="4293096"/>
            <a:ext cx="3063419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prejzova\AppData\Local\Microsoft\Windows\Temporary Internet Files\Content.IE5\IIZQ5E7Z\MC9003294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264" y="2517375"/>
            <a:ext cx="2742176" cy="1631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319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76672"/>
            <a:ext cx="878497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,,A co jsi zažila ty, Evičko?“ zeptala se Terezka. ,,Já jsem dneska zažila velké dobrodružství. Představte si, co se stalo u lesní studánky. Sedím si spokojeně před domečkem, když najednou zaslechnu volání o pomoc. A vzápětí vidím vrabčáka </a:t>
            </a:r>
            <a:r>
              <a:rPr lang="cs-CZ" sz="3600" dirty="0"/>
              <a:t>Ferdu, </a:t>
            </a:r>
            <a:r>
              <a:rPr lang="cs-CZ" sz="3600" dirty="0" smtClean="0"/>
              <a:t>                                        jak celý </a:t>
            </a:r>
            <a:r>
              <a:rPr lang="cs-CZ" sz="3600" dirty="0"/>
              <a:t>rozčepýřený </a:t>
            </a:r>
            <a:r>
              <a:rPr lang="cs-CZ" sz="3600" dirty="0" smtClean="0"/>
              <a:t>                                             poletuje sem a tam                                                   a je celý zmatený“.                                                 ,,</a:t>
            </a:r>
            <a:r>
              <a:rPr lang="cs-CZ" sz="3600" dirty="0"/>
              <a:t>Co se ti stalo Ferdo</a:t>
            </a:r>
            <a:r>
              <a:rPr lang="cs-CZ" sz="3600" dirty="0" smtClean="0"/>
              <a:t>?“ </a:t>
            </a:r>
            <a:endParaRPr lang="cs-CZ" sz="3600" dirty="0"/>
          </a:p>
        </p:txBody>
      </p:sp>
      <p:pic>
        <p:nvPicPr>
          <p:cNvPr id="3074" name="Picture 2" descr="C:\Users\prejzova\AppData\Local\Microsoft\Windows\Temporary Internet Files\Content.IE5\PSBFHVVI\MP9004483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429001"/>
            <a:ext cx="3672408" cy="275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6008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38675"/>
            <a:ext cx="871296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,, Mě nic, ale srneček Lojzík je na tom špatně. Viděl jsem, jak o něco klopýtl a zůstal ležet na </a:t>
            </a:r>
            <a:r>
              <a:rPr lang="cs-CZ" sz="3600" dirty="0" smtClean="0"/>
              <a:t>zemi. </a:t>
            </a:r>
            <a:r>
              <a:rPr lang="cs-CZ" sz="3600" dirty="0"/>
              <a:t>Chytil se </a:t>
            </a:r>
            <a:r>
              <a:rPr lang="cs-CZ" sz="3600" dirty="0" smtClean="0"/>
              <a:t>kopýtkem do </a:t>
            </a:r>
            <a:r>
              <a:rPr lang="cs-CZ" sz="3600" dirty="0"/>
              <a:t>nastraženého oka na zajíce. </a:t>
            </a:r>
            <a:r>
              <a:rPr lang="cs-CZ" sz="3600" dirty="0" smtClean="0"/>
              <a:t>Musíme </a:t>
            </a:r>
            <a:r>
              <a:rPr lang="cs-CZ" sz="3600" dirty="0"/>
              <a:t>mu jít pomoci</a:t>
            </a:r>
            <a:r>
              <a:rPr lang="cs-CZ" sz="3600" dirty="0" smtClean="0"/>
              <a:t>! Každou chvíli může přijít pytlák, srnečka strčit do  pytle a odnést ho pryč!“                                                                   </a:t>
            </a:r>
            <a:endParaRPr lang="cs-CZ" sz="3600" dirty="0"/>
          </a:p>
          <a:p>
            <a:r>
              <a:rPr lang="cs-CZ" sz="3600" dirty="0" smtClean="0"/>
              <a:t>Rychle jsem s ním letěla </a:t>
            </a:r>
          </a:p>
          <a:p>
            <a:r>
              <a:rPr lang="cs-CZ" sz="3600" dirty="0" smtClean="0"/>
              <a:t>za Lojzíkem. Společně </a:t>
            </a:r>
          </a:p>
          <a:p>
            <a:r>
              <a:rPr lang="cs-CZ" sz="3600" dirty="0" smtClean="0"/>
              <a:t>se nám podařilo Lojzíka</a:t>
            </a:r>
          </a:p>
          <a:p>
            <a:r>
              <a:rPr lang="cs-CZ" sz="3600" dirty="0" smtClean="0"/>
              <a:t>z pytlácké pasti vysvobodit.</a:t>
            </a:r>
          </a:p>
          <a:p>
            <a:endParaRPr lang="cs-CZ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9613" y="3212976"/>
            <a:ext cx="336509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4878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260648"/>
            <a:ext cx="8496944" cy="62646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Moc nám děkoval za záchranu. Hlavně vrabčákovi, který se nebál pytláka a přivolal pomoc. To jste měly vidět, jak se pýřil. Řekly jsme mu, jak jsme pyšné na to, jakého máme hrdinu a kamaráda. </a:t>
            </a:r>
            <a:endParaRPr lang="cs-CZ" dirty="0"/>
          </a:p>
        </p:txBody>
      </p:sp>
      <p:pic>
        <p:nvPicPr>
          <p:cNvPr id="4" name="Picture 2" descr="C:\Users\prejzova\AppData\Local\Microsoft\Windows\Temporary Internet Files\Content.IE5\PSBFHVVI\MP9004483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4073" y="3717032"/>
            <a:ext cx="3672408" cy="275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prejzova\AppData\Local\Microsoft\Windows\Temporary Internet Files\Content.IE5\O4PZIY3K\MC90044141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087" y="3904983"/>
            <a:ext cx="2016224" cy="2563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prejzova\AppData\Local\Microsoft\Windows\Temporary Internet Files\Content.IE5\50RHYVP1\MC9000789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9306" y="3717032"/>
            <a:ext cx="2627189" cy="2995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sirmi.ic.cz/hmyz/2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6368" y="1981623"/>
            <a:ext cx="2886087" cy="1923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5850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Zdůvodni psaní i, y – určitě to zvládneš. Tvoř věty s danými slovy.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898776" cy="5069160"/>
          </a:xfr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pospíchat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pila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písek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papír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pilník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špína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pilíř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dirty="0" smtClean="0"/>
              <a:t>pírko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600200"/>
            <a:ext cx="3826768" cy="5069160"/>
          </a:xfr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zpívat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dirty="0" smtClean="0"/>
              <a:t>pilný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dirty="0" smtClean="0"/>
              <a:t>pivoňka</a:t>
            </a:r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dirty="0" smtClean="0"/>
              <a:t>trpitel</a:t>
            </a:r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dirty="0" smtClean="0"/>
              <a:t>prospívat</a:t>
            </a:r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dirty="0" smtClean="0"/>
              <a:t>pospíchat</a:t>
            </a:r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dirty="0" smtClean="0"/>
              <a:t>přírodopis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dirty="0" smtClean="0"/>
              <a:t>Pepík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3093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856984" cy="64807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Zdůvodni a doplň  i, í, y, 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8326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režná p </a:t>
            </a:r>
            <a:r>
              <a:rPr lang="cs-CZ" sz="3600" b="1" dirty="0" smtClean="0">
                <a:solidFill>
                  <a:schemeClr val="tx2"/>
                </a:solidFill>
              </a:rPr>
              <a:t>y</a:t>
            </a:r>
            <a:r>
              <a:rPr lang="cs-CZ" sz="3600" dirty="0" smtClean="0"/>
              <a:t> </a:t>
            </a:r>
            <a:r>
              <a:rPr lang="cs-CZ" sz="3600" dirty="0" err="1" smtClean="0"/>
              <a:t>tlovina</a:t>
            </a:r>
            <a:r>
              <a:rPr lang="cs-CZ" sz="3600" dirty="0" smtClean="0"/>
              <a:t>, ostrý p  </a:t>
            </a:r>
            <a:r>
              <a:rPr lang="cs-CZ" sz="3600" b="1" dirty="0" smtClean="0">
                <a:solidFill>
                  <a:srgbClr val="FF0000"/>
                </a:solidFill>
              </a:rPr>
              <a:t>i </a:t>
            </a:r>
            <a:r>
              <a:rPr lang="cs-CZ" sz="3600" dirty="0" err="1" smtClean="0"/>
              <a:t>lník</a:t>
            </a:r>
            <a:r>
              <a:rPr lang="cs-CZ" sz="3600" dirty="0" smtClean="0"/>
              <a:t>, p </a:t>
            </a:r>
            <a:r>
              <a:rPr lang="cs-CZ" sz="3600" b="1" dirty="0" smtClean="0">
                <a:solidFill>
                  <a:schemeClr val="tx2"/>
                </a:solidFill>
              </a:rPr>
              <a:t>y</a:t>
            </a:r>
            <a:r>
              <a:rPr lang="cs-CZ" sz="3600" dirty="0" smtClean="0"/>
              <a:t> </a:t>
            </a:r>
            <a:r>
              <a:rPr lang="cs-CZ" sz="3600" dirty="0" err="1" smtClean="0"/>
              <a:t>šnil</a:t>
            </a:r>
            <a:r>
              <a:rPr lang="cs-CZ" sz="3600" dirty="0" smtClean="0"/>
              <a:t> se novým autem, slep </a:t>
            </a:r>
            <a:r>
              <a:rPr lang="cs-CZ" sz="3600" b="1" dirty="0" smtClean="0">
                <a:solidFill>
                  <a:srgbClr val="FF0000"/>
                </a:solidFill>
              </a:rPr>
              <a:t>i </a:t>
            </a:r>
            <a:r>
              <a:rPr lang="cs-CZ" sz="3600" dirty="0" smtClean="0"/>
              <a:t> čí p 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 </a:t>
            </a:r>
            <a:r>
              <a:rPr lang="cs-CZ" sz="3600" dirty="0" err="1" smtClean="0"/>
              <a:t>rko</a:t>
            </a:r>
            <a:r>
              <a:rPr lang="cs-CZ" sz="3600" dirty="0"/>
              <a:t>, žlutý p </a:t>
            </a:r>
            <a:r>
              <a:rPr lang="cs-CZ" sz="3600" b="1" dirty="0">
                <a:solidFill>
                  <a:schemeClr val="tx2"/>
                </a:solidFill>
              </a:rPr>
              <a:t>y</a:t>
            </a:r>
            <a:r>
              <a:rPr lang="cs-CZ" sz="3600" dirty="0"/>
              <a:t> l, p </a:t>
            </a:r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/>
              <a:t>  l </a:t>
            </a:r>
            <a:r>
              <a:rPr lang="cs-CZ" sz="3600" dirty="0"/>
              <a:t>limonádu</a:t>
            </a:r>
            <a:r>
              <a:rPr lang="cs-CZ" sz="3600" dirty="0" smtClean="0"/>
              <a:t>, hodina </a:t>
            </a:r>
            <a:r>
              <a:rPr lang="cs-CZ" sz="3600" dirty="0" err="1" smtClean="0"/>
              <a:t>přírodop</a:t>
            </a:r>
            <a:r>
              <a:rPr lang="cs-CZ" sz="3600" dirty="0" smtClean="0"/>
              <a:t>  </a:t>
            </a:r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/>
              <a:t> </a:t>
            </a:r>
            <a:r>
              <a:rPr lang="cs-CZ" sz="3600" dirty="0" err="1" smtClean="0"/>
              <a:t>su</a:t>
            </a:r>
            <a:r>
              <a:rPr lang="cs-CZ" sz="3600" dirty="0" smtClean="0"/>
              <a:t>, čistý </a:t>
            </a:r>
            <a:r>
              <a:rPr lang="cs-CZ" sz="3600" dirty="0" err="1" smtClean="0"/>
              <a:t>pap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r, žil v </a:t>
            </a:r>
            <a:r>
              <a:rPr lang="cs-CZ" sz="3600" dirty="0" err="1" smtClean="0"/>
              <a:t>přep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y</a:t>
            </a:r>
            <a:r>
              <a:rPr lang="cs-CZ" sz="3600" dirty="0" smtClean="0"/>
              <a:t> </a:t>
            </a:r>
            <a:r>
              <a:rPr lang="cs-CZ" sz="3600" dirty="0" err="1" smtClean="0"/>
              <a:t>chu</a:t>
            </a:r>
            <a:r>
              <a:rPr lang="cs-CZ" sz="3600" dirty="0" smtClean="0"/>
              <a:t>, vězeň up </a:t>
            </a:r>
            <a:r>
              <a:rPr lang="cs-CZ" sz="3600" b="1" dirty="0" smtClean="0">
                <a:solidFill>
                  <a:srgbClr val="FF0000"/>
                </a:solidFill>
              </a:rPr>
              <a:t>i </a:t>
            </a:r>
            <a:r>
              <a:rPr lang="cs-CZ" sz="3600" dirty="0" smtClean="0"/>
              <a:t> </a:t>
            </a:r>
            <a:r>
              <a:rPr lang="cs-CZ" sz="3600" dirty="0" err="1" smtClean="0"/>
              <a:t>loval</a:t>
            </a:r>
            <a:r>
              <a:rPr lang="cs-CZ" sz="3600" dirty="0" smtClean="0"/>
              <a:t> mříže, šťavnatá   p  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</a:t>
            </a:r>
            <a:r>
              <a:rPr lang="cs-CZ" sz="3600" dirty="0" err="1" smtClean="0"/>
              <a:t>ce</a:t>
            </a:r>
            <a:r>
              <a:rPr lang="cs-CZ" sz="3600" dirty="0" smtClean="0"/>
              <a:t>, </a:t>
            </a:r>
            <a:r>
              <a:rPr lang="cs-CZ" sz="3600" dirty="0" err="1" smtClean="0"/>
              <a:t>rozčep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ý</a:t>
            </a:r>
            <a:r>
              <a:rPr lang="cs-CZ" sz="3600" dirty="0" smtClean="0"/>
              <a:t> </a:t>
            </a:r>
            <a:r>
              <a:rPr lang="cs-CZ" sz="3600" dirty="0" err="1" smtClean="0"/>
              <a:t>řený</a:t>
            </a:r>
            <a:r>
              <a:rPr lang="cs-CZ" sz="3600" dirty="0" smtClean="0"/>
              <a:t> krocan, </a:t>
            </a:r>
            <a:r>
              <a:rPr lang="cs-CZ" sz="3600" dirty="0"/>
              <a:t>zaječí </a:t>
            </a:r>
            <a:r>
              <a:rPr lang="cs-CZ" sz="3600" dirty="0" smtClean="0"/>
              <a:t>p </a:t>
            </a:r>
            <a:r>
              <a:rPr lang="cs-CZ" sz="3600" b="1" dirty="0" smtClean="0">
                <a:solidFill>
                  <a:schemeClr val="tx2"/>
                </a:solidFill>
              </a:rPr>
              <a:t>y</a:t>
            </a:r>
            <a:r>
              <a:rPr lang="cs-CZ" sz="3600" dirty="0" smtClean="0"/>
              <a:t> </a:t>
            </a:r>
            <a:r>
              <a:rPr lang="cs-CZ" sz="3600" dirty="0" err="1" smtClean="0"/>
              <a:t>sk</a:t>
            </a:r>
            <a:r>
              <a:rPr lang="cs-CZ" sz="3600" dirty="0"/>
              <a:t>, </a:t>
            </a:r>
            <a:r>
              <a:rPr lang="cs-CZ" sz="3600" dirty="0" smtClean="0"/>
              <a:t>kůň je </a:t>
            </a:r>
            <a:r>
              <a:rPr lang="cs-CZ" sz="3600" dirty="0" err="1" smtClean="0"/>
              <a:t>lichokop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y</a:t>
            </a:r>
            <a:r>
              <a:rPr lang="cs-CZ" sz="3600" dirty="0" smtClean="0"/>
              <a:t> </a:t>
            </a:r>
            <a:r>
              <a:rPr lang="cs-CZ" sz="3600" dirty="0" err="1" smtClean="0"/>
              <a:t>tník</a:t>
            </a:r>
            <a:r>
              <a:rPr lang="cs-CZ" sz="3600" dirty="0" smtClean="0"/>
              <a:t>, </a:t>
            </a:r>
            <a:r>
              <a:rPr lang="cs-CZ" sz="3600" dirty="0"/>
              <a:t>úkol</a:t>
            </a:r>
            <a:r>
              <a:rPr lang="cs-CZ" sz="3600" dirty="0" smtClean="0"/>
              <a:t> z </a:t>
            </a:r>
            <a:r>
              <a:rPr lang="cs-CZ" sz="3600" dirty="0"/>
              <a:t>p </a:t>
            </a:r>
            <a:r>
              <a:rPr lang="cs-CZ" sz="3600" b="1" dirty="0" smtClean="0">
                <a:solidFill>
                  <a:srgbClr val="FF0000"/>
                </a:solidFill>
              </a:rPr>
              <a:t>i </a:t>
            </a:r>
            <a:r>
              <a:rPr lang="cs-CZ" sz="3600" dirty="0" smtClean="0"/>
              <a:t> </a:t>
            </a:r>
            <a:r>
              <a:rPr lang="cs-CZ" sz="3600" dirty="0" err="1"/>
              <a:t>lnosti</a:t>
            </a:r>
            <a:r>
              <a:rPr lang="cs-CZ" sz="3600" dirty="0"/>
              <a:t>, </a:t>
            </a:r>
            <a:r>
              <a:rPr lang="cs-CZ" sz="3600" dirty="0" err="1" smtClean="0"/>
              <a:t>třp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y</a:t>
            </a:r>
            <a:r>
              <a:rPr lang="cs-CZ" sz="3600" dirty="0" smtClean="0"/>
              <a:t> </a:t>
            </a:r>
            <a:r>
              <a:rPr lang="cs-CZ" sz="3600" dirty="0" err="1" smtClean="0"/>
              <a:t>tivý</a:t>
            </a:r>
            <a:r>
              <a:rPr lang="cs-CZ" sz="3600" dirty="0" smtClean="0"/>
              <a:t> šperk, nemilosrdný p </a:t>
            </a:r>
            <a:r>
              <a:rPr lang="cs-CZ" sz="3600" b="1" dirty="0" smtClean="0">
                <a:solidFill>
                  <a:schemeClr val="tx2"/>
                </a:solidFill>
              </a:rPr>
              <a:t>y</a:t>
            </a:r>
            <a:r>
              <a:rPr lang="cs-CZ" sz="3600" dirty="0" smtClean="0"/>
              <a:t> </a:t>
            </a:r>
            <a:r>
              <a:rPr lang="cs-CZ" sz="3600" dirty="0" err="1" smtClean="0"/>
              <a:t>tlák</a:t>
            </a:r>
            <a:r>
              <a:rPr lang="cs-CZ" sz="3600" dirty="0" smtClean="0"/>
              <a:t>, p  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</a:t>
            </a:r>
            <a:r>
              <a:rPr lang="cs-CZ" sz="3600" dirty="0" err="1" smtClean="0"/>
              <a:t>chla</a:t>
            </a:r>
            <a:r>
              <a:rPr lang="cs-CZ" sz="3600" dirty="0" smtClean="0"/>
              <a:t> se o trn, slep  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š mi draka, </a:t>
            </a:r>
            <a:r>
              <a:rPr lang="cs-CZ" sz="3600" dirty="0" err="1" smtClean="0"/>
              <a:t>Pep</a:t>
            </a:r>
            <a:r>
              <a:rPr lang="cs-CZ" sz="3600" dirty="0" smtClean="0"/>
              <a:t>  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k umí p 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 skat, slep </a:t>
            </a:r>
            <a:r>
              <a:rPr lang="cs-CZ" sz="3600" b="1" dirty="0" smtClean="0">
                <a:solidFill>
                  <a:schemeClr val="tx2"/>
                </a:solidFill>
              </a:rPr>
              <a:t>ý</a:t>
            </a:r>
            <a:r>
              <a:rPr lang="cs-CZ" sz="3600" dirty="0" smtClean="0"/>
              <a:t> š není had, p </a:t>
            </a:r>
            <a:r>
              <a:rPr lang="cs-CZ" sz="3600" b="1" dirty="0" smtClean="0">
                <a:solidFill>
                  <a:schemeClr val="tx2"/>
                </a:solidFill>
              </a:rPr>
              <a:t>y</a:t>
            </a:r>
            <a:r>
              <a:rPr lang="cs-CZ" sz="3600" dirty="0" smtClean="0"/>
              <a:t> kal za své hříchy, </a:t>
            </a:r>
            <a:r>
              <a:rPr lang="cs-CZ" sz="3600" dirty="0" err="1" smtClean="0"/>
              <a:t>posp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í </a:t>
            </a:r>
            <a:r>
              <a:rPr lang="cs-CZ" sz="3600" dirty="0" smtClean="0"/>
              <a:t> </a:t>
            </a:r>
            <a:r>
              <a:rPr lang="cs-CZ" sz="3600" dirty="0" err="1" smtClean="0"/>
              <a:t>chal</a:t>
            </a:r>
            <a:r>
              <a:rPr lang="cs-CZ" sz="3600" dirty="0" smtClean="0"/>
              <a:t> do školy</a:t>
            </a:r>
            <a:r>
              <a:rPr lang="cs-CZ" sz="3600" dirty="0"/>
              <a:t>, </a:t>
            </a:r>
            <a:r>
              <a:rPr lang="cs-CZ" sz="3600" dirty="0" err="1" smtClean="0"/>
              <a:t>zp</a:t>
            </a:r>
            <a:r>
              <a:rPr lang="cs-CZ" sz="3600" dirty="0" smtClean="0"/>
              <a:t>  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val   </a:t>
            </a:r>
            <a:r>
              <a:rPr lang="cs-CZ" sz="3600" dirty="0"/>
              <a:t>novou píseň</a:t>
            </a:r>
            <a:r>
              <a:rPr lang="cs-CZ" sz="3600" dirty="0" smtClean="0"/>
              <a:t>, </a:t>
            </a:r>
            <a:r>
              <a:rPr lang="cs-CZ" sz="3600" dirty="0" err="1" smtClean="0"/>
              <a:t>koup</a:t>
            </a:r>
            <a:r>
              <a:rPr lang="cs-CZ" sz="3600" dirty="0" smtClean="0"/>
              <a:t>  </a:t>
            </a:r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/>
              <a:t> l si p  </a:t>
            </a:r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/>
              <a:t> </a:t>
            </a:r>
            <a:r>
              <a:rPr lang="cs-CZ" sz="3600" dirty="0" err="1" smtClean="0"/>
              <a:t>lník</a:t>
            </a:r>
            <a:r>
              <a:rPr lang="cs-CZ" sz="3600" dirty="0" smtClean="0"/>
              <a:t>, 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7261995" y="1577962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810941" y="1577962"/>
            <a:ext cx="314846" cy="56166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659535" y="4279622"/>
            <a:ext cx="338336" cy="54704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956619" y="3756881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219579" y="2139625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64741" y="3197459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797450" y="986020"/>
            <a:ext cx="319483" cy="5524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790551" y="5964367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298055" y="5417765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386263" y="2676782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596232" y="1017364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427064" y="2636861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00200" y="4843171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267744" y="3774702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727896" y="1534195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217095" y="4843171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923659" y="3214104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761160" y="3197459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416155" y="5964367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816826" y="5354134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066232" y="4335299"/>
            <a:ext cx="338335" cy="49136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155162" y="3774702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291241" y="986020"/>
            <a:ext cx="338336" cy="64157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8256974" y="1538480"/>
            <a:ext cx="338336" cy="5594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048175" y="4843171"/>
            <a:ext cx="327723" cy="5576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8109444" y="4859376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7676446" y="5964367"/>
            <a:ext cx="338337" cy="52264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7845615" y="2139625"/>
            <a:ext cx="338336" cy="56059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043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712968" cy="648072"/>
          </a:xfrm>
          <a:solidFill>
            <a:srgbClr val="56F208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Zdůvodni psaní i, í, y, 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57606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režná p </a:t>
            </a:r>
            <a:r>
              <a:rPr lang="cs-CZ" sz="3600" b="1" dirty="0" smtClean="0">
                <a:solidFill>
                  <a:schemeClr val="tx2"/>
                </a:solidFill>
              </a:rPr>
              <a:t>y</a:t>
            </a:r>
            <a:r>
              <a:rPr lang="cs-CZ" sz="3600" dirty="0" smtClean="0"/>
              <a:t> </a:t>
            </a:r>
            <a:r>
              <a:rPr lang="cs-CZ" sz="3600" dirty="0" err="1" smtClean="0"/>
              <a:t>tlovina</a:t>
            </a:r>
            <a:r>
              <a:rPr lang="cs-CZ" sz="3600" dirty="0" smtClean="0"/>
              <a:t>, ostrý p </a:t>
            </a:r>
            <a:r>
              <a:rPr lang="cs-CZ" sz="3600" b="1" dirty="0" smtClean="0">
                <a:solidFill>
                  <a:srgbClr val="FF0000"/>
                </a:solidFill>
              </a:rPr>
              <a:t>i </a:t>
            </a:r>
            <a:r>
              <a:rPr lang="cs-CZ" sz="3600" dirty="0" err="1" smtClean="0"/>
              <a:t>lník</a:t>
            </a:r>
            <a:r>
              <a:rPr lang="cs-CZ" sz="3600" dirty="0" smtClean="0"/>
              <a:t>, p </a:t>
            </a:r>
            <a:r>
              <a:rPr lang="cs-CZ" sz="3600" b="1" dirty="0" smtClean="0">
                <a:solidFill>
                  <a:schemeClr val="tx2"/>
                </a:solidFill>
              </a:rPr>
              <a:t>y</a:t>
            </a:r>
            <a:r>
              <a:rPr lang="cs-CZ" sz="3600" dirty="0" smtClean="0"/>
              <a:t> </a:t>
            </a:r>
            <a:r>
              <a:rPr lang="cs-CZ" sz="3600" dirty="0" err="1" smtClean="0"/>
              <a:t>šnil</a:t>
            </a:r>
            <a:r>
              <a:rPr lang="cs-CZ" sz="3600" dirty="0" smtClean="0"/>
              <a:t> se novým autem, slep </a:t>
            </a:r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/>
              <a:t> čí p 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</a:t>
            </a:r>
            <a:r>
              <a:rPr lang="cs-CZ" sz="3600" dirty="0" err="1" smtClean="0"/>
              <a:t>rko</a:t>
            </a:r>
            <a:r>
              <a:rPr lang="cs-CZ" sz="3600" dirty="0"/>
              <a:t>, žlutý p </a:t>
            </a:r>
            <a:r>
              <a:rPr lang="cs-CZ" sz="3600" b="1" dirty="0">
                <a:solidFill>
                  <a:schemeClr val="tx2"/>
                </a:solidFill>
              </a:rPr>
              <a:t>y</a:t>
            </a:r>
            <a:r>
              <a:rPr lang="cs-CZ" sz="3600" dirty="0"/>
              <a:t> l, p </a:t>
            </a:r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/>
              <a:t> </a:t>
            </a:r>
            <a:r>
              <a:rPr lang="cs-CZ" sz="3600" dirty="0"/>
              <a:t>l limonádu</a:t>
            </a:r>
            <a:r>
              <a:rPr lang="cs-CZ" sz="3600" dirty="0" smtClean="0"/>
              <a:t>, hodina </a:t>
            </a:r>
            <a:r>
              <a:rPr lang="cs-CZ" sz="3600" dirty="0" err="1" smtClean="0"/>
              <a:t>přírodop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/>
              <a:t> </a:t>
            </a:r>
            <a:r>
              <a:rPr lang="cs-CZ" sz="3600" dirty="0" err="1" smtClean="0"/>
              <a:t>su</a:t>
            </a:r>
            <a:r>
              <a:rPr lang="cs-CZ" sz="3600" dirty="0" smtClean="0"/>
              <a:t>, čistý </a:t>
            </a:r>
            <a:r>
              <a:rPr lang="cs-CZ" sz="3600" dirty="0" err="1" smtClean="0"/>
              <a:t>pap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r, žil v </a:t>
            </a:r>
            <a:r>
              <a:rPr lang="cs-CZ" sz="3600" dirty="0" err="1" smtClean="0"/>
              <a:t>přep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y</a:t>
            </a:r>
            <a:r>
              <a:rPr lang="cs-CZ" sz="3600" dirty="0" smtClean="0"/>
              <a:t> </a:t>
            </a:r>
            <a:r>
              <a:rPr lang="cs-CZ" sz="3600" dirty="0" err="1" smtClean="0"/>
              <a:t>chu</a:t>
            </a:r>
            <a:r>
              <a:rPr lang="cs-CZ" sz="3600" dirty="0" smtClean="0"/>
              <a:t>, vězeň up </a:t>
            </a:r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/>
              <a:t> </a:t>
            </a:r>
            <a:r>
              <a:rPr lang="cs-CZ" sz="3600" dirty="0" err="1" smtClean="0"/>
              <a:t>loval</a:t>
            </a:r>
            <a:r>
              <a:rPr lang="cs-CZ" sz="3600" dirty="0" smtClean="0"/>
              <a:t> mříže, šťavnatá   p 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</a:t>
            </a:r>
            <a:r>
              <a:rPr lang="cs-CZ" sz="3600" dirty="0" err="1" smtClean="0"/>
              <a:t>ce</a:t>
            </a:r>
            <a:r>
              <a:rPr lang="cs-CZ" sz="3600" dirty="0" smtClean="0"/>
              <a:t>, </a:t>
            </a:r>
            <a:r>
              <a:rPr lang="cs-CZ" sz="3600" dirty="0" err="1" smtClean="0"/>
              <a:t>rozčep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ý</a:t>
            </a:r>
            <a:r>
              <a:rPr lang="cs-CZ" sz="3600" dirty="0" smtClean="0"/>
              <a:t> </a:t>
            </a:r>
            <a:r>
              <a:rPr lang="cs-CZ" sz="3600" dirty="0" err="1" smtClean="0"/>
              <a:t>řený</a:t>
            </a:r>
            <a:r>
              <a:rPr lang="cs-CZ" sz="3600" dirty="0" smtClean="0"/>
              <a:t> krocan, </a:t>
            </a:r>
            <a:r>
              <a:rPr lang="cs-CZ" sz="3600" dirty="0"/>
              <a:t>zaječí </a:t>
            </a:r>
            <a:r>
              <a:rPr lang="cs-CZ" sz="3600" dirty="0" smtClean="0"/>
              <a:t>p </a:t>
            </a:r>
            <a:r>
              <a:rPr lang="cs-CZ" sz="3600" b="1" dirty="0" smtClean="0">
                <a:solidFill>
                  <a:schemeClr val="tx2"/>
                </a:solidFill>
              </a:rPr>
              <a:t>y</a:t>
            </a:r>
            <a:r>
              <a:rPr lang="cs-CZ" sz="3600" dirty="0" smtClean="0"/>
              <a:t> </a:t>
            </a:r>
            <a:r>
              <a:rPr lang="cs-CZ" sz="3600" dirty="0" err="1" smtClean="0"/>
              <a:t>sk</a:t>
            </a:r>
            <a:r>
              <a:rPr lang="cs-CZ" sz="3600" dirty="0"/>
              <a:t>, </a:t>
            </a:r>
            <a:r>
              <a:rPr lang="cs-CZ" sz="3600" dirty="0" smtClean="0"/>
              <a:t>kůň je </a:t>
            </a:r>
            <a:r>
              <a:rPr lang="cs-CZ" sz="3600" dirty="0" err="1" smtClean="0"/>
              <a:t>lichokop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y</a:t>
            </a:r>
            <a:r>
              <a:rPr lang="cs-CZ" sz="3600" dirty="0" smtClean="0"/>
              <a:t> </a:t>
            </a:r>
            <a:r>
              <a:rPr lang="cs-CZ" sz="3600" dirty="0" err="1" smtClean="0"/>
              <a:t>tník</a:t>
            </a:r>
            <a:r>
              <a:rPr lang="cs-CZ" sz="3600" dirty="0" smtClean="0"/>
              <a:t>, </a:t>
            </a:r>
            <a:r>
              <a:rPr lang="cs-CZ" sz="3600" dirty="0"/>
              <a:t>úkol</a:t>
            </a:r>
            <a:r>
              <a:rPr lang="cs-CZ" sz="3600" dirty="0" smtClean="0"/>
              <a:t> z </a:t>
            </a:r>
            <a:r>
              <a:rPr lang="cs-CZ" sz="3600" dirty="0"/>
              <a:t>p </a:t>
            </a:r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/>
              <a:t> </a:t>
            </a:r>
            <a:r>
              <a:rPr lang="cs-CZ" sz="3600" dirty="0" err="1"/>
              <a:t>lnosti</a:t>
            </a:r>
            <a:r>
              <a:rPr lang="cs-CZ" sz="3600" dirty="0"/>
              <a:t>, </a:t>
            </a:r>
            <a:r>
              <a:rPr lang="cs-CZ" sz="3600" dirty="0" err="1" smtClean="0"/>
              <a:t>třp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y</a:t>
            </a:r>
            <a:r>
              <a:rPr lang="cs-CZ" sz="3600" dirty="0" smtClean="0"/>
              <a:t> </a:t>
            </a:r>
            <a:r>
              <a:rPr lang="cs-CZ" sz="3600" dirty="0" err="1" smtClean="0"/>
              <a:t>tivý</a:t>
            </a:r>
            <a:r>
              <a:rPr lang="cs-CZ" sz="3600" dirty="0" smtClean="0"/>
              <a:t> šperk, nemilosrdný p </a:t>
            </a:r>
            <a:r>
              <a:rPr lang="cs-CZ" sz="3600" b="1" dirty="0" smtClean="0">
                <a:solidFill>
                  <a:schemeClr val="tx2"/>
                </a:solidFill>
              </a:rPr>
              <a:t>y</a:t>
            </a:r>
            <a:r>
              <a:rPr lang="cs-CZ" sz="3600" dirty="0" smtClean="0"/>
              <a:t> </a:t>
            </a:r>
            <a:r>
              <a:rPr lang="cs-CZ" sz="3600" dirty="0" err="1" smtClean="0"/>
              <a:t>tlák</a:t>
            </a:r>
            <a:r>
              <a:rPr lang="cs-CZ" sz="3600" dirty="0" smtClean="0"/>
              <a:t>, p 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</a:t>
            </a:r>
            <a:r>
              <a:rPr lang="cs-CZ" sz="3600" dirty="0" err="1" smtClean="0"/>
              <a:t>chla</a:t>
            </a:r>
            <a:r>
              <a:rPr lang="cs-CZ" sz="3600" dirty="0" smtClean="0"/>
              <a:t> se o trn, slep 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š mi draka, </a:t>
            </a:r>
            <a:r>
              <a:rPr lang="cs-CZ" sz="3600" dirty="0" err="1" smtClean="0"/>
              <a:t>Pep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k umí p 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skat, slep </a:t>
            </a:r>
            <a:r>
              <a:rPr lang="cs-CZ" sz="3600" b="1" dirty="0" smtClean="0">
                <a:solidFill>
                  <a:schemeClr val="tx2"/>
                </a:solidFill>
              </a:rPr>
              <a:t>ý</a:t>
            </a:r>
            <a:r>
              <a:rPr lang="cs-CZ" sz="3600" dirty="0" smtClean="0"/>
              <a:t> š není had, p </a:t>
            </a:r>
            <a:r>
              <a:rPr lang="cs-CZ" sz="3600" b="1" dirty="0" smtClean="0">
                <a:solidFill>
                  <a:schemeClr val="tx2"/>
                </a:solidFill>
              </a:rPr>
              <a:t>y</a:t>
            </a:r>
            <a:r>
              <a:rPr lang="cs-CZ" sz="3600" dirty="0" smtClean="0"/>
              <a:t> kal za své hříchy, </a:t>
            </a:r>
            <a:r>
              <a:rPr lang="cs-CZ" sz="3600" dirty="0" err="1" smtClean="0"/>
              <a:t>posp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</a:t>
            </a:r>
            <a:r>
              <a:rPr lang="cs-CZ" sz="3600" dirty="0" err="1" smtClean="0"/>
              <a:t>chal</a:t>
            </a:r>
            <a:r>
              <a:rPr lang="cs-CZ" sz="3600" dirty="0" smtClean="0"/>
              <a:t> do školy</a:t>
            </a:r>
            <a:r>
              <a:rPr lang="cs-CZ" sz="3600" dirty="0"/>
              <a:t>, </a:t>
            </a:r>
            <a:r>
              <a:rPr lang="cs-CZ" sz="3600" dirty="0" err="1" smtClean="0"/>
              <a:t>zp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/>
              <a:t> val   </a:t>
            </a:r>
            <a:r>
              <a:rPr lang="cs-CZ" sz="3600" dirty="0"/>
              <a:t>novou píseň</a:t>
            </a:r>
            <a:r>
              <a:rPr lang="cs-CZ" sz="3600" dirty="0" smtClean="0"/>
              <a:t>, </a:t>
            </a:r>
            <a:r>
              <a:rPr lang="cs-CZ" sz="3600" dirty="0" err="1" smtClean="0"/>
              <a:t>koup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/>
              <a:t> l si p </a:t>
            </a:r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/>
              <a:t> </a:t>
            </a:r>
            <a:r>
              <a:rPr lang="cs-CZ" sz="3600" dirty="0" err="1" smtClean="0"/>
              <a:t>lník</a:t>
            </a:r>
            <a:r>
              <a:rPr lang="cs-CZ" sz="3600" dirty="0" smtClean="0"/>
              <a:t>,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000054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2376264"/>
          </a:xfrm>
          <a:ln w="76200"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Tak jak se vám podařilo zvládnout vyjmenovaná slova po </a:t>
            </a:r>
            <a:r>
              <a:rPr lang="cs-CZ" sz="3600" b="1" dirty="0" smtClean="0"/>
              <a:t>P</a:t>
            </a:r>
            <a:r>
              <a:rPr lang="cs-CZ" sz="3600" dirty="0" smtClean="0"/>
              <a:t>?</a:t>
            </a:r>
            <a:br>
              <a:rPr lang="cs-CZ" sz="3600" dirty="0" smtClean="0"/>
            </a:br>
            <a:r>
              <a:rPr lang="cs-CZ" sz="3600" dirty="0" smtClean="0"/>
              <a:t>Zvládli jste je určitě výborně.</a:t>
            </a:r>
            <a:br>
              <a:rPr lang="cs-CZ" sz="3600" dirty="0" smtClean="0"/>
            </a:br>
            <a:r>
              <a:rPr lang="cs-CZ" sz="3600" smtClean="0"/>
              <a:t>GRATULUJI</a:t>
            </a:r>
            <a:r>
              <a:rPr lang="cs-CZ" sz="3600" dirty="0" smtClean="0"/>
              <a:t>!!! </a:t>
            </a:r>
            <a:endParaRPr lang="cs-CZ" sz="3600" dirty="0"/>
          </a:p>
        </p:txBody>
      </p:sp>
      <p:pic>
        <p:nvPicPr>
          <p:cNvPr id="1026" name="Picture 2" descr="C:\Users\prejzova\AppData\Local\Microsoft\Windows\Temporary Internet Files\Content.IE5\O4PZIY3K\MP900407016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201" y="2852936"/>
            <a:ext cx="6791597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7726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363272" cy="2808312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Použité zdroje a materiály: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700" dirty="0">
                <a:hlinkClick r:id="rId2"/>
              </a:rPr>
              <a:t>http://sirmi.ic.cz/</a:t>
            </a:r>
            <a:br>
              <a:rPr lang="cs-CZ" sz="2700" dirty="0">
                <a:hlinkClick r:id="rId2"/>
              </a:rPr>
            </a:br>
            <a:r>
              <a:rPr lang="cs-CZ" sz="2700" dirty="0">
                <a:hlinkClick r:id="rId3"/>
              </a:rPr>
              <a:t>http://upload.wikimedia.org/wikipedia/commons/5/5e/Anguidae.jpg</a:t>
            </a:r>
            <a:br>
              <a:rPr lang="cs-CZ" sz="2700" dirty="0">
                <a:hlinkClick r:id="rId3"/>
              </a:rPr>
            </a:br>
            <a:r>
              <a:rPr lang="cs-CZ" sz="2700" dirty="0" smtClean="0">
                <a:hlinkClick r:id="rId4"/>
              </a:rPr>
              <a:t>http</a:t>
            </a:r>
            <a:r>
              <a:rPr lang="cs-CZ" sz="2700" dirty="0">
                <a:hlinkClick r:id="rId4"/>
              </a:rPr>
              <a:t>://</a:t>
            </a:r>
            <a:r>
              <a:rPr lang="cs-CZ" sz="2700" dirty="0" smtClean="0">
                <a:hlinkClick r:id="rId4"/>
              </a:rPr>
              <a:t>media3.picsearch.com/is?gX_U5uOB1ItHoMTJ69AJw5t391O9YJ5Ik02fI9BHsag</a:t>
            </a: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>
                <a:hlinkClick r:id="rId5"/>
              </a:rPr>
              <a:t>http://</a:t>
            </a:r>
            <a:r>
              <a:rPr lang="cs-CZ" sz="2700" dirty="0" smtClean="0">
                <a:hlinkClick r:id="rId5"/>
              </a:rPr>
              <a:t>www.rybarskepotreby-shop.cz/files/product/1/26/1287/preview.jpg</a:t>
            </a: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>
                <a:hlinkClick r:id="rId6"/>
              </a:rPr>
              <a:t>http://botanika.wendys.cz/kytky/</a:t>
            </a:r>
            <a:r>
              <a:rPr lang="cs-CZ" sz="2700" dirty="0" err="1">
                <a:hlinkClick r:id="rId6"/>
              </a:rPr>
              <a:t>prew.php</a:t>
            </a:r>
            <a:r>
              <a:rPr lang="cs-CZ" sz="2700" dirty="0">
                <a:hlinkClick r:id="rId6"/>
              </a:rPr>
              <a:t>?../</a:t>
            </a:r>
            <a:r>
              <a:rPr lang="cs-CZ" sz="2700" dirty="0" smtClean="0">
                <a:hlinkClick r:id="rId6"/>
              </a:rPr>
              <a:t>foto/O710.jpg</a:t>
            </a:r>
            <a:br>
              <a:rPr lang="cs-CZ" sz="2700" dirty="0" smtClean="0">
                <a:hlinkClick r:id="rId6"/>
              </a:rPr>
            </a:br>
            <a:r>
              <a:rPr lang="cs-CZ" sz="2400" dirty="0" smtClean="0">
                <a:hlinkClick r:id="rId6"/>
              </a:rPr>
              <a:t/>
            </a:r>
            <a:br>
              <a:rPr lang="cs-CZ" sz="2400" dirty="0" smtClean="0">
                <a:hlinkClick r:id="rId6"/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501008"/>
            <a:ext cx="8362478" cy="26537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JIRKŮ, Zuzana; TABARKOVÁ, Jana. </a:t>
            </a:r>
            <a:r>
              <a:rPr lang="cs-CZ" sz="2400" i="1" dirty="0"/>
              <a:t>Vyjmenovaná slova hrou</a:t>
            </a:r>
            <a:r>
              <a:rPr lang="cs-CZ" sz="2400" dirty="0"/>
              <a:t>. Brno: Nová škola, 2008, ISBN 80-7289-067-0.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MACHÁŇ, Jaromír. </a:t>
            </a:r>
            <a:r>
              <a:rPr lang="cs-CZ" sz="2400" i="1" dirty="0"/>
              <a:t>Pravopis i a y hravě</a:t>
            </a:r>
            <a:r>
              <a:rPr lang="cs-CZ" sz="2400" dirty="0"/>
              <a:t>. Praha: </a:t>
            </a:r>
            <a:r>
              <a:rPr lang="cs-CZ" sz="2400" dirty="0" err="1"/>
              <a:t>Pansofia</a:t>
            </a:r>
            <a:r>
              <a:rPr lang="cs-CZ" sz="2400" dirty="0"/>
              <a:t>, 1996, ISBN 80-85804-81-6. </a:t>
            </a:r>
          </a:p>
          <a:p>
            <a:pPr marL="0" indent="0">
              <a:buNone/>
            </a:pPr>
            <a:r>
              <a:rPr lang="cs-CZ" sz="2400" dirty="0" smtClean="0"/>
              <a:t>Obrázky z galerie Klipart</a:t>
            </a:r>
          </a:p>
          <a:p>
            <a:pPr marL="0" indent="0">
              <a:buNone/>
            </a:pPr>
            <a:r>
              <a:rPr lang="cs-CZ" sz="2400" dirty="0" smtClean="0"/>
              <a:t>Vlastní archiv autora</a:t>
            </a:r>
          </a:p>
        </p:txBody>
      </p:sp>
    </p:spTree>
    <p:extLst>
      <p:ext uri="{BB962C8B-B14F-4D97-AF65-F5344CB8AC3E}">
        <p14:creationId xmlns:p14="http://schemas.microsoft.com/office/powerpoint/2010/main" val="221262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2091</TotalTime>
  <Words>1038</Words>
  <Application>Microsoft Office PowerPoint</Application>
  <PresentationFormat>Předvádění na obrazovce (4:3)</PresentationFormat>
  <Paragraphs>152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Prezentace aplikace PowerPoint</vt:lpstr>
      <vt:lpstr>Prezentace aplikace PowerPoint</vt:lpstr>
      <vt:lpstr>VYJMENOVANÁ SLOVA</vt:lpstr>
      <vt:lpstr>VYJMENOVANÁ SLOVA </vt:lpstr>
      <vt:lpstr>VYJMENOVANÁ SLOVA po P</vt:lpstr>
      <vt:lpstr> PÝCHA – PYTEL – PYSK  </vt:lpstr>
      <vt:lpstr>NETOPÝR – SLEPÝŠ - PYL</vt:lpstr>
      <vt:lpstr> KOPYTO – KLOPÝTAT – TŘPYTIT SE  </vt:lpstr>
      <vt:lpstr>  ZPYTOVAT – PYKAT – PÝR </vt:lpstr>
      <vt:lpstr>  PÝŘIT SE – ČEPÝŘIT SE  </vt:lpstr>
      <vt:lpstr>Pozor na slova!!!</vt:lpstr>
      <vt:lpstr>Pozor na slova!!!</vt:lpstr>
      <vt:lpstr>Doplň slova do vět</vt:lpstr>
      <vt:lpstr>Vrabčák hrdina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Zdůvodni psaní i, y – určitě to zvládneš. Tvoř věty s danými slovy.</vt:lpstr>
      <vt:lpstr>Zdůvodni a doplň  i, í, y, ý</vt:lpstr>
      <vt:lpstr>Zdůvodni psaní i, í, y, ý</vt:lpstr>
      <vt:lpstr>Tak jak se vám podařilo zvládnout vyjmenovaná slova po P? Zvládli jste je určitě výborně. GRATULUJI!!! </vt:lpstr>
      <vt:lpstr> Použité zdroje a materiály: http://sirmi.ic.cz/ http://upload.wikimedia.org/wikipedia/commons/5/5e/Anguidae.jpg http://media3.picsearch.com/is?gX_U5uOB1ItHoMTJ69AJw5t391O9YJ5Ik02fI9BHsag http://www.rybarskepotreby-shop.cz/files/product/1/26/1287/preview.jpg http://botanika.wendys.cz/kytky/prew.php?../foto/O710.jpg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Naděžda Prejzová</dc:creator>
  <cp:lastModifiedBy>Naděžda Prejzová</cp:lastModifiedBy>
  <cp:revision>217</cp:revision>
  <dcterms:created xsi:type="dcterms:W3CDTF">2012-11-15T19:54:12Z</dcterms:created>
  <dcterms:modified xsi:type="dcterms:W3CDTF">2013-02-19T16:02:48Z</dcterms:modified>
</cp:coreProperties>
</file>