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5" r:id="rId7"/>
    <p:sldId id="267" r:id="rId8"/>
    <p:sldId id="263" r:id="rId9"/>
    <p:sldId id="264" r:id="rId10"/>
    <p:sldId id="268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F7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77AE-B697-466F-9EFF-38A5601DE017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0EAC0-4AD5-4077-B1C8-CC3913CA6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595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77AE-B697-466F-9EFF-38A5601DE017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0EAC0-4AD5-4077-B1C8-CC3913CA6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6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77AE-B697-466F-9EFF-38A5601DE017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0EAC0-4AD5-4077-B1C8-CC3913CA6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640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77AE-B697-466F-9EFF-38A5601DE017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0EAC0-4AD5-4077-B1C8-CC3913CA6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423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77AE-B697-466F-9EFF-38A5601DE017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0EAC0-4AD5-4077-B1C8-CC3913CA6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73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77AE-B697-466F-9EFF-38A5601DE017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0EAC0-4AD5-4077-B1C8-CC3913CA6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41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77AE-B697-466F-9EFF-38A5601DE017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0EAC0-4AD5-4077-B1C8-CC3913CA6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16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77AE-B697-466F-9EFF-38A5601DE017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0EAC0-4AD5-4077-B1C8-CC3913CA6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39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77AE-B697-466F-9EFF-38A5601DE017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0EAC0-4AD5-4077-B1C8-CC3913CA6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923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77AE-B697-466F-9EFF-38A5601DE017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0EAC0-4AD5-4077-B1C8-CC3913CA6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2702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77AE-B697-466F-9EFF-38A5601DE017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0EAC0-4AD5-4077-B1C8-CC3913CA6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3758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D77AE-B697-466F-9EFF-38A5601DE017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0EAC0-4AD5-4077-B1C8-CC3913CA66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064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9206585"/>
              </p:ext>
            </p:extLst>
          </p:nvPr>
        </p:nvGraphicFramePr>
        <p:xfrm>
          <a:off x="1524000" y="1397000"/>
          <a:ext cx="6720408" cy="35955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42649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Bc. Naďa Prejzová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VY_32_Inovace_4.3.11 Násobení</a:t>
                      </a:r>
                      <a:r>
                        <a:rPr lang="cs-CZ" baseline="0" dirty="0" smtClean="0"/>
                        <a:t> a dělení 10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Matematika  3. ročník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1051639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Materiál je určen k procvičení násobení a dělení číslem 10. </a:t>
                      </a:r>
                      <a:r>
                        <a:rPr lang="cs-CZ" baseline="0" dirty="0" smtClean="0"/>
                        <a:t>Prezentace byla vytvořena pro práci s interaktivní tabulí nebo dataprojektorem a obsahuje animace.</a:t>
                      </a:r>
                      <a:endParaRPr lang="cs-CZ" dirty="0" smtClean="0"/>
                    </a:p>
                    <a:p>
                      <a:pPr algn="l"/>
                      <a:endParaRPr lang="cs-CZ" dirty="0" smtClean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610" y="764704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332652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92088"/>
          </a:xfrm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dirty="0" smtClean="0"/>
              <a:t>Násobky čísla 10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8071813"/>
              </p:ext>
            </p:extLst>
          </p:nvPr>
        </p:nvGraphicFramePr>
        <p:xfrm>
          <a:off x="457200" y="1412780"/>
          <a:ext cx="8229600" cy="49685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496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2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3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4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5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6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8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9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10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11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12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13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14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15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16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17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18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19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20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21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22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23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24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25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26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27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28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29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30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31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32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33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34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35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36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37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38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39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40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41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42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43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44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45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46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47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48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49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50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51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52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53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54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55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56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57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58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59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60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61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62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63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64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65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66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67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68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69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70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71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72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73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74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75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76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77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78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79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80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81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82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83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84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85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86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87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88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89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90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9685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91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92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93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94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95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96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97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98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99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100</a:t>
                      </a:r>
                      <a:endParaRPr lang="cs-CZ" sz="2400" b="1" dirty="0"/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3577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1440160"/>
          </a:xfrm>
          <a:solidFill>
            <a:srgbClr val="6EF729"/>
          </a:solidFill>
          <a:ln w="381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Zkus se mnou vyjmenovat násobky čísla 10. Určitě to zvládneš rychleji než já.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323528" y="4153248"/>
            <a:ext cx="817240" cy="745232"/>
          </a:xfrm>
          <a:prstGeom prst="ellipse">
            <a:avLst/>
          </a:prstGeom>
          <a:solidFill>
            <a:srgbClr val="6EF729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9" name="Ovál 8"/>
          <p:cNvSpPr/>
          <p:nvPr/>
        </p:nvSpPr>
        <p:spPr>
          <a:xfrm>
            <a:off x="7819510" y="4898480"/>
            <a:ext cx="1072970" cy="862758"/>
          </a:xfrm>
          <a:prstGeom prst="ellipse">
            <a:avLst/>
          </a:prstGeom>
          <a:solidFill>
            <a:srgbClr val="6EF729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100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6917851" y="5451056"/>
            <a:ext cx="817240" cy="745232"/>
          </a:xfrm>
          <a:prstGeom prst="ellipse">
            <a:avLst/>
          </a:prstGeom>
          <a:solidFill>
            <a:srgbClr val="6EF729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/>
          </a:p>
        </p:txBody>
      </p:sp>
      <p:sp>
        <p:nvSpPr>
          <p:cNvPr id="15" name="Ovál 14"/>
          <p:cNvSpPr/>
          <p:nvPr/>
        </p:nvSpPr>
        <p:spPr>
          <a:xfrm>
            <a:off x="5920866" y="5403137"/>
            <a:ext cx="817240" cy="745232"/>
          </a:xfrm>
          <a:prstGeom prst="ellipse">
            <a:avLst/>
          </a:prstGeom>
          <a:solidFill>
            <a:srgbClr val="6EF729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/>
          </a:p>
        </p:txBody>
      </p:sp>
      <p:sp>
        <p:nvSpPr>
          <p:cNvPr id="17" name="Ovál 16"/>
          <p:cNvSpPr/>
          <p:nvPr/>
        </p:nvSpPr>
        <p:spPr>
          <a:xfrm>
            <a:off x="462250" y="3204865"/>
            <a:ext cx="817240" cy="745232"/>
          </a:xfrm>
          <a:prstGeom prst="ellipse">
            <a:avLst/>
          </a:prstGeom>
          <a:solidFill>
            <a:srgbClr val="6EF729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20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55904" y="2192288"/>
            <a:ext cx="817240" cy="745232"/>
          </a:xfrm>
          <a:prstGeom prst="ellipse">
            <a:avLst/>
          </a:prstGeom>
          <a:solidFill>
            <a:srgbClr val="6EF729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609340" y="5404028"/>
            <a:ext cx="817240" cy="745232"/>
          </a:xfrm>
          <a:prstGeom prst="ellipse">
            <a:avLst/>
          </a:prstGeom>
          <a:solidFill>
            <a:srgbClr val="6EF729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/>
          </a:p>
        </p:txBody>
      </p:sp>
      <p:sp>
        <p:nvSpPr>
          <p:cNvPr id="24" name="Ovál 23"/>
          <p:cNvSpPr/>
          <p:nvPr/>
        </p:nvSpPr>
        <p:spPr>
          <a:xfrm>
            <a:off x="3548014" y="5416992"/>
            <a:ext cx="817240" cy="745232"/>
          </a:xfrm>
          <a:prstGeom prst="ellipse">
            <a:avLst/>
          </a:prstGeom>
          <a:solidFill>
            <a:srgbClr val="6EF729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/>
          </a:p>
        </p:txBody>
      </p:sp>
      <p:sp>
        <p:nvSpPr>
          <p:cNvPr id="25" name="Ovál 24"/>
          <p:cNvSpPr/>
          <p:nvPr/>
        </p:nvSpPr>
        <p:spPr>
          <a:xfrm>
            <a:off x="1140768" y="5098135"/>
            <a:ext cx="817240" cy="745232"/>
          </a:xfrm>
          <a:prstGeom prst="ellipse">
            <a:avLst/>
          </a:prstGeom>
          <a:solidFill>
            <a:srgbClr val="6EF729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/>
          </a:p>
        </p:txBody>
      </p:sp>
      <p:sp>
        <p:nvSpPr>
          <p:cNvPr id="26" name="Ovál 25"/>
          <p:cNvSpPr/>
          <p:nvPr/>
        </p:nvSpPr>
        <p:spPr>
          <a:xfrm>
            <a:off x="2322154" y="5388622"/>
            <a:ext cx="817240" cy="745232"/>
          </a:xfrm>
          <a:prstGeom prst="ellipse">
            <a:avLst/>
          </a:prstGeom>
          <a:solidFill>
            <a:srgbClr val="6EF729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/>
          </a:p>
        </p:txBody>
      </p:sp>
      <p:sp>
        <p:nvSpPr>
          <p:cNvPr id="16" name="TextovéPole 15"/>
          <p:cNvSpPr txBox="1"/>
          <p:nvPr/>
        </p:nvSpPr>
        <p:spPr>
          <a:xfrm>
            <a:off x="462250" y="4293096"/>
            <a:ext cx="607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30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140768" y="5229200"/>
            <a:ext cx="746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40</a:t>
            </a:r>
            <a:endParaRPr lang="cs-CZ" sz="28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483768" y="5497894"/>
            <a:ext cx="797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50</a:t>
            </a:r>
            <a:endParaRPr lang="cs-CZ" sz="28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635896" y="5497894"/>
            <a:ext cx="870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60</a:t>
            </a:r>
            <a:endParaRPr lang="cs-CZ" sz="28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917852" y="5595204"/>
            <a:ext cx="768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90</a:t>
            </a:r>
            <a:endParaRPr lang="cs-CZ" sz="28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680138" y="5490810"/>
            <a:ext cx="746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70</a:t>
            </a:r>
            <a:endParaRPr lang="cs-CZ" sz="28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940846" y="5514143"/>
            <a:ext cx="634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80</a:t>
            </a:r>
            <a:endParaRPr lang="cs-CZ" sz="2800" b="1" dirty="0"/>
          </a:p>
        </p:txBody>
      </p:sp>
      <p:pic>
        <p:nvPicPr>
          <p:cNvPr id="1031" name="Picture 7" descr="C:\Users\prejzova\AppData\Local\Microsoft\Windows\Temporary Internet Files\Content.IE5\PSBFHVVI\MC9003984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564904"/>
            <a:ext cx="4680520" cy="233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361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6EF729"/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dirty="0" smtClean="0"/>
              <a:t>Určitě zvládneš vypočítat tyto příklady.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3800" dirty="0"/>
              <a:t>1 . 10 </a:t>
            </a:r>
            <a:r>
              <a:rPr lang="cs-CZ" sz="3800" dirty="0" smtClean="0"/>
              <a:t>=  10</a:t>
            </a:r>
          </a:p>
          <a:p>
            <a:pPr marL="0" indent="0">
              <a:buNone/>
            </a:pPr>
            <a:endParaRPr lang="cs-CZ" sz="3800" dirty="0"/>
          </a:p>
          <a:p>
            <a:pPr marL="0" indent="0">
              <a:buNone/>
            </a:pPr>
            <a:r>
              <a:rPr lang="cs-CZ" sz="3800" dirty="0"/>
              <a:t>7 . 10 </a:t>
            </a:r>
            <a:r>
              <a:rPr lang="cs-CZ" sz="3800" dirty="0" smtClean="0"/>
              <a:t>=  70</a:t>
            </a:r>
          </a:p>
          <a:p>
            <a:pPr marL="0" indent="0">
              <a:buNone/>
            </a:pPr>
            <a:endParaRPr lang="cs-CZ" sz="3800" dirty="0"/>
          </a:p>
          <a:p>
            <a:pPr marL="0" indent="0">
              <a:buNone/>
            </a:pPr>
            <a:r>
              <a:rPr lang="cs-CZ" sz="3800" dirty="0"/>
              <a:t>2 . 10 </a:t>
            </a:r>
            <a:r>
              <a:rPr lang="cs-CZ" sz="3800" dirty="0" smtClean="0"/>
              <a:t>=  20</a:t>
            </a:r>
          </a:p>
          <a:p>
            <a:pPr marL="0" indent="0">
              <a:buNone/>
            </a:pPr>
            <a:endParaRPr lang="cs-CZ" sz="3800" dirty="0"/>
          </a:p>
          <a:p>
            <a:pPr marL="0" indent="0">
              <a:buNone/>
            </a:pPr>
            <a:r>
              <a:rPr lang="cs-CZ" sz="3800" dirty="0"/>
              <a:t>8 . 10 </a:t>
            </a:r>
            <a:r>
              <a:rPr lang="cs-CZ" sz="3800" dirty="0" smtClean="0"/>
              <a:t>=  80</a:t>
            </a:r>
            <a:endParaRPr lang="cs-CZ" sz="3800" dirty="0"/>
          </a:p>
          <a:p>
            <a:pPr marL="0" indent="0">
              <a:buNone/>
            </a:pPr>
            <a:endParaRPr lang="cs-CZ" sz="3800" dirty="0" smtClean="0"/>
          </a:p>
          <a:p>
            <a:pPr marL="0" indent="0">
              <a:buNone/>
            </a:pPr>
            <a:r>
              <a:rPr lang="cs-CZ" sz="3800" dirty="0" smtClean="0"/>
              <a:t>5 . 10 =  50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932040" y="1600200"/>
            <a:ext cx="375476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3600" dirty="0" smtClean="0"/>
              <a:t>  </a:t>
            </a:r>
            <a:r>
              <a:rPr lang="cs-CZ" sz="3800" dirty="0" smtClean="0"/>
              <a:t>3 . 10 =  30</a:t>
            </a:r>
          </a:p>
          <a:p>
            <a:pPr marL="0" indent="0">
              <a:buNone/>
            </a:pPr>
            <a:endParaRPr lang="cs-CZ" sz="3800" dirty="0" smtClean="0"/>
          </a:p>
          <a:p>
            <a:pPr marL="0" indent="0">
              <a:buNone/>
            </a:pPr>
            <a:r>
              <a:rPr lang="cs-CZ" sz="3800" dirty="0" smtClean="0"/>
              <a:t>  9 . 10 =  90</a:t>
            </a:r>
          </a:p>
          <a:p>
            <a:pPr marL="0" indent="0">
              <a:buNone/>
            </a:pPr>
            <a:endParaRPr lang="cs-CZ" sz="3800" dirty="0" smtClean="0"/>
          </a:p>
          <a:p>
            <a:pPr marL="0" indent="0">
              <a:buNone/>
            </a:pPr>
            <a:r>
              <a:rPr lang="cs-CZ" sz="3800" dirty="0" smtClean="0"/>
              <a:t>  4 . 10 =  40</a:t>
            </a:r>
          </a:p>
          <a:p>
            <a:pPr marL="0" indent="0">
              <a:buNone/>
            </a:pPr>
            <a:endParaRPr lang="cs-CZ" sz="3800" dirty="0" smtClean="0"/>
          </a:p>
          <a:p>
            <a:pPr marL="0" indent="0">
              <a:buNone/>
            </a:pPr>
            <a:r>
              <a:rPr lang="cs-CZ" sz="3800" dirty="0" smtClean="0"/>
              <a:t>  6 . 10 =  60 </a:t>
            </a:r>
          </a:p>
          <a:p>
            <a:pPr marL="0" indent="0">
              <a:buNone/>
            </a:pPr>
            <a:r>
              <a:rPr lang="cs-CZ" sz="3800" dirty="0" smtClean="0"/>
              <a:t>  </a:t>
            </a:r>
          </a:p>
          <a:p>
            <a:pPr marL="0" indent="0">
              <a:buNone/>
            </a:pPr>
            <a:r>
              <a:rPr lang="cs-CZ" sz="3800" dirty="0" smtClean="0"/>
              <a:t>10 . 10 =  100</a:t>
            </a:r>
          </a:p>
        </p:txBody>
      </p:sp>
      <p:sp>
        <p:nvSpPr>
          <p:cNvPr id="10" name="Ovál 9"/>
          <p:cNvSpPr/>
          <p:nvPr/>
        </p:nvSpPr>
        <p:spPr>
          <a:xfrm>
            <a:off x="6588224" y="5419291"/>
            <a:ext cx="770384" cy="720080"/>
          </a:xfrm>
          <a:prstGeom prst="ellipse">
            <a:avLst/>
          </a:prstGeom>
          <a:solidFill>
            <a:srgbClr val="6EF72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6574686" y="4365104"/>
            <a:ext cx="770384" cy="720080"/>
          </a:xfrm>
          <a:prstGeom prst="ellipse">
            <a:avLst/>
          </a:prstGeom>
          <a:solidFill>
            <a:srgbClr val="6EF72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6562563" y="2437656"/>
            <a:ext cx="770384" cy="720080"/>
          </a:xfrm>
          <a:prstGeom prst="ellipse">
            <a:avLst/>
          </a:prstGeom>
          <a:solidFill>
            <a:srgbClr val="6EF72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1897941" y="5350441"/>
            <a:ext cx="770384" cy="720080"/>
          </a:xfrm>
          <a:prstGeom prst="ellipse">
            <a:avLst/>
          </a:prstGeom>
          <a:solidFill>
            <a:srgbClr val="6EF72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1897941" y="2425189"/>
            <a:ext cx="770384" cy="720080"/>
          </a:xfrm>
          <a:prstGeom prst="ellipse">
            <a:avLst/>
          </a:prstGeom>
          <a:solidFill>
            <a:srgbClr val="6EF72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1896090" y="4365848"/>
            <a:ext cx="770384" cy="720080"/>
          </a:xfrm>
          <a:prstGeom prst="ellipse">
            <a:avLst/>
          </a:prstGeom>
          <a:solidFill>
            <a:srgbClr val="6EF72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6562563" y="1470647"/>
            <a:ext cx="770384" cy="720080"/>
          </a:xfrm>
          <a:prstGeom prst="ellipse">
            <a:avLst/>
          </a:prstGeom>
          <a:solidFill>
            <a:srgbClr val="6EF72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896090" y="1509936"/>
            <a:ext cx="770384" cy="720080"/>
          </a:xfrm>
          <a:prstGeom prst="ellipse">
            <a:avLst/>
          </a:prstGeom>
          <a:solidFill>
            <a:srgbClr val="6EF72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6567717" y="3407296"/>
            <a:ext cx="770384" cy="720080"/>
          </a:xfrm>
          <a:prstGeom prst="ellipse">
            <a:avLst/>
          </a:prstGeom>
          <a:solidFill>
            <a:srgbClr val="6EF72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897941" y="3407296"/>
            <a:ext cx="770384" cy="720080"/>
          </a:xfrm>
          <a:prstGeom prst="ellipse">
            <a:avLst/>
          </a:prstGeom>
          <a:solidFill>
            <a:srgbClr val="6EF72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737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Dělení číslem 10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90 : 10 =  9				30 : 10 =  3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60 : 10 =  6				80 : 10 =  8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20 : 10 =  2				10 : 10 =  1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70 : 10 =  7				50 : 10 =  5				</a:t>
            </a:r>
          </a:p>
          <a:p>
            <a:pPr marL="0" indent="0">
              <a:buNone/>
            </a:pPr>
            <a:r>
              <a:rPr lang="cs-CZ" dirty="0" smtClean="0"/>
              <a:t>40 : 10 =  4		   	         100 : 10 =  10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978805" y="3446694"/>
            <a:ext cx="770384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021632" y="4471574"/>
            <a:ext cx="770384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6585430" y="5445224"/>
            <a:ext cx="770384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967082" y="5445224"/>
            <a:ext cx="770384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6546849" y="4518466"/>
            <a:ext cx="770384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978805" y="2492896"/>
            <a:ext cx="770384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056946" y="1484784"/>
            <a:ext cx="770384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6546849" y="1412776"/>
            <a:ext cx="770384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6581873" y="2492896"/>
            <a:ext cx="770384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546849" y="3504456"/>
            <a:ext cx="770384" cy="72008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67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1080120"/>
          </a:xfrm>
          <a:ln w="38100"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Opiš si příklady do sešitu, vypočítej je a pak si zkontroluj, zda jsi počítal správně.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2026568" cy="44973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6 . 10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30 : 10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8 . 10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40 : 10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2 . 10 =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91880" y="1628800"/>
            <a:ext cx="5194920" cy="44973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90 : 10 =		    4 . 10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7 . 10 =		100 : 10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50 : 10 =		    5 . 10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3 . 10 =		    9 . 10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80 : 10 =		  70 : 10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960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1440160"/>
          </a:xfrm>
          <a:ln w="38100">
            <a:solidFill>
              <a:schemeClr val="accent6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Kontrola správnosti výsledků.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2026568" cy="44973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b="1" dirty="0" smtClean="0"/>
              <a:t>6 . 10 = 60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30 : 10 = 3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8 . 10 = 80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40 : 10 = 4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 2 . 10 = 20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91880" y="1628800"/>
            <a:ext cx="5194920" cy="44973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90 : 10 = 9		    4 . 10 = 40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7 . 10 = 70		100 : 10 = 10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50 : 10 = 5		    5 . 10 = 50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3 . 10 = 30		    9 . 10 = 90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80 : 10 = 8		  70 : 10 = 7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prejzova\AppData\Local\Microsoft\Windows\Temporary Internet Files\Content.IE5\5TF55U86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89" y="18864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6739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296144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Babička koupila 3 plata vajíček. Do jednoho plata se vejde 10 vajíček. Kolik vajíček si babička celkem koupila?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plata ….. 3				</a:t>
            </a:r>
          </a:p>
          <a:p>
            <a:pPr marL="0" indent="0">
              <a:buNone/>
            </a:pPr>
            <a:r>
              <a:rPr lang="cs-CZ" dirty="0" smtClean="0"/>
              <a:t>v 1 platu ….. 10 vajíček	</a:t>
            </a:r>
          </a:p>
          <a:p>
            <a:pPr marL="0" indent="0">
              <a:buNone/>
            </a:pPr>
            <a:r>
              <a:rPr lang="cs-CZ" dirty="0" smtClean="0"/>
              <a:t>celkem ….. 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3 . 10 = </a:t>
            </a:r>
            <a:r>
              <a:rPr lang="cs-CZ" u="sng" dirty="0"/>
              <a:t>30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Babička si celkem koupila 30 vajíček.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59800" y1="21200" x2="59800" y2="21200"/>
                        <a14:backgroundMark x1="18800" y1="21200" x2="18800" y2="21200"/>
                        <a14:backgroundMark x1="17000" y1="56000" x2="17000" y2="56000"/>
                        <a14:backgroundMark x1="29600" y1="69400" x2="29600" y2="69400"/>
                        <a14:backgroundMark x1="50200" y1="77400" x2="50200" y2="77400"/>
                        <a14:backgroundMark x1="68600" y1="81600" x2="68600" y2="81600"/>
                        <a14:backgroundMark x1="82200" y1="72600" x2="82200" y2="72600"/>
                        <a14:backgroundMark x1="86600" y1="29800" x2="86600" y2="29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164" y="3429000"/>
            <a:ext cx="3166878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8600">
                        <a14:backgroundMark x1="82800" y1="25000" x2="81200" y2="25000"/>
                        <a14:backgroundMark x1="61000" y1="18400" x2="59600" y2="19000"/>
                        <a14:backgroundMark x1="36000" y1="15800" x2="34400" y2="16800"/>
                        <a14:backgroundMark x1="14600" y1="20600" x2="14600" y2="20600"/>
                        <a14:backgroundMark x1="14200" y1="56000" x2="14200" y2="56000"/>
                        <a14:backgroundMark x1="23400" y1="68200" x2="26800" y2="70400"/>
                        <a14:backgroundMark x1="42600" y1="74600" x2="44000" y2="75200"/>
                        <a14:backgroundMark x1="58000" y1="77800" x2="58000" y2="77800"/>
                        <a14:backgroundMark x1="72400" y1="80000" x2="72400" y2="80000"/>
                        <a14:backgroundMark x1="86400" y1="72000" x2="86400" y2="7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052736"/>
            <a:ext cx="3166878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647" b="89647" l="9827" r="98844">
                        <a14:backgroundMark x1="66859" y1="19765" x2="66859" y2="19765"/>
                        <a14:backgroundMark x1="94027" y1="65647" x2="94027" y2="65647"/>
                        <a14:backgroundMark x1="84008" y1="76941" x2="84008" y2="76941"/>
                        <a14:backgroundMark x1="66859" y1="80000" x2="66859" y2="80000"/>
                        <a14:backgroundMark x1="50674" y1="75765" x2="50674" y2="75765"/>
                        <a14:backgroundMark x1="41040" y1="71059" x2="41040" y2="71059"/>
                        <a14:backgroundMark x1="28902" y1="61882" x2="26975" y2="62353"/>
                        <a14:backgroundMark x1="17919" y1="57176" x2="17919" y2="57176"/>
                        <a14:backgroundMark x1="13487" y1="43294" x2="13487" y2="43294"/>
                        <a14:backgroundMark x1="14836" y1="24000" x2="14836" y2="24000"/>
                        <a14:backgroundMark x1="30058" y1="18118" x2="30058" y2="18118"/>
                        <a14:backgroundMark x1="52408" y1="20706" x2="52408" y2="20706"/>
                        <a14:backgroundMark x1="80925" y1="28706" x2="80925" y2="28706"/>
                        <a14:backgroundMark x1="93256" y1="35765" x2="93256" y2="357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119" y="2272680"/>
            <a:ext cx="3163887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3410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sz="3200" dirty="0" smtClean="0"/>
              <a:t>Babička má ve spíži 80 vajíček. Ukládá je do plat.</a:t>
            </a:r>
            <a:br>
              <a:rPr lang="cs-CZ" sz="3200" dirty="0" smtClean="0"/>
            </a:br>
            <a:r>
              <a:rPr lang="cs-CZ" sz="3200" dirty="0" smtClean="0"/>
              <a:t>Do jednoho plata se jich vejde 10.  Kolik plat bude babička potřebovat, aby všechna vajíčka uložila?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vajíček ….. 80</a:t>
            </a:r>
          </a:p>
          <a:p>
            <a:pPr marL="0" indent="0">
              <a:buNone/>
            </a:pPr>
            <a:r>
              <a:rPr lang="cs-CZ" dirty="0" smtClean="0"/>
              <a:t>do jednoho plata ….. 10 vajíček</a:t>
            </a:r>
          </a:p>
          <a:p>
            <a:pPr marL="0" indent="0">
              <a:buNone/>
            </a:pPr>
            <a:r>
              <a:rPr lang="cs-CZ" dirty="0" smtClean="0"/>
              <a:t>plat ….. 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80 : 10 = </a:t>
            </a:r>
            <a:r>
              <a:rPr lang="cs-CZ" u="sng" dirty="0" smtClean="0"/>
              <a:t>8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Babička bude potřebovat 8 plat.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2204864"/>
            <a:ext cx="3667943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4290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340768"/>
            <a:ext cx="8229600" cy="5400600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Zvládli jste to skvěle. Jste šikulky.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88640"/>
            <a:ext cx="8219256" cy="9361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/>
              <a:t>Jak vám šlo násobení a dělení 10?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101" name="Picture 5" descr="C:\Users\prejzova\AppData\Local\Microsoft\Windows\Temporary Internet Files\Content.IE5\5TF55U86\MP90043950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858951"/>
            <a:ext cx="4320480" cy="43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prejzova\AppData\Local\Microsoft\Windows\Temporary Internet Files\Content.IE5\PSBFHVVI\MC90042457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679" y="1556792"/>
            <a:ext cx="304608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0278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83568" y="274638"/>
            <a:ext cx="7546032" cy="2074862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        </a:t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b="1" dirty="0" smtClean="0"/>
              <a:t>Použité zdroje a materiály:</a:t>
            </a:r>
            <a:br>
              <a:rPr lang="cs-CZ" sz="2400" b="1" dirty="0" smtClean="0"/>
            </a:br>
            <a:r>
              <a:rPr lang="cs-CZ" sz="2400" b="1" dirty="0" smtClean="0"/>
              <a:t/>
            </a:r>
            <a:br>
              <a:rPr lang="cs-CZ" sz="2400" b="1" dirty="0" smtClean="0"/>
            </a:br>
            <a:r>
              <a:rPr lang="cs-CZ" sz="2400" dirty="0" smtClean="0"/>
              <a:t>Obrázky z galerie Klipart</a:t>
            </a:r>
            <a:br>
              <a:rPr lang="cs-CZ" sz="2400" dirty="0" smtClean="0"/>
            </a:br>
            <a:r>
              <a:rPr lang="cs-CZ" sz="2400" dirty="0" smtClean="0"/>
              <a:t>Archiv autora</a:t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46679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408</Words>
  <Application>Microsoft Office PowerPoint</Application>
  <PresentationFormat>Předvádění na obrazovce (4:3)</PresentationFormat>
  <Paragraphs>209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Násobky čísla 10</vt:lpstr>
      <vt:lpstr>Zkus se mnou vyjmenovat násobky čísla 10. Určitě to zvládneš rychleji než já.</vt:lpstr>
      <vt:lpstr>Určitě zvládneš vypočítat tyto příklady.</vt:lpstr>
      <vt:lpstr>Dělení číslem 10</vt:lpstr>
      <vt:lpstr>Opiš si příklady do sešitu, vypočítej je a pak si zkontroluj, zda jsi počítal správně.</vt:lpstr>
      <vt:lpstr>Kontrola správnosti výsledků.</vt:lpstr>
      <vt:lpstr>Babička koupila 3 plata vajíček. Do jednoho plata se vejde 10 vajíček. Kolik vajíček si babička celkem koupila? </vt:lpstr>
      <vt:lpstr>Babička má ve spíži 80 vajíček. Ukládá je do plat. Do jednoho plata se jich vejde 10.  Kolik plat bude babička potřebovat, aby všechna vajíčka uložila?</vt:lpstr>
      <vt:lpstr>     Zvládli jste to skvěle. Jste šikulky.</vt:lpstr>
      <vt:lpstr>          Použité zdroje a materiály:  Obrázky z galerie Klipart Archiv autora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Naděžda Prejzová</dc:creator>
  <cp:lastModifiedBy>Naděžda Prejzová</cp:lastModifiedBy>
  <cp:revision>19</cp:revision>
  <dcterms:created xsi:type="dcterms:W3CDTF">2013-01-12T17:22:52Z</dcterms:created>
  <dcterms:modified xsi:type="dcterms:W3CDTF">2013-01-17T21:06:02Z</dcterms:modified>
</cp:coreProperties>
</file>