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7" r:id="rId3"/>
    <p:sldId id="258" r:id="rId4"/>
    <p:sldId id="260" r:id="rId5"/>
    <p:sldId id="262" r:id="rId6"/>
    <p:sldId id="261" r:id="rId7"/>
    <p:sldId id="263" r:id="rId8"/>
    <p:sldId id="259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4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6DABF-ADAE-43C2-B4D4-AB80947C2A6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47E2-78D6-4659-B1B6-0E21DBA181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105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6DABF-ADAE-43C2-B4D4-AB80947C2A6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47E2-78D6-4659-B1B6-0E21DBA181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783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6DABF-ADAE-43C2-B4D4-AB80947C2A6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47E2-78D6-4659-B1B6-0E21DBA181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32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6DABF-ADAE-43C2-B4D4-AB80947C2A6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47E2-78D6-4659-B1B6-0E21DBA181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652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6DABF-ADAE-43C2-B4D4-AB80947C2A6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47E2-78D6-4659-B1B6-0E21DBA181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09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6DABF-ADAE-43C2-B4D4-AB80947C2A6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47E2-78D6-4659-B1B6-0E21DBA181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581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6DABF-ADAE-43C2-B4D4-AB80947C2A6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47E2-78D6-4659-B1B6-0E21DBA181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919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6DABF-ADAE-43C2-B4D4-AB80947C2A6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47E2-78D6-4659-B1B6-0E21DBA181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427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6DABF-ADAE-43C2-B4D4-AB80947C2A6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47E2-78D6-4659-B1B6-0E21DBA181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609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6DABF-ADAE-43C2-B4D4-AB80947C2A6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47E2-78D6-4659-B1B6-0E21DBA181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50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6DABF-ADAE-43C2-B4D4-AB80947C2A6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347E2-78D6-4659-B1B6-0E21DBA181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04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06DABF-ADAE-43C2-B4D4-AB80947C2A6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6347E2-78D6-4659-B1B6-0E21DBA181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743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0366608"/>
              </p:ext>
            </p:extLst>
          </p:nvPr>
        </p:nvGraphicFramePr>
        <p:xfrm>
          <a:off x="1524000" y="1397000"/>
          <a:ext cx="7008440" cy="3595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07186"/>
                <a:gridCol w="530125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VY_32_Inovace_4.3.12 Test 1.pololetí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Matematika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Materiál je určen k </a:t>
                      </a:r>
                      <a:r>
                        <a:rPr lang="cs-CZ" dirty="0" smtClean="0"/>
                        <a:t>ověření znalostí učiva 1. pololetí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 ročníku. </a:t>
                      </a:r>
                      <a:r>
                        <a:rPr lang="cs-CZ" baseline="0" dirty="0" smtClean="0"/>
                        <a:t>Prezentace </a:t>
                      </a:r>
                      <a:r>
                        <a:rPr lang="cs-CZ" baseline="0" dirty="0" smtClean="0"/>
                        <a:t>byla vytvořena pro práci s interaktivní tabulí nebo dataprojektorem a obsahuje animace.</a:t>
                      </a:r>
                      <a:endParaRPr lang="cs-CZ" dirty="0" smtClean="0"/>
                    </a:p>
                    <a:p>
                      <a:pPr algn="l"/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289407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Opakovací test – 1. pololetí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229600" cy="531640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340769"/>
            <a:ext cx="8496944" cy="526297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1. Vypočítej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5.4=		6.0=		7.3=		8.3=		7.9=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6.2=		8.8=		2.9=		7.5=		8.6=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9.3=		6.7=		0.5=		4.9=		7.7=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7.8=		5.9=		4.8=		4.7=		6.6=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6.9=	          10.5=		4.3=		2.3=		1.9=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2. Vypočítej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63:7=	45:5=		25:5=		27:9=		56:8=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72:8=	14:2=		24:4=		18:3=		35:1=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49:7=	54:9=		18:2=		24:8=		80:10=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64:8=	42:6=		54:9=		21:3=		32:4=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15:5=	14:2=		  9:3=		16:4=		40:5=				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1978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lvl="0" algn="l" eaLnBrk="0" fontAlgn="base" hangingPunct="0">
              <a:spcAft>
                <a:spcPct val="0"/>
              </a:spcAft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3. Zaokrouhli na desítky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36=		84=		71=		25=		66=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20=		23=		18=		99=		  5=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7=		13=		27=		91=		35=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4.</a:t>
            </a:r>
            <a: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Zakroužkuj modře lichá čísla a červeně sudá čísla.</a:t>
            </a:r>
            <a:b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</a:br>
            <a: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89	64	23	10	7	96	61	75	92	</a:t>
            </a:r>
            <a: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Vypočítej tabulku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/>
              <a:t> 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0905834"/>
              </p:ext>
            </p:extLst>
          </p:nvPr>
        </p:nvGraphicFramePr>
        <p:xfrm>
          <a:off x="755579" y="4725144"/>
          <a:ext cx="7992883" cy="19027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2403"/>
                <a:gridCol w="802403"/>
                <a:gridCol w="802403"/>
                <a:gridCol w="802403"/>
                <a:gridCol w="802403"/>
                <a:gridCol w="802403"/>
                <a:gridCol w="802403"/>
                <a:gridCol w="802403"/>
                <a:gridCol w="802403"/>
                <a:gridCol w="771256"/>
              </a:tblGrid>
              <a:tr h="42090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r>
                        <a:rPr lang="cs-CZ" b="1" baseline="0" dirty="0" smtClean="0"/>
                        <a:t> + 8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r - 8</a:t>
                      </a:r>
                    </a:p>
                    <a:p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- 10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+ 16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- 12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+ 60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: 8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r</a:t>
                      </a:r>
                      <a:r>
                        <a:rPr lang="cs-CZ" b="1" baseline="0" dirty="0" smtClean="0"/>
                        <a:t> + 24</a:t>
                      </a:r>
                      <a:endParaRPr lang="cs-CZ" b="1" dirty="0" smtClean="0"/>
                    </a:p>
                    <a:p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- 21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2090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32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42090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64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42090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40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898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56895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6.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 72+9=	58+4=		24+6=		47+7=		39+8=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 65+8=	48+3=		87+5=		56+5=		92+8=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7.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65-7=	87-9=		54-7=		36-7=		93-9=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47-6=	25-8=		74-6=		91-7=		62-8=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8.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65+23=	45+25=	34+45=	81+13=	56+13=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98 -25=	85-34=		76-42=		99-49=		84-64=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22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71296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9. Slovní úloha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Jirka s Michalem závodili v počítání příkladů. Jirka spočítal za 2 minuty 8 příkladů a Michal spočítal 3 krát tolik. Kolik vypočítal Michal? Kolik spočítali dohromady?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………………………………		  ---------------------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………………………………                          ---------------------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………………………………  		  ---------------------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………………………………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-----------------------------------------------------------------------------------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</p:txBody>
      </p:sp>
      <p:pic>
        <p:nvPicPr>
          <p:cNvPr id="3074" name="Picture 2" descr="C:\Users\prejzova\AppData\Local\Microsoft\Windows\Temporary Internet Files\Content.IE5\MV0RWANB\MC90044057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918" y="5617936"/>
            <a:ext cx="1332149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ejzova\AppData\Local\Microsoft\Windows\Temporary Internet Files\Content.IE5\I5N0C3XM\MC90044056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884" y="5617936"/>
            <a:ext cx="1333484" cy="108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5888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76672"/>
            <a:ext cx="892899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10. Slovní úloha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V Tescu stojí pytlík pistácií 63 Kč. Pytlík arašídů je 7 krát levnější. Kolik stojí pytlík arašídů? Kolik bych zaplatil za arašídy a pistácie dohromady?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…………………………………….		--------------------------</a:t>
            </a: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…………………………………….		--------------------------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…………………………………….		--------------------------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…………………………………….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--------------------------------------------------------------------------------------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</p:txBody>
      </p:sp>
      <p:pic>
        <p:nvPicPr>
          <p:cNvPr id="4100" name="Picture 4" descr="C:\Users\prejzova\AppData\Local\Microsoft\Windows\Temporary Internet Files\Content.IE5\5TF55U86\MP9001779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13176"/>
            <a:ext cx="2808312" cy="160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rejzova\AppData\Local\Microsoft\Windows\Temporary Internet Files\Content.IE5\MV0RWANB\MP9004255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342918" y="4315408"/>
            <a:ext cx="1584176" cy="300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1098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56895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11. Slovní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úloha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aseline="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Tatínkovi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je 36 let. Maminka je o 8 let mladší. Kolik let je mamince?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…………………………………….		--------------------------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…………………………………….		--------------------------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…………………………………….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--------------------------------------------------------------------------------</a:t>
            </a:r>
            <a:endParaRPr lang="cs-CZ" sz="2400" dirty="0"/>
          </a:p>
        </p:txBody>
      </p:sp>
      <p:pic>
        <p:nvPicPr>
          <p:cNvPr id="5123" name="Picture 3" descr="C:\Users\prejzova\AppData\Local\Microsoft\Windows\Temporary Internet Files\Content.IE5\MV0RWANB\MP9004484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012" y="4437112"/>
            <a:ext cx="388085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121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260648"/>
            <a:ext cx="892899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12. Pojmenuj tělesa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…………………………………………………………………………..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13. Narýsuj úsečku |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KL|=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6 cm. Narýsuj úsečku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AB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, která je 2 krát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 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delší než úsečka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KL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. Zapiš délku úsečky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AB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. Na úsečce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KL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sestroj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  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bod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D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. Na úsečce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AB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sestroj bod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S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. Bodem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S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veď přímku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m. </a:t>
            </a:r>
            <a:endParaRPr kumimoji="0" lang="cs-CZ" sz="24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Vývojový diagram: magnetický disk 2"/>
          <p:cNvSpPr/>
          <p:nvPr/>
        </p:nvSpPr>
        <p:spPr>
          <a:xfrm>
            <a:off x="323528" y="859800"/>
            <a:ext cx="1049435" cy="1461917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1763688" y="1038924"/>
            <a:ext cx="1152128" cy="114893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3275856" y="1038925"/>
            <a:ext cx="2016224" cy="1148936"/>
          </a:xfrm>
          <a:prstGeom prst="cube">
            <a:avLst>
              <a:gd name="adj" fmla="val 349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5390727" y="674271"/>
            <a:ext cx="1060704" cy="1418456"/>
          </a:xfrm>
          <a:prstGeom prst="triangle">
            <a:avLst>
              <a:gd name="adj" fmla="val 488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315636">
            <a:off x="6974985" y="981664"/>
            <a:ext cx="1176065" cy="132942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376516" y="1864517"/>
            <a:ext cx="1074915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19731603">
            <a:off x="7665610" y="913973"/>
            <a:ext cx="599286" cy="1398840"/>
          </a:xfrm>
          <a:prstGeom prst="triangle">
            <a:avLst>
              <a:gd name="adj" fmla="val 524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51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Opakovací test – 1. pololetí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229600" cy="531640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340769"/>
            <a:ext cx="8496944" cy="477053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1. Vypočítej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5.4=20	6.0=0		7.3=21		8.3=24		7.9=63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6.2=12		8.8=64		2.9=18		7.5=35		8.6=48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9.3=27		6.7=42		0.5=0		4.9=36		7.7=49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7.8=56		5.9=45		4.8=32		4.7=28		6.6=36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6.9=54	            10.5=50		4.3=12		2.3=6		1.9=9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2. Vypočítej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63:7=9	45:5=9		25:5=5		27:9=3		56:8=7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72:8=9		14:2=7		24:4=6		18:3=6		35:1=35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49:7=7		54:9=6		18:2=9		24:8=3		80:10=8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64:8=8		42:6=7		54:9=6		21:3=7		32:4=8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15:5=3		14:2=7		  9:3=3		16:4=4		40:5=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733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8964488" cy="648072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lvl="0" algn="l" eaLnBrk="0" fontAlgn="base" hangingPunct="0">
              <a:spcAft>
                <a:spcPct val="0"/>
              </a:spcAft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3. Zaokrouhli na desítky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36=40		84=80		71=70		25=30		66=70</a:t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20=20		23=20		18=20		99=100		  5=10</a:t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7=10		13=10		27=30		91=90		35=40</a:t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4.</a:t>
            </a:r>
            <a: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Zakroužkuj modře lichá čísla a červeně sudá čísla.</a:t>
            </a:r>
            <a:b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</a:br>
            <a: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									</a:t>
            </a:r>
            <a: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kumimoji="0" lang="cs-CZ" sz="2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Vypočítej tabulku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/>
              <a:t> 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1925225"/>
              </p:ext>
            </p:extLst>
          </p:nvPr>
        </p:nvGraphicFramePr>
        <p:xfrm>
          <a:off x="755579" y="4725144"/>
          <a:ext cx="7992883" cy="19027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2403"/>
                <a:gridCol w="802403"/>
                <a:gridCol w="802403"/>
                <a:gridCol w="802403"/>
                <a:gridCol w="802403"/>
                <a:gridCol w="802403"/>
                <a:gridCol w="802403"/>
                <a:gridCol w="802403"/>
                <a:gridCol w="802403"/>
                <a:gridCol w="771256"/>
              </a:tblGrid>
              <a:tr h="42090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r>
                        <a:rPr lang="cs-CZ" b="1" baseline="0" dirty="0" smtClean="0"/>
                        <a:t> + 8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r - 8</a:t>
                      </a:r>
                    </a:p>
                    <a:p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- 10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+ 16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- 12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+ 20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: 8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r</a:t>
                      </a:r>
                      <a:r>
                        <a:rPr lang="cs-CZ" b="1" baseline="0" dirty="0" smtClean="0"/>
                        <a:t> + 24</a:t>
                      </a:r>
                      <a:endParaRPr lang="cs-CZ" b="1" dirty="0" smtClean="0"/>
                    </a:p>
                    <a:p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- 21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2090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32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11</a:t>
                      </a:r>
                      <a:endParaRPr lang="cs-CZ" b="1" dirty="0"/>
                    </a:p>
                  </a:txBody>
                  <a:tcPr/>
                </a:tc>
              </a:tr>
              <a:tr h="42090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64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72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80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84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88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43</a:t>
                      </a:r>
                      <a:endParaRPr lang="cs-CZ" b="1" dirty="0"/>
                    </a:p>
                  </a:txBody>
                  <a:tcPr/>
                </a:tc>
              </a:tr>
              <a:tr h="42090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40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60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64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19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vál 2"/>
          <p:cNvSpPr/>
          <p:nvPr/>
        </p:nvSpPr>
        <p:spPr>
          <a:xfrm>
            <a:off x="389201" y="3309717"/>
            <a:ext cx="648072" cy="626368"/>
          </a:xfrm>
          <a:prstGeom prst="ellipse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304099" y="3370334"/>
            <a:ext cx="648072" cy="626368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131840" y="3371256"/>
            <a:ext cx="648072" cy="626368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932040" y="3394339"/>
            <a:ext cx="648072" cy="626369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740352" y="3309717"/>
            <a:ext cx="648072" cy="626368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92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868144" y="3371257"/>
            <a:ext cx="648072" cy="626368"/>
          </a:xfrm>
          <a:prstGeom prst="ellipse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61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2256919" y="3384973"/>
            <a:ext cx="648072" cy="626368"/>
          </a:xfrm>
          <a:prstGeom prst="ellipse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23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804248" y="3309717"/>
            <a:ext cx="648072" cy="626368"/>
          </a:xfrm>
          <a:prstGeom prst="ellipse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75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067944" y="3394340"/>
            <a:ext cx="648072" cy="626368"/>
          </a:xfrm>
          <a:prstGeom prst="ellipse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7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3371257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800" dirty="0" smtClean="0"/>
          </a:p>
          <a:p>
            <a:pPr algn="ctr"/>
            <a:r>
              <a:rPr lang="cs-CZ" dirty="0" smtClean="0"/>
              <a:t>96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16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568952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6.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 72+9=81	58+4=64	24+6=30	47+7=54	39+8=47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 65+8=73	48+3=51	87+5=92	56+5=61	92+8=100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7.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65-7=58	87-9=78		54-7=47		36-7=29		93-9=84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47-6=41	25-8=17		74-6=68		91-7=84		62-8=54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8.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65+23=88	45+25=70	34+45=79	81+13=94	56+13=69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98 -25=73	85-34=51	76-42=34	99-49=50	84-64=20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0363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712968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9. Slovní úloha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Jirka s Michalem závodili v počítání příkladů. Jirka spočítal za 2 minuty 8 příkladů a Michal spočítal 3 krát více. Kolik vypočítal Michal? Kolik spočítali dohromady?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Jirka 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	……	</a:t>
            </a:r>
            <a:r>
              <a:rPr lang="cs-CZ" sz="28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8			  3 . 8 = </a:t>
            </a:r>
            <a:r>
              <a:rPr lang="cs-CZ" sz="2800" b="1" u="sng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24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Michal  ….. 3 krát více                8 + (3 . 8 ) = </a:t>
            </a: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32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   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Michal ……  ? 		 	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Dohromady ….. ?</a:t>
            </a:r>
            <a:endParaRPr lang="cs-CZ" sz="2400" dirty="0" smtClean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Michal vypočítal 24 příkladů. Dohromady spočítali 32 příkladů.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8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</p:txBody>
      </p:sp>
      <p:pic>
        <p:nvPicPr>
          <p:cNvPr id="3074" name="Picture 2" descr="C:\Users\prejzova\AppData\Local\Microsoft\Windows\Temporary Internet Files\Content.IE5\MV0RWANB\MC90044057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9" y="4988412"/>
            <a:ext cx="172907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ejzova\AppData\Local\Microsoft\Windows\Temporary Internet Files\Content.IE5\I5N0C3XM\MC90044056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013176"/>
            <a:ext cx="173806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371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76672"/>
            <a:ext cx="892899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10. Slovní úloha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V Tescu stojí pytlík pistácií 63 Kč. Pytlík arašídů je 7 krát levnější. Kolik stojí pytlík arašídů? Kolik bych zaplatil za arašídy a pistácie dohromady?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Pistácie ….. 63			63 : 7 = </a:t>
            </a:r>
            <a:r>
              <a:rPr lang="cs-CZ" sz="2800" b="1" u="sng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9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Arašídy ….. 7 krát levnější	63 + (63 : 7 ) = </a:t>
            </a:r>
            <a:r>
              <a:rPr lang="cs-CZ" sz="2800" b="1" u="sng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72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Arašídy ….. 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Dohromady ….. ?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Pytlík arašídů stojí 9 Kč. Za arašídy a pistácie bych zaplatil 72 Kč.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</p:txBody>
      </p:sp>
      <p:pic>
        <p:nvPicPr>
          <p:cNvPr id="4100" name="Picture 4" descr="C:\Users\prejzova\AppData\Local\Microsoft\Windows\Temporary Internet Files\Content.IE5\5TF55U86\MP9001779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024693"/>
            <a:ext cx="2808312" cy="160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rejzova\AppData\Local\Microsoft\Windows\Temporary Internet Files\Content.IE5\MV0RWANB\MP9004255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342918" y="4315408"/>
            <a:ext cx="1584176" cy="300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576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568952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11. Slovní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úloha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aseline="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Tatínkovi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je 36 let. Maminka je o 8 let mladší. Kolik let je mamince?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Tatínkovi ….. 36				36 – 8 = </a:t>
            </a:r>
            <a:r>
              <a:rPr lang="cs-CZ" sz="2800" b="1" u="sng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28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Maminka ….. </a:t>
            </a:r>
            <a:r>
              <a:rPr lang="cs-CZ" sz="28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o 8 let mladší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Mamince ….. 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8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Mamince je 28 let.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</p:txBody>
      </p:sp>
      <p:pic>
        <p:nvPicPr>
          <p:cNvPr id="5123" name="Picture 3" descr="C:\Users\prejzova\AppData\Local\Microsoft\Windows\Temporary Internet Files\Content.IE5\MV0RWANB\MP9004484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284984"/>
            <a:ext cx="427689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1646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260648"/>
            <a:ext cx="8928992" cy="71096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12. Pojmenuj tělesa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  válec         krychle             kvádr                kužel          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jehlan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3.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Narýsuj úsečku |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KL|=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6 cm. Narýsuj úsečku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AB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, která je 2 krát delší než úsečka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KL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. Zapiš délku úsečky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AB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. Na úsečce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KL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sestroj bod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D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. Na úsečce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AB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sestroj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bod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. Bodem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S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veď přímku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m.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b="1" dirty="0" smtClean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K                             D         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L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 			      m</a:t>
            </a:r>
            <a:endParaRPr lang="cs-CZ" sz="2400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b="1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          A					 S		B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b="1" dirty="0">
              <a:latin typeface="Times New Roman" pitchFamily="18" charset="0"/>
              <a:ea typeface="Arial Unicode MS" pitchFamily="34" charset="-128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Arial Unicode MS" pitchFamily="34" charset="-128"/>
                <a:cs typeface="Times New Roman" pitchFamily="18" charset="0"/>
              </a:rPr>
              <a:t> </a:t>
            </a:r>
            <a:endParaRPr kumimoji="0" lang="cs-CZ" sz="24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Vývojový diagram: magnetický disk 2"/>
          <p:cNvSpPr/>
          <p:nvPr/>
        </p:nvSpPr>
        <p:spPr>
          <a:xfrm>
            <a:off x="323528" y="859800"/>
            <a:ext cx="1049435" cy="1461917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1763688" y="1038924"/>
            <a:ext cx="1152128" cy="114893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3275856" y="1038925"/>
            <a:ext cx="2016224" cy="1148936"/>
          </a:xfrm>
          <a:prstGeom prst="cube">
            <a:avLst>
              <a:gd name="adj" fmla="val 349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5390727" y="674271"/>
            <a:ext cx="1060704" cy="1418456"/>
          </a:xfrm>
          <a:prstGeom prst="triangle">
            <a:avLst>
              <a:gd name="adj" fmla="val 488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315636">
            <a:off x="6974985" y="981664"/>
            <a:ext cx="1176065" cy="132942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376516" y="1864517"/>
            <a:ext cx="1074915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19731603">
            <a:off x="7665610" y="913973"/>
            <a:ext cx="599286" cy="1398840"/>
          </a:xfrm>
          <a:prstGeom prst="triangle">
            <a:avLst>
              <a:gd name="adj" fmla="val 524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225340" y="4725144"/>
            <a:ext cx="585882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48245" y="5877272"/>
            <a:ext cx="74681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77888" y="4579035"/>
            <a:ext cx="0" cy="252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115616" y="5751258"/>
            <a:ext cx="0" cy="252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779912" y="4610993"/>
            <a:ext cx="0" cy="252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701880" y="5751258"/>
            <a:ext cx="0" cy="252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771800" y="4579035"/>
            <a:ext cx="0" cy="252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921079" y="5751258"/>
            <a:ext cx="0" cy="252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4932040" y="4725144"/>
            <a:ext cx="2415055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402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88640"/>
            <a:ext cx="7416824" cy="1152128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HODNOCENÍ DĚTÍ</a:t>
            </a:r>
            <a:endParaRPr lang="cs-CZ" dirty="0"/>
          </a:p>
        </p:txBody>
      </p:sp>
      <p:sp>
        <p:nvSpPr>
          <p:cNvPr id="10" name="Podnadpis 9"/>
          <p:cNvSpPr>
            <a:spLocks noGrp="1"/>
          </p:cNvSpPr>
          <p:nvPr>
            <p:ph type="subTitle" idx="1"/>
          </p:nvPr>
        </p:nvSpPr>
        <p:spPr>
          <a:xfrm>
            <a:off x="755576" y="3356992"/>
            <a:ext cx="7776864" cy="792088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HODNOCENÍ PANÍ UČITELKY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1375457" y="1543556"/>
            <a:ext cx="914400" cy="914400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4067944" y="1550840"/>
            <a:ext cx="914400" cy="914400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732240" y="1543556"/>
            <a:ext cx="914400" cy="914400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300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Použité zdroje a materiály: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Obrázky z galerie Klipart</a:t>
            </a:r>
          </a:p>
          <a:p>
            <a:pPr marL="0" indent="0">
              <a:buNone/>
            </a:pPr>
            <a:r>
              <a:rPr lang="cs-CZ" sz="2000" smtClean="0"/>
              <a:t>Vlastní archiv autora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2260876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516</Words>
  <Application>Microsoft Office PowerPoint</Application>
  <PresentationFormat>Předvádění na obrazovce (4:3)</PresentationFormat>
  <Paragraphs>227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Opakovací test – 1. pololetí</vt:lpstr>
      <vt:lpstr>    3. Zaokrouhli na desítky     36=  84=  71=  25=  66=    20=  23=  18=  99=    5=      7=  13=  27=  91=  35=   4. Zakroužkuj modře lichá čísla a červeně sudá čísla.  89 64 23 10 7 96 61 75 92  5. Vypočítej tabulku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Opakovací test – 1. pololetí - ŘEŠENÍ</vt:lpstr>
      <vt:lpstr>    3. Zaokrouhli na desítky     36=40  84=80  71=70  25=30  66=70    20=20  23=20  18=20  99=100    5=10      7=10  13=10  27=30  91=90  35=40   4. Zakroužkuj modře lichá čísla a červeně sudá čísla.            5. Vypočítej tabulku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HODNOCENÍ DĚTÍ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Vypočítej 5.4=  6.0=  7.3=  8.3=  7.9= 6.2=  8.8=  2.9=  7.5=  8.6= Vypočítej Zaokrouhli na desítky                         24≐  56≐  89≐  12≐  91≐   45≐  33≐  77≐     5≐  7≐ Slovní úloha Jirka s Michalem závodili v počítání příkladů. Jirka spočítal za 2 minuty 8 příkladů a Michal spočítal 3 krát tolik. Kolik vypočítal Michal? Kolik spočítali dohromady? Slovní úloha V Tescu stojí pytlík pistácií 63 Kč. Pytlík arašídů je 7 krát levnější. Kolik stojí pytlík arašídů? Kolik bych zaplatil za arašídy a pistácie dohromady? Vypočti tabulku Zakroužkuj modře všechna lichá čísla a sudá červeně 89 64 23 10 7 96 61 75 92 28 Doplň 3 . _ = 15 12: ­_ =  6 _ : 5 = 8  2. _ = 20 _ . 5 = 35  ­  56: _ = 7   8 . _ = 48 _ : 6 = 4 7 . _ = 49 ­_ . 4 = 36 Geometrie Pojmenuj tělesa Narýsuj úsečku KL, která měří 6 cm. Narýsuj úsečku MN, která je 2 krát delší než úsečka KL. Na úsečce KL sestroj bod D. Na úsečce MN sestroj bod S. Bodem S veď přímku p.</dc:title>
  <dc:creator>Naděžda Prejzová</dc:creator>
  <cp:lastModifiedBy>Naděžda Prejzová</cp:lastModifiedBy>
  <cp:revision>21</cp:revision>
  <dcterms:created xsi:type="dcterms:W3CDTF">2013-01-20T13:18:44Z</dcterms:created>
  <dcterms:modified xsi:type="dcterms:W3CDTF">2013-01-20T17:12:07Z</dcterms:modified>
</cp:coreProperties>
</file>