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3" r:id="rId2"/>
    <p:sldId id="269" r:id="rId3"/>
    <p:sldId id="257" r:id="rId4"/>
    <p:sldId id="259" r:id="rId5"/>
    <p:sldId id="260" r:id="rId6"/>
    <p:sldId id="261" r:id="rId7"/>
    <p:sldId id="262" r:id="rId8"/>
    <p:sldId id="264" r:id="rId9"/>
    <p:sldId id="265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1DD891-BD36-4742-9CA2-96C21C02EC20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94F7B4-FC34-462A-A389-ED05153EEC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13788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C7A9F-0B00-4A06-A3F9-A1C3408BC7A8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9E65A-F2FD-4B91-914F-B253F2B5C90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C7A9F-0B00-4A06-A3F9-A1C3408BC7A8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9E65A-F2FD-4B91-914F-B253F2B5C90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C7A9F-0B00-4A06-A3F9-A1C3408BC7A8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9E65A-F2FD-4B91-914F-B253F2B5C9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C7A9F-0B00-4A06-A3F9-A1C3408BC7A8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9E65A-F2FD-4B91-914F-B253F2B5C90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C7A9F-0B00-4A06-A3F9-A1C3408BC7A8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9E65A-F2FD-4B91-914F-B253F2B5C90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C7A9F-0B00-4A06-A3F9-A1C3408BC7A8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9E65A-F2FD-4B91-914F-B253F2B5C9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C7A9F-0B00-4A06-A3F9-A1C3408BC7A8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9E65A-F2FD-4B91-914F-B253F2B5C9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C7A9F-0B00-4A06-A3F9-A1C3408BC7A8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9E65A-F2FD-4B91-914F-B253F2B5C9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C7A9F-0B00-4A06-A3F9-A1C3408BC7A8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9E65A-F2FD-4B91-914F-B253F2B5C90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C7A9F-0B00-4A06-A3F9-A1C3408BC7A8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9E65A-F2FD-4B91-914F-B253F2B5C9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C7A9F-0B00-4A06-A3F9-A1C3408BC7A8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9E65A-F2FD-4B91-914F-B253F2B5C9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63C7A9F-0B00-4A06-A3F9-A1C3408BC7A8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949E65A-F2FD-4B91-914F-B253F2B5C90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284984"/>
            <a:ext cx="7772400" cy="1470025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600" dirty="0" smtClean="0"/>
              <a:t>VY_52_INOVACE_04_</a:t>
            </a:r>
            <a:br>
              <a:rPr lang="cs-CZ" sz="3600" dirty="0" smtClean="0"/>
            </a:br>
            <a:r>
              <a:rPr lang="cs-CZ" sz="3600" dirty="0" smtClean="0"/>
              <a:t>Ekosystém </a:t>
            </a:r>
            <a:r>
              <a:rPr lang="cs-CZ" sz="3600" dirty="0" smtClean="0"/>
              <a:t>lidských </a:t>
            </a:r>
            <a:r>
              <a:rPr lang="cs-CZ" sz="3600" dirty="0" smtClean="0"/>
              <a:t>obydlí - rostliny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79276" y="2285583"/>
            <a:ext cx="51409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ČLOVĚK A JEHO SVĚT</a:t>
            </a:r>
          </a:p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4. </a:t>
            </a:r>
            <a:r>
              <a:rPr lang="cs-CZ" sz="3200" dirty="0">
                <a:solidFill>
                  <a:srgbClr val="002060"/>
                </a:solidFill>
              </a:rPr>
              <a:t>r</a:t>
            </a:r>
            <a:r>
              <a:rPr lang="cs-CZ" sz="3200" dirty="0" smtClean="0">
                <a:solidFill>
                  <a:srgbClr val="002060"/>
                </a:solidFill>
              </a:rPr>
              <a:t>očník ZŠ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21883" y="5157192"/>
            <a:ext cx="390023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/>
              <a:t>Ing. Hana Adamcová</a:t>
            </a:r>
          </a:p>
          <a:p>
            <a:pPr algn="ctr"/>
            <a:r>
              <a:rPr lang="cs-CZ" sz="3200" dirty="0"/>
              <a:t>Vytvořeno: 2011</a:t>
            </a:r>
          </a:p>
        </p:txBody>
      </p:sp>
    </p:spTree>
    <p:extLst>
      <p:ext uri="{BB962C8B-B14F-4D97-AF65-F5344CB8AC3E}">
        <p14:creationId xmlns:p14="http://schemas.microsoft.com/office/powerpoint/2010/main" val="8251243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960" y="548680"/>
            <a:ext cx="8568952" cy="92333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5400" b="1" cap="all" dirty="0">
                <a:ln w="0">
                  <a:solidFill>
                    <a:schemeClr val="accent6">
                      <a:lumMod val="75000"/>
                    </a:schemeClr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Anotace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971550" y="2276475"/>
            <a:ext cx="6558206" cy="163121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800" b="1" dirty="0">
                <a:solidFill>
                  <a:srgbClr val="002060"/>
                </a:solidFill>
              </a:rPr>
              <a:t>Výukový materiál je určen:</a:t>
            </a:r>
          </a:p>
          <a:p>
            <a:pPr>
              <a:defRPr/>
            </a:pPr>
            <a:endParaRPr lang="cs-CZ" sz="2400" dirty="0"/>
          </a:p>
          <a:p>
            <a:pPr marL="285750" indent="-285750">
              <a:buFont typeface="Arial" pitchFamily="34" charset="0"/>
              <a:buChar char="•"/>
              <a:defRPr/>
            </a:pPr>
            <a:r>
              <a:rPr lang="cs-CZ" sz="2400" dirty="0"/>
              <a:t>pro 4. ročník k </a:t>
            </a:r>
            <a:r>
              <a:rPr lang="cs-CZ" sz="2400" dirty="0" smtClean="0"/>
              <a:t>výkladu daného tématu</a:t>
            </a:r>
          </a:p>
          <a:p>
            <a:pPr marL="285750" indent="-285750">
              <a:buFont typeface="Arial" pitchFamily="34" charset="0"/>
              <a:buChar char="•"/>
              <a:defRPr/>
            </a:pPr>
            <a:r>
              <a:rPr lang="cs-CZ" sz="2400" dirty="0" smtClean="0"/>
              <a:t>výběrem snímků k opakování probrané látky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73544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856984" cy="586583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4000" dirty="0" smtClean="0">
                <a:solidFill>
                  <a:schemeClr val="accent6">
                    <a:lumMod val="50000"/>
                  </a:schemeClr>
                </a:solidFill>
              </a:rPr>
              <a:t>Rostliny v okolí lidských obydlí najdeme:</a:t>
            </a:r>
          </a:p>
          <a:p>
            <a:pPr marL="45720" indent="0">
              <a:buNone/>
            </a:pPr>
            <a:endParaRPr lang="cs-CZ" sz="4400" dirty="0"/>
          </a:p>
          <a:p>
            <a:pPr>
              <a:buFont typeface="Wingdings" pitchFamily="2" charset="2"/>
              <a:buChar char="q"/>
            </a:pPr>
            <a:r>
              <a:rPr lang="cs-CZ" sz="4400" dirty="0" smtClean="0"/>
              <a:t> </a:t>
            </a:r>
            <a:r>
              <a:rPr lang="cs-CZ" sz="4400" dirty="0" smtClean="0">
                <a:solidFill>
                  <a:schemeClr val="accent2">
                    <a:lumMod val="50000"/>
                  </a:schemeClr>
                </a:solidFill>
              </a:rPr>
              <a:t>na zahradě </a:t>
            </a:r>
          </a:p>
          <a:p>
            <a:pPr lvl="2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 okrasná   </a:t>
            </a:r>
          </a:p>
          <a:p>
            <a:pPr lvl="2"/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užitková</a:t>
            </a:r>
          </a:p>
          <a:p>
            <a:pPr>
              <a:buFont typeface="Wingdings" pitchFamily="2" charset="2"/>
              <a:buChar char="q"/>
            </a:pPr>
            <a:r>
              <a:rPr lang="cs-CZ" sz="4400" dirty="0"/>
              <a:t> </a:t>
            </a:r>
            <a:r>
              <a:rPr lang="cs-CZ" sz="4400" dirty="0" smtClean="0">
                <a:solidFill>
                  <a:schemeClr val="accent2">
                    <a:lumMod val="50000"/>
                  </a:schemeClr>
                </a:solidFill>
              </a:rPr>
              <a:t>v </a:t>
            </a:r>
            <a:r>
              <a:rPr lang="cs-CZ" sz="4400" dirty="0" smtClean="0">
                <a:solidFill>
                  <a:schemeClr val="accent2">
                    <a:lumMod val="50000"/>
                  </a:schemeClr>
                </a:solidFill>
              </a:rPr>
              <a:t>sadu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79015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782722"/>
            <a:ext cx="777686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</a:rPr>
              <a:t>Zahrady a sady slouží k pěstování ovoce, zeleniny a dalších užitkových a okrasných rostlin.</a:t>
            </a:r>
            <a:endParaRPr lang="cs-CZ" sz="40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47277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99792" y="1628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260648"/>
            <a:ext cx="65527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>
                <a:solidFill>
                  <a:schemeClr val="accent5">
                    <a:lumMod val="50000"/>
                  </a:schemeClr>
                </a:solidFill>
              </a:rPr>
              <a:t>OVOCE</a:t>
            </a:r>
            <a:endParaRPr lang="cs-CZ" sz="60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1276311"/>
            <a:ext cx="2088232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jabloň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rybíz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třešeň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višeň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angrešt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meruňka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hrušeň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  <p:sp>
        <p:nvSpPr>
          <p:cNvPr id="6" name="Šipka doprava 5"/>
          <p:cNvSpPr/>
          <p:nvPr/>
        </p:nvSpPr>
        <p:spPr>
          <a:xfrm rot="10800000" flipH="1">
            <a:off x="2123729" y="2547116"/>
            <a:ext cx="1368152" cy="90765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491881" y="1484784"/>
            <a:ext cx="5652119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Pěstované odrůdy byly vyšlechtěny z planě rostoucích druhů.</a:t>
            </a:r>
          </a:p>
          <a:p>
            <a:endParaRPr lang="cs-CZ" sz="2800" dirty="0" smtClean="0">
              <a:solidFill>
                <a:srgbClr val="00B050"/>
              </a:solidFill>
            </a:endParaRPr>
          </a:p>
          <a:p>
            <a:r>
              <a:rPr lang="cs-CZ" sz="2800" dirty="0" smtClean="0">
                <a:solidFill>
                  <a:srgbClr val="00B050"/>
                </a:solidFill>
              </a:rPr>
              <a:t>Mají velké sladké plody.</a:t>
            </a:r>
          </a:p>
          <a:p>
            <a:endParaRPr lang="cs-CZ" sz="2800" dirty="0" smtClean="0">
              <a:solidFill>
                <a:srgbClr val="00B050"/>
              </a:solidFill>
            </a:endParaRPr>
          </a:p>
          <a:p>
            <a:r>
              <a:rPr lang="cs-CZ" sz="2800" dirty="0" smtClean="0">
                <a:solidFill>
                  <a:srgbClr val="00B050"/>
                </a:solidFill>
              </a:rPr>
              <a:t>Plané rostliny mají malé plody </a:t>
            </a:r>
            <a:r>
              <a:rPr lang="cs-CZ" sz="2800" dirty="0" smtClean="0">
                <a:solidFill>
                  <a:srgbClr val="00B050"/>
                </a:solidFill>
              </a:rPr>
              <a:t/>
            </a:r>
            <a:br>
              <a:rPr lang="cs-CZ" sz="2800" dirty="0" smtClean="0">
                <a:solidFill>
                  <a:srgbClr val="00B050"/>
                </a:solidFill>
              </a:rPr>
            </a:br>
            <a:r>
              <a:rPr lang="cs-CZ" sz="2800" dirty="0" smtClean="0">
                <a:solidFill>
                  <a:srgbClr val="00B050"/>
                </a:solidFill>
              </a:rPr>
              <a:t>s </a:t>
            </a:r>
            <a:r>
              <a:rPr lang="cs-CZ" sz="2800" dirty="0" smtClean="0">
                <a:solidFill>
                  <a:srgbClr val="00B050"/>
                </a:solidFill>
              </a:rPr>
              <a:t>nevýraznou nebo trpkou chutí.</a:t>
            </a:r>
            <a:endParaRPr lang="cs-CZ" sz="28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94264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71800" y="260648"/>
            <a:ext cx="3600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solidFill>
                  <a:srgbClr val="00B050"/>
                </a:solidFill>
              </a:rPr>
              <a:t>ZELENINA</a:t>
            </a:r>
            <a:endParaRPr lang="cs-CZ" sz="4800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2204864"/>
            <a:ext cx="856895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Jako zeleninu označujeme jedlé části užitkových rostlin.</a:t>
            </a:r>
          </a:p>
          <a:p>
            <a:pPr marL="571500" indent="-571500">
              <a:buFont typeface="Arial" pitchFamily="34" charset="0"/>
              <a:buChar char="•"/>
            </a:pPr>
            <a:endParaRPr lang="cs-CZ" sz="3600" dirty="0"/>
          </a:p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Zeleninu dělíme podle částí těla, pro kterou ji pěstujeme (např. kořenová, listová, cibulová).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9594885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196752"/>
            <a:ext cx="849694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ZELENINA A OVOCE OBSAHUJÍ:</a:t>
            </a:r>
          </a:p>
          <a:p>
            <a:endParaRPr lang="cs-CZ" sz="4000" dirty="0" smtClean="0">
              <a:solidFill>
                <a:srgbClr val="7030A0"/>
              </a:solidFill>
            </a:endParaRPr>
          </a:p>
          <a:p>
            <a:pPr marL="571500" indent="-571500">
              <a:buFont typeface="Arial" pitchFamily="34" charset="0"/>
              <a:buChar char="•"/>
            </a:pPr>
            <a:r>
              <a:rPr lang="cs-CZ" sz="4000" b="1" dirty="0" smtClean="0">
                <a:solidFill>
                  <a:srgbClr val="7030A0"/>
                </a:solidFill>
              </a:rPr>
              <a:t>v</a:t>
            </a:r>
            <a:r>
              <a:rPr lang="cs-CZ" sz="4000" dirty="0" smtClean="0">
                <a:solidFill>
                  <a:srgbClr val="7030A0"/>
                </a:solidFill>
              </a:rPr>
              <a:t>itamíny </a:t>
            </a:r>
            <a:r>
              <a:rPr lang="cs-CZ" sz="2800" dirty="0" smtClean="0">
                <a:solidFill>
                  <a:srgbClr val="7030A0"/>
                </a:solidFill>
              </a:rPr>
              <a:t>(např. C, A, B)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4000" dirty="0" smtClean="0">
                <a:solidFill>
                  <a:srgbClr val="7030A0"/>
                </a:solidFill>
              </a:rPr>
              <a:t>minerální látky </a:t>
            </a:r>
            <a:r>
              <a:rPr lang="cs-CZ" sz="2800" dirty="0" smtClean="0">
                <a:solidFill>
                  <a:srgbClr val="7030A0"/>
                </a:solidFill>
              </a:rPr>
              <a:t>(ořechy, luštěniny)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4000" dirty="0" smtClean="0">
                <a:solidFill>
                  <a:srgbClr val="7030A0"/>
                </a:solidFill>
              </a:rPr>
              <a:t>přírodní cukr </a:t>
            </a:r>
            <a:r>
              <a:rPr lang="cs-CZ" sz="2800" dirty="0" smtClean="0">
                <a:solidFill>
                  <a:srgbClr val="7030A0"/>
                </a:solidFill>
              </a:rPr>
              <a:t>(hruška, mrkev, maliny)</a:t>
            </a:r>
            <a:endParaRPr lang="cs-CZ" sz="4000" dirty="0" smtClean="0">
              <a:solidFill>
                <a:srgbClr val="7030A0"/>
              </a:solidFill>
            </a:endParaRPr>
          </a:p>
          <a:p>
            <a:pPr marL="571500" indent="-571500">
              <a:buFont typeface="Arial" pitchFamily="34" charset="0"/>
              <a:buChar char="•"/>
            </a:pPr>
            <a:r>
              <a:rPr lang="cs-CZ" sz="4000" dirty="0" smtClean="0">
                <a:solidFill>
                  <a:srgbClr val="7030A0"/>
                </a:solidFill>
              </a:rPr>
              <a:t>bílkoviny</a:t>
            </a:r>
            <a:r>
              <a:rPr lang="cs-CZ" sz="2800" dirty="0" smtClean="0">
                <a:solidFill>
                  <a:srgbClr val="7030A0"/>
                </a:solidFill>
              </a:rPr>
              <a:t> (luštěniny)</a:t>
            </a:r>
            <a:endParaRPr lang="cs-CZ" sz="4000" dirty="0" smtClean="0">
              <a:solidFill>
                <a:srgbClr val="7030A0"/>
              </a:solidFill>
            </a:endParaRPr>
          </a:p>
          <a:p>
            <a:pPr marL="571500" indent="-571500">
              <a:buFont typeface="Arial" pitchFamily="34" charset="0"/>
              <a:buChar char="•"/>
            </a:pPr>
            <a:r>
              <a:rPr lang="cs-CZ" sz="4000" b="1" dirty="0" smtClean="0">
                <a:solidFill>
                  <a:srgbClr val="7030A0"/>
                </a:solidFill>
              </a:rPr>
              <a:t>v</a:t>
            </a:r>
            <a:r>
              <a:rPr lang="cs-CZ" sz="4000" dirty="0" smtClean="0">
                <a:solidFill>
                  <a:srgbClr val="7030A0"/>
                </a:solidFill>
              </a:rPr>
              <a:t>lákninu </a:t>
            </a:r>
            <a:r>
              <a:rPr lang="cs-CZ" sz="2800" dirty="0" smtClean="0">
                <a:solidFill>
                  <a:srgbClr val="7030A0"/>
                </a:solidFill>
              </a:rPr>
              <a:t>(jablko, hrách)</a:t>
            </a:r>
            <a:r>
              <a:rPr lang="cs-CZ" sz="4000" dirty="0" smtClean="0">
                <a:solidFill>
                  <a:srgbClr val="7030A0"/>
                </a:solidFill>
              </a:rPr>
              <a:t> </a:t>
            </a:r>
            <a:endParaRPr lang="cs-CZ" sz="40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66914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652046"/>
            <a:ext cx="47525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i="1" dirty="0" smtClean="0">
                <a:solidFill>
                  <a:srgbClr val="7030A0"/>
                </a:solidFill>
              </a:rPr>
              <a:t>OKRASNÉ ROSTLINY</a:t>
            </a:r>
          </a:p>
          <a:p>
            <a:pPr algn="ctr"/>
            <a:r>
              <a:rPr 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BYLINY</a:t>
            </a:r>
            <a:endParaRPr lang="cs-CZ" sz="36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1844824"/>
            <a:ext cx="7920880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Pěstují se pro svůj ozdobný list nebo květ.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Patří sem :</a:t>
            </a:r>
          </a:p>
          <a:p>
            <a:pPr marL="1371600" lvl="2" indent="-457200">
              <a:buFont typeface="Wingdings" pitchFamily="2" charset="2"/>
              <a:buChar char="ü"/>
            </a:pPr>
            <a:r>
              <a:rPr lang="cs-CZ" sz="2800" dirty="0" smtClean="0"/>
              <a:t>jiřina zahradní</a:t>
            </a:r>
          </a:p>
          <a:p>
            <a:pPr marL="1371600" lvl="2" indent="-457200">
              <a:buFont typeface="Wingdings" pitchFamily="2" charset="2"/>
              <a:buChar char="ü"/>
            </a:pPr>
            <a:r>
              <a:rPr lang="cs-CZ" sz="2800" dirty="0" smtClean="0"/>
              <a:t>růže</a:t>
            </a:r>
          </a:p>
          <a:p>
            <a:pPr marL="1371600" lvl="2" indent="-457200">
              <a:buFont typeface="Wingdings" pitchFamily="2" charset="2"/>
              <a:buChar char="ü"/>
            </a:pPr>
            <a:r>
              <a:rPr lang="cs-CZ" sz="2800" dirty="0" smtClean="0"/>
              <a:t>tulipán</a:t>
            </a:r>
          </a:p>
          <a:p>
            <a:pPr marL="1371600" lvl="2" indent="-457200">
              <a:buFont typeface="Wingdings" pitchFamily="2" charset="2"/>
              <a:buChar char="ü"/>
            </a:pPr>
            <a:r>
              <a:rPr lang="cs-CZ" sz="2800" dirty="0" smtClean="0"/>
              <a:t>lilie</a:t>
            </a:r>
          </a:p>
          <a:p>
            <a:pPr marL="1371600" lvl="2" indent="-457200">
              <a:buFont typeface="Wingdings" pitchFamily="2" charset="2"/>
              <a:buChar char="ü"/>
            </a:pPr>
            <a:r>
              <a:rPr lang="cs-CZ" sz="2800" dirty="0" smtClean="0"/>
              <a:t>pivoňka</a:t>
            </a:r>
          </a:p>
          <a:p>
            <a:pPr marL="1371600" lvl="2" indent="-457200">
              <a:buFont typeface="Wingdings" pitchFamily="2" charset="2"/>
              <a:buChar char="ü"/>
            </a:pPr>
            <a:r>
              <a:rPr lang="cs-CZ" sz="2800" dirty="0" smtClean="0"/>
              <a:t>narcis</a:t>
            </a:r>
          </a:p>
          <a:p>
            <a:pPr marL="1371600" lvl="2" indent="-457200">
              <a:buFont typeface="Wingdings" pitchFamily="2" charset="2"/>
              <a:buChar char="ü"/>
            </a:pPr>
            <a:r>
              <a:rPr lang="cs-CZ" sz="2800" dirty="0" smtClean="0"/>
              <a:t>hyacint</a:t>
            </a:r>
          </a:p>
          <a:p>
            <a:pPr marL="1371600" lvl="2" indent="-457200">
              <a:buFont typeface="Wingdings" pitchFamily="2" charset="2"/>
              <a:buChar char="ü"/>
            </a:pPr>
            <a:r>
              <a:rPr lang="cs-CZ" sz="2800" dirty="0" smtClean="0"/>
              <a:t>ladoňka</a:t>
            </a:r>
          </a:p>
          <a:p>
            <a:pPr marL="1371600" lvl="2" indent="-457200">
              <a:buFont typeface="Wingdings" pitchFamily="2" charset="2"/>
              <a:buChar char="ü"/>
            </a:pPr>
            <a:endParaRPr lang="cs-CZ" sz="2800" dirty="0" smtClean="0"/>
          </a:p>
          <a:p>
            <a:pPr marL="1371600" lvl="2" indent="-457200">
              <a:buFont typeface="Wingdings" pitchFamily="2" charset="2"/>
              <a:buChar char="ü"/>
            </a:pPr>
            <a:endParaRPr lang="cs-CZ" sz="2800" dirty="0"/>
          </a:p>
          <a:p>
            <a:pPr marL="457200" indent="-457200">
              <a:buFont typeface="Arial" pitchFamily="34" charset="0"/>
              <a:buChar char="•"/>
            </a:pPr>
            <a:endParaRPr lang="cs-CZ" sz="2800" dirty="0"/>
          </a:p>
        </p:txBody>
      </p:sp>
      <p:pic>
        <p:nvPicPr>
          <p:cNvPr id="1026" name="Picture 2" descr="C:\Documents and Settings\Hanka\Dokumenty\Obrázky\ příroda\K640_P101003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 flipH="1">
            <a:off x="6633201" y="3674923"/>
            <a:ext cx="2592288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Hanka\Dokumenty\Obrázky\ příroda\K640_P101010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078" y="246130"/>
            <a:ext cx="1944216" cy="1458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Hanka\Dokumenty\Obrázky\foto příroda\P1010046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323590"/>
            <a:ext cx="1742581" cy="2323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Hanka\Dokumenty\Obrázky\foto příroda\P1010068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4283968" y="4932417"/>
            <a:ext cx="2029345" cy="15220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02311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652046"/>
            <a:ext cx="47525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OKRASNÉ DŘEVINY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844824"/>
            <a:ext cx="8604448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371600" lvl="2" indent="-457200">
              <a:buFont typeface="Wingdings" pitchFamily="2" charset="2"/>
              <a:buChar char="ü"/>
            </a:pPr>
            <a:endParaRPr lang="cs-CZ" sz="2800" dirty="0" smtClean="0"/>
          </a:p>
          <a:p>
            <a:pPr marL="1371600" lvl="2" indent="-457200">
              <a:buFont typeface="Wingdings" pitchFamily="2" charset="2"/>
              <a:buChar char="ü"/>
            </a:pPr>
            <a:endParaRPr lang="cs-CZ" sz="2800" dirty="0"/>
          </a:p>
          <a:p>
            <a:pPr marL="1371600" lvl="2" indent="-457200">
              <a:buFont typeface="Wingdings" pitchFamily="2" charset="2"/>
              <a:buChar char="ü"/>
            </a:pPr>
            <a:r>
              <a:rPr lang="cs-CZ" sz="2800" dirty="0" smtClean="0"/>
              <a:t>magnolie</a:t>
            </a:r>
          </a:p>
          <a:p>
            <a:pPr marL="1371600" lvl="2" indent="-457200">
              <a:buFont typeface="Wingdings" pitchFamily="2" charset="2"/>
              <a:buChar char="ü"/>
            </a:pPr>
            <a:r>
              <a:rPr lang="cs-CZ" sz="2800" dirty="0" smtClean="0"/>
              <a:t>šeřík</a:t>
            </a:r>
          </a:p>
          <a:p>
            <a:pPr marL="1371600" lvl="2" indent="-457200">
              <a:buFont typeface="Wingdings" pitchFamily="2" charset="2"/>
              <a:buChar char="ü"/>
            </a:pPr>
            <a:r>
              <a:rPr lang="cs-CZ" sz="2800" dirty="0" smtClean="0"/>
              <a:t>zlatice</a:t>
            </a:r>
          </a:p>
          <a:p>
            <a:pPr marL="1371600" lvl="2" indent="-457200">
              <a:buFont typeface="Wingdings" pitchFamily="2" charset="2"/>
              <a:buChar char="ü"/>
            </a:pPr>
            <a:r>
              <a:rPr lang="cs-CZ" sz="2800" dirty="0" smtClean="0"/>
              <a:t>jasmín</a:t>
            </a:r>
          </a:p>
          <a:p>
            <a:pPr marL="1371600" lvl="2" indent="-457200">
              <a:buFont typeface="Wingdings" pitchFamily="2" charset="2"/>
              <a:buChar char="ü"/>
            </a:pPr>
            <a:r>
              <a:rPr lang="cs-CZ" sz="2800" dirty="0" smtClean="0"/>
              <a:t>rododendron</a:t>
            </a:r>
          </a:p>
          <a:p>
            <a:pPr marL="1371600" lvl="2" indent="-457200">
              <a:buFont typeface="Wingdings" pitchFamily="2" charset="2"/>
              <a:buChar char="ü"/>
            </a:pPr>
            <a:r>
              <a:rPr lang="cs-CZ" sz="2800" dirty="0" smtClean="0"/>
              <a:t>smrk pichlavý</a:t>
            </a:r>
          </a:p>
          <a:p>
            <a:pPr marL="1371600" lvl="2" indent="-457200">
              <a:buFont typeface="Wingdings" pitchFamily="2" charset="2"/>
              <a:buChar char="ü"/>
            </a:pPr>
            <a:r>
              <a:rPr lang="cs-CZ" sz="2800" dirty="0" smtClean="0"/>
              <a:t>jedle vznešená</a:t>
            </a:r>
          </a:p>
          <a:p>
            <a:pPr marL="1371600" lvl="2" indent="-457200">
              <a:buFont typeface="Wingdings" pitchFamily="2" charset="2"/>
              <a:buChar char="ü"/>
            </a:pPr>
            <a:endParaRPr lang="cs-CZ" sz="2800" dirty="0" smtClean="0"/>
          </a:p>
          <a:p>
            <a:pPr marL="1371600" lvl="2" indent="-457200">
              <a:buFont typeface="Wingdings" pitchFamily="2" charset="2"/>
              <a:buChar char="ü"/>
            </a:pPr>
            <a:endParaRPr lang="cs-CZ" sz="2800" dirty="0" smtClean="0"/>
          </a:p>
          <a:p>
            <a:pPr marL="1371600" lvl="2" indent="-457200">
              <a:buFont typeface="Wingdings" pitchFamily="2" charset="2"/>
              <a:buChar char="ü"/>
            </a:pPr>
            <a:endParaRPr lang="cs-CZ" sz="2800" dirty="0"/>
          </a:p>
          <a:p>
            <a:pPr marL="457200" indent="-457200">
              <a:buFont typeface="Arial" pitchFamily="34" charset="0"/>
              <a:buChar char="•"/>
            </a:pPr>
            <a:endParaRPr lang="cs-CZ" sz="2800" dirty="0"/>
          </a:p>
        </p:txBody>
      </p:sp>
      <p:pic>
        <p:nvPicPr>
          <p:cNvPr id="2050" name="Picture 2" descr="C:\Documents and Settings\Hanka\Dokumenty\Obrázky\foto příroda\P101007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7915" y="632155"/>
            <a:ext cx="2592289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Hanka\Dokumenty\Obrázky\foto příroda\P101007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48146"/>
            <a:ext cx="1584176" cy="2112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Hanka\Dokumenty\Obrázky\foto příroda\P101010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954003" y="3211791"/>
            <a:ext cx="3084127" cy="2313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Hanka\Dokumenty\Obrázky\100OLYMP\P1010244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0987" y="2204864"/>
            <a:ext cx="2687428" cy="2015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83240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4"/>
          <p:cNvSpPr txBox="1">
            <a:spLocks noChangeArrowheads="1"/>
          </p:cNvSpPr>
          <p:nvPr/>
        </p:nvSpPr>
        <p:spPr bwMode="auto">
          <a:xfrm>
            <a:off x="107504" y="908050"/>
            <a:ext cx="8928991" cy="31700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endParaRPr lang="cs-CZ" sz="2000" dirty="0" smtClean="0"/>
          </a:p>
          <a:p>
            <a:pPr eaLnBrk="1" hangingPunct="1"/>
            <a:r>
              <a:rPr lang="cs-CZ" sz="2000" dirty="0"/>
              <a:t>Autor: Ing. Hana Adamcová</a:t>
            </a:r>
          </a:p>
          <a:p>
            <a:pPr eaLnBrk="1" hangingPunct="1"/>
            <a:r>
              <a:rPr lang="cs-CZ" sz="2000" dirty="0"/>
              <a:t>Základní škola a mateřská škola Liběšice, okres Louny, příspěvková organizace</a:t>
            </a:r>
          </a:p>
          <a:p>
            <a:pPr eaLnBrk="1" hangingPunct="1"/>
            <a:r>
              <a:rPr lang="cs-CZ" sz="2000" dirty="0"/>
              <a:t>Zpracováno v programu Microsoft Office 2010.</a:t>
            </a:r>
          </a:p>
          <a:p>
            <a:pPr eaLnBrk="1" hangingPunct="1"/>
            <a:r>
              <a:rPr lang="cs-CZ" sz="2000"/>
              <a:t>Použité obrázky pocházejí z vlastních zdrojů.</a:t>
            </a:r>
          </a:p>
          <a:p>
            <a:pPr eaLnBrk="1" hangingPunct="1"/>
            <a:endParaRPr lang="cs-CZ" sz="2000" dirty="0"/>
          </a:p>
          <a:p>
            <a:pPr eaLnBrk="1" hangingPunct="1"/>
            <a:r>
              <a:rPr lang="cs-CZ" sz="2000" dirty="0"/>
              <a:t>Použitá literatura:</a:t>
            </a:r>
          </a:p>
          <a:p>
            <a:pPr eaLnBrk="1" hangingPunct="1"/>
            <a:r>
              <a:rPr lang="cs-CZ" sz="2000" dirty="0"/>
              <a:t>ŠTIKOVÁ, Věra. Člověk a jeho svět : Přírodověda pro 4.ročník. Brno : Nová škola, s. r. o., 2010. 80 s. ISBN 978-80-7289-211-2. </a:t>
            </a:r>
          </a:p>
        </p:txBody>
      </p:sp>
    </p:spTree>
    <p:extLst>
      <p:ext uri="{BB962C8B-B14F-4D97-AF65-F5344CB8AC3E}">
        <p14:creationId xmlns:p14="http://schemas.microsoft.com/office/powerpoint/2010/main" val="1566948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388</TotalTime>
  <Words>269</Words>
  <Application>Microsoft Office PowerPoint</Application>
  <PresentationFormat>Předvádění na obrazovce (4:3)</PresentationFormat>
  <Paragraphs>75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VY_52_INOVACE_04_ Ekosystém lidských obydlí - rostliny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EKOSYSTÉM OKOLÍ LIDSKÝCH OBYDLÍ</dc:title>
  <dc:creator>notebook</dc:creator>
  <cp:lastModifiedBy>VLASTNIK</cp:lastModifiedBy>
  <cp:revision>28</cp:revision>
  <dcterms:created xsi:type="dcterms:W3CDTF">2011-04-06T11:27:48Z</dcterms:created>
  <dcterms:modified xsi:type="dcterms:W3CDTF">2013-02-11T15:54:59Z</dcterms:modified>
</cp:coreProperties>
</file>