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57" r:id="rId2"/>
    <p:sldId id="271" r:id="rId3"/>
    <p:sldId id="259" r:id="rId4"/>
    <p:sldId id="261" r:id="rId5"/>
    <p:sldId id="260" r:id="rId6"/>
    <p:sldId id="263" r:id="rId7"/>
    <p:sldId id="262" r:id="rId8"/>
    <p:sldId id="264" r:id="rId9"/>
    <p:sldId id="265" r:id="rId10"/>
    <p:sldId id="266" r:id="rId11"/>
    <p:sldId id="267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305" autoAdjust="0"/>
    <p:restoredTop sz="94660"/>
  </p:normalViewPr>
  <p:slideViewPr>
    <p:cSldViewPr>
      <p:cViewPr varScale="1">
        <p:scale>
          <a:sx n="72" d="100"/>
          <a:sy n="72" d="100"/>
        </p:scale>
        <p:origin x="-129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3AE325-7D86-498A-A0F6-8A184C51A940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D5ABD5-E2DA-4457-AE54-D847E50E2EA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11687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218B-6F98-45D8-979F-71AE8DC1D75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99C078B-F6B4-467C-A898-F1E43BF680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218B-6F98-45D8-979F-71AE8DC1D75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999C078B-F6B4-467C-A898-F1E43BF680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218B-6F98-45D8-979F-71AE8DC1D75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C078B-F6B4-467C-A898-F1E43BF6806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218B-6F98-45D8-979F-71AE8DC1D75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C078B-F6B4-467C-A898-F1E43BF680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218B-6F98-45D8-979F-71AE8DC1D75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999C078B-F6B4-467C-A898-F1E43BF6806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218B-6F98-45D8-979F-71AE8DC1D75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C078B-F6B4-467C-A898-F1E43BF680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218B-6F98-45D8-979F-71AE8DC1D75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C078B-F6B4-467C-A898-F1E43BF680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218B-6F98-45D8-979F-71AE8DC1D75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C078B-F6B4-467C-A898-F1E43BF680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218B-6F98-45D8-979F-71AE8DC1D75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C078B-F6B4-467C-A898-F1E43BF68069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218B-6F98-45D8-979F-71AE8DC1D75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C078B-F6B4-467C-A898-F1E43BF680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7D218B-6F98-45D8-979F-71AE8DC1D75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9C078B-F6B4-467C-A898-F1E43BF6806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C7D218B-6F98-45D8-979F-71AE8DC1D751}" type="datetimeFigureOut">
              <a:rPr lang="cs-CZ" smtClean="0"/>
              <a:t>11.2.2013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99C078B-F6B4-467C-A898-F1E43BF6806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5" Type="http://schemas.openxmlformats.org/officeDocument/2006/relationships/image" Target="../media/image24.png"/><Relationship Id="rId4" Type="http://schemas.openxmlformats.org/officeDocument/2006/relationships/image" Target="../media/image23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cs-CZ" sz="3600" smtClean="0"/>
              <a:t>VY_52_INOVACE_05_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cap="none" dirty="0" smtClean="0"/>
              <a:t>Ovocné stromy a keře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52018" y="2285583"/>
            <a:ext cx="528427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ČLOVĚK A JEHO SVĚT</a:t>
            </a:r>
          </a:p>
          <a:p>
            <a:pPr algn="ctr"/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4. </a:t>
            </a:r>
            <a:r>
              <a:rPr lang="cs-CZ" sz="3200" dirty="0">
                <a:solidFill>
                  <a:schemeClr val="accent1">
                    <a:lumMod val="50000"/>
                  </a:schemeClr>
                </a:solidFill>
              </a:rPr>
              <a:t>r</a:t>
            </a:r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</a:rPr>
              <a:t>očník ZŠ</a:t>
            </a:r>
            <a:endParaRPr lang="cs-CZ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73270" y="5449578"/>
            <a:ext cx="374294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/>
              <a:t>Ing. Hana Adamcová</a:t>
            </a:r>
          </a:p>
          <a:p>
            <a:pPr algn="ctr"/>
            <a:r>
              <a:rPr lang="cs-CZ" sz="3200" dirty="0"/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8521573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15616" y="2276475"/>
            <a:ext cx="7056834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 smtClean="0">
                <a:solidFill>
                  <a:srgbClr val="002060"/>
                </a:solidFill>
              </a:rPr>
              <a:t>Pomocí obrázků se žáci seznamují </a:t>
            </a:r>
            <a:r>
              <a:rPr lang="cs-CZ" sz="2800" b="1" dirty="0" smtClean="0">
                <a:solidFill>
                  <a:srgbClr val="002060"/>
                </a:solidFill>
              </a:rPr>
              <a:t/>
            </a:r>
            <a:br>
              <a:rPr lang="cs-CZ" sz="2800" b="1" dirty="0" smtClean="0">
                <a:solidFill>
                  <a:srgbClr val="002060"/>
                </a:solidFill>
              </a:rPr>
            </a:br>
            <a:r>
              <a:rPr lang="cs-CZ" sz="2800" b="1" dirty="0" smtClean="0">
                <a:solidFill>
                  <a:srgbClr val="002060"/>
                </a:solidFill>
              </a:rPr>
              <a:t>s </a:t>
            </a:r>
            <a:r>
              <a:rPr lang="cs-CZ" sz="2800" b="1" dirty="0" smtClean="0">
                <a:solidFill>
                  <a:srgbClr val="002060"/>
                </a:solidFill>
              </a:rPr>
              <a:t>nejznámějšími ovocnými stromy a keři pěstovanými u nás.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917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03648" y="692697"/>
            <a:ext cx="6624736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3200" b="1" i="1" dirty="0" smtClean="0">
              <a:solidFill>
                <a:srgbClr val="C00000"/>
              </a:solidFill>
            </a:endParaRPr>
          </a:p>
          <a:p>
            <a:r>
              <a:rPr lang="cs-CZ" sz="3200" b="1" i="1" dirty="0" smtClean="0">
                <a:solidFill>
                  <a:srgbClr val="C00000"/>
                </a:solidFill>
              </a:rPr>
              <a:t>Jabloň domácí 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rgbClr val="00B050"/>
                </a:solidFill>
              </a:rPr>
              <a:t>Plod je dužnatý. Plody dozrávají na konci léta a na podzim. Jablko patří mezi malvice. Šlechtěním bylo vypěstováno mnoho odrůd jablek.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43608" y="116632"/>
            <a:ext cx="7416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</a:rPr>
              <a:t>OVOCNÉ STROMY </a:t>
            </a:r>
            <a:endParaRPr lang="cs-CZ" sz="4000" b="1" dirty="0">
              <a:solidFill>
                <a:srgbClr val="C0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 flipV="1">
            <a:off x="4913273" y="3933056"/>
            <a:ext cx="3559944" cy="2669958"/>
          </a:xfrm>
          <a:prstGeom prst="rect">
            <a:avLst/>
          </a:prstGeom>
        </p:spPr>
      </p:pic>
      <p:pic>
        <p:nvPicPr>
          <p:cNvPr id="5" name="Picture 2" descr="C:\Users\Admin\Desktop\mamka\K640_P106003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693" y="3933056"/>
            <a:ext cx="2713715" cy="2035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31920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1" y="744918"/>
            <a:ext cx="7632848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Hrušeň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rgbClr val="00B050"/>
                </a:solidFill>
              </a:rPr>
              <a:t>Plodem je dužnatý plod hruška, která se stejně jako jablko řadí mezi malvice. Hrušky nám dozrávají od léta do zimy.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4049288"/>
            <a:ext cx="1944216" cy="2592288"/>
          </a:xfrm>
          <a:prstGeom prst="rect">
            <a:avLst/>
          </a:prstGeom>
        </p:spPr>
      </p:pic>
      <p:pic>
        <p:nvPicPr>
          <p:cNvPr id="1031" name="Picture 7" descr="C:\Documents and Settings\Hanka\Dokumenty\Obrázky\ příroda\K640_P101021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539300"/>
            <a:ext cx="2963027" cy="1663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24944"/>
            <a:ext cx="2990399" cy="22427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3675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7" y="836712"/>
            <a:ext cx="7416825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Třešeň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rgbClr val="00B050"/>
                </a:solidFill>
              </a:rPr>
              <a:t>Plody řadíme mezi peckovice. Existuje mnoho odrůd třešní, které se od sebe liší barvou, chutí a velikostí.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Documents and Settings\Hanka\Dokumenty\Obrázky\foto příroda\105_004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>
            <a:off x="323528" y="3429000"/>
            <a:ext cx="4126371" cy="2750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Documents and Settings\Hanka\Local Settings\Temporary Internet Files\Content.IE5\H928YE21\MP90040691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9907" y="2977559"/>
            <a:ext cx="3308557" cy="3331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56508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820891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Višeň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rgbClr val="00B050"/>
                </a:solidFill>
              </a:rPr>
              <a:t>Plody řadíme mezi peckovice. Višně jsou kyselejší a tmavší než plody třešní.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293690"/>
            <a:ext cx="3358365" cy="2518774"/>
          </a:xfrm>
          <a:prstGeom prst="rect">
            <a:avLst/>
          </a:prstGeom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441791"/>
            <a:ext cx="2963428" cy="22225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60433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692696"/>
            <a:ext cx="8136904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Broskvoň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rgbClr val="00B050"/>
                </a:solidFill>
              </a:rPr>
              <a:t>Plody řadíme mezi peckovice. Stejně jako meruňka patří k teplomilným druhům ovocných stromů. Pěstuje se hlavně na </a:t>
            </a:r>
            <a:r>
              <a:rPr lang="cs-CZ" sz="2800" b="1" i="1" dirty="0" smtClean="0">
                <a:solidFill>
                  <a:srgbClr val="00B050"/>
                </a:solidFill>
              </a:rPr>
              <a:t>jižní </a:t>
            </a:r>
            <a:r>
              <a:rPr lang="cs-CZ" sz="2800" b="1" i="1" dirty="0" smtClean="0">
                <a:solidFill>
                  <a:srgbClr val="00B050"/>
                </a:solidFill>
              </a:rPr>
              <a:t>Moravě.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pic>
        <p:nvPicPr>
          <p:cNvPr id="3074" name="Picture 2" descr="C:\Documents and Settings\Hanka\Dokumenty\Obrázky\100OLYMP\P101002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387775"/>
            <a:ext cx="3648404" cy="2736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380421"/>
            <a:ext cx="3009863" cy="22573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4383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980728"/>
            <a:ext cx="8208911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Meruňka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rgbClr val="00B050"/>
                </a:solidFill>
              </a:rPr>
              <a:t>Plody řadíme mezi peckovice. Meruňka patří k teplomilným druhům ovocných stromů. Pěstuje se na </a:t>
            </a:r>
            <a:r>
              <a:rPr lang="cs-CZ" sz="2800" b="1" i="1" dirty="0">
                <a:solidFill>
                  <a:srgbClr val="00B050"/>
                </a:solidFill>
              </a:rPr>
              <a:t>j</a:t>
            </a:r>
            <a:r>
              <a:rPr lang="cs-CZ" sz="2800" b="1" i="1" dirty="0" smtClean="0">
                <a:solidFill>
                  <a:srgbClr val="00B050"/>
                </a:solidFill>
              </a:rPr>
              <a:t>ižní </a:t>
            </a:r>
            <a:r>
              <a:rPr lang="cs-CZ" sz="2800" b="1" i="1" dirty="0">
                <a:solidFill>
                  <a:srgbClr val="00B050"/>
                </a:solidFill>
              </a:rPr>
              <a:t>M</a:t>
            </a:r>
            <a:r>
              <a:rPr lang="cs-CZ" sz="2800" b="1" i="1" dirty="0" smtClean="0">
                <a:solidFill>
                  <a:srgbClr val="00B050"/>
                </a:solidFill>
              </a:rPr>
              <a:t>oravě a na Litoměřicku.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3429000"/>
            <a:ext cx="4064000" cy="3048000"/>
          </a:xfrm>
          <a:prstGeom prst="rect">
            <a:avLst/>
          </a:prstGeom>
        </p:spPr>
      </p:pic>
      <p:pic>
        <p:nvPicPr>
          <p:cNvPr id="5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717032"/>
            <a:ext cx="2952328" cy="22142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9924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692696"/>
            <a:ext cx="8136904" cy="27392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Další ovocné stromy: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rgbClr val="00B050"/>
                </a:solidFill>
              </a:rPr>
              <a:t>nektarinka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rgbClr val="00B050"/>
                </a:solidFill>
              </a:rPr>
              <a:t>švestka - slivoň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rgbClr val="00B050"/>
                </a:solidFill>
              </a:rPr>
              <a:t>ryngle - bluma</a:t>
            </a:r>
          </a:p>
          <a:p>
            <a:endParaRPr lang="cs-CZ" sz="2800" b="1" i="1" dirty="0" smtClean="0">
              <a:solidFill>
                <a:srgbClr val="00B05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sz="2800" b="1" i="1" dirty="0">
              <a:solidFill>
                <a:srgbClr val="00B050"/>
              </a:solidFill>
            </a:endParaRPr>
          </a:p>
        </p:txBody>
      </p:sp>
      <p:pic>
        <p:nvPicPr>
          <p:cNvPr id="4099" name="Picture 3" descr="C:\Documents and Settings\Hanka\Dokumenty\Obrázky\100OLYMP\P101022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2107" y="692696"/>
            <a:ext cx="3360374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Documents and Settings\Hanka\Dokumenty\Obrázky\ příroda\K640_P101002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799235"/>
            <a:ext cx="3383674" cy="24476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4028" y="3789040"/>
            <a:ext cx="2825907" cy="21194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15137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576" y="692696"/>
            <a:ext cx="8136904" cy="29238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OVOCNÉ KEŘE </a:t>
            </a:r>
          </a:p>
          <a:p>
            <a:endParaRPr lang="cs-CZ" sz="3200" b="1" i="1" dirty="0">
              <a:solidFill>
                <a:srgbClr val="C00000"/>
              </a:solidFill>
            </a:endParaRPr>
          </a:p>
          <a:p>
            <a:endParaRPr lang="cs-CZ" sz="3200" b="1" i="1" dirty="0" smtClean="0">
              <a:solidFill>
                <a:srgbClr val="C000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rgbClr val="00B050"/>
                </a:solidFill>
              </a:rPr>
              <a:t>černý rybíz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rgbClr val="00B050"/>
                </a:solidFill>
              </a:rPr>
              <a:t>červený rybíz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b="1" i="1" dirty="0" smtClean="0">
                <a:solidFill>
                  <a:srgbClr val="00B050"/>
                </a:solidFill>
              </a:rPr>
              <a:t>bílý rybíz</a:t>
            </a:r>
            <a:endParaRPr lang="cs-CZ" sz="2800" b="1" i="1" dirty="0">
              <a:solidFill>
                <a:srgbClr val="00B050"/>
              </a:solidFill>
            </a:endParaRPr>
          </a:p>
        </p:txBody>
      </p:sp>
      <p:sp>
        <p:nvSpPr>
          <p:cNvPr id="2" name="Šipka doprava 1"/>
          <p:cNvSpPr/>
          <p:nvPr/>
        </p:nvSpPr>
        <p:spPr>
          <a:xfrm>
            <a:off x="3635896" y="2382272"/>
            <a:ext cx="648072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5004048" y="1916832"/>
            <a:ext cx="36004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Pěstuje se na velkých plochách. Plody řadíme mezi bobule. Používá se na výrobu šťáv a marmelád.</a:t>
            </a:r>
            <a:endParaRPr lang="cs-CZ" sz="2400" dirty="0"/>
          </a:p>
        </p:txBody>
      </p:sp>
      <p:pic>
        <p:nvPicPr>
          <p:cNvPr id="8196" name="Picture 4" descr="C:\Documents and Settings\Hanka\Dokumenty\Obrázky\ příroda\K640_P1010229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260194" y="3874121"/>
            <a:ext cx="2900943" cy="2586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10265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04664"/>
            <a:ext cx="56328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C00000"/>
                </a:solidFill>
              </a:rPr>
              <a:t>Jaké další ovocné keře známe?</a:t>
            </a:r>
            <a:endParaRPr lang="cs-CZ" sz="3200" b="1" i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7175" y="1196752"/>
            <a:ext cx="417646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angrešt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borůvka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brusinka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malina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ostružina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err="1" smtClean="0"/>
              <a:t>malinoostružina</a:t>
            </a:r>
            <a:endParaRPr lang="cs-CZ" sz="2800" dirty="0" smtClean="0"/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kiwi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800" dirty="0" smtClean="0"/>
              <a:t>vinná réva</a:t>
            </a:r>
            <a:endParaRPr lang="cs-CZ" sz="2800" dirty="0"/>
          </a:p>
        </p:txBody>
      </p:sp>
      <p:pic>
        <p:nvPicPr>
          <p:cNvPr id="9218" name="Picture 2" descr="C:\Documents and Settings\Hanka\Dokumenty\Obrázky\ příroda\K640_P10102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1703" y="2537924"/>
            <a:ext cx="2556315" cy="1917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Documents and Settings\Hanka\Dokumenty\Obrázky\ příroda\K640_P101020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7052" y="4142957"/>
            <a:ext cx="2286200" cy="1714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G:\fotečky haničky\příroda\DCIM\101CANON\IMG_068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196752"/>
            <a:ext cx="2703016" cy="2027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91447">
            <a:off x="546094" y="5215650"/>
            <a:ext cx="1918908" cy="14391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80422">
            <a:off x="6633293" y="5005053"/>
            <a:ext cx="2059257" cy="1544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7977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107504" y="908050"/>
            <a:ext cx="8928991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/>
              <a:t>Použité obrázky pocházejí z vlastních zdrojů.</a:t>
            </a:r>
          </a:p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Použitá literatura:</a:t>
            </a:r>
          </a:p>
          <a:p>
            <a:pPr eaLnBrk="1" hangingPunct="1"/>
            <a:r>
              <a:rPr lang="cs-CZ" sz="2000" dirty="0"/>
              <a:t>ŠTIKOVÁ, Věra. Člověk a jeho svět : Přírodověda pro 4.ročník. Brno : Nová škola, s. r. o., 2010. 80 s. ISBN 978-80-7289-211-2. </a:t>
            </a:r>
          </a:p>
        </p:txBody>
      </p:sp>
    </p:spTree>
    <p:extLst>
      <p:ext uri="{BB962C8B-B14F-4D97-AF65-F5344CB8AC3E}">
        <p14:creationId xmlns:p14="http://schemas.microsoft.com/office/powerpoint/2010/main" val="4261234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162</TotalTime>
  <Words>280</Words>
  <Application>Microsoft Office PowerPoint</Application>
  <PresentationFormat>Předvádění na obrazovce (4:3)</PresentationFormat>
  <Paragraphs>50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VY_52_INOVACE_05_ Ovocné stromy a keře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VY_52_INOVACE_01_Název</dc:title>
  <dc:creator>notebook</dc:creator>
  <cp:lastModifiedBy>VLASTNIK</cp:lastModifiedBy>
  <cp:revision>23</cp:revision>
  <dcterms:created xsi:type="dcterms:W3CDTF">2011-04-07T11:36:41Z</dcterms:created>
  <dcterms:modified xsi:type="dcterms:W3CDTF">2013-02-11T16:02:07Z</dcterms:modified>
</cp:coreProperties>
</file>