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4" r:id="rId1"/>
  </p:sldMasterIdLst>
  <p:notesMasterIdLst>
    <p:notesMasterId r:id="rId13"/>
  </p:notesMasterIdLst>
  <p:handoutMasterIdLst>
    <p:handoutMasterId r:id="rId14"/>
  </p:handoutMasterIdLst>
  <p:sldIdLst>
    <p:sldId id="257" r:id="rId2"/>
    <p:sldId id="269" r:id="rId3"/>
    <p:sldId id="260" r:id="rId4"/>
    <p:sldId id="261" r:id="rId5"/>
    <p:sldId id="263" r:id="rId6"/>
    <p:sldId id="264" r:id="rId7"/>
    <p:sldId id="265" r:id="rId8"/>
    <p:sldId id="266" r:id="rId9"/>
    <p:sldId id="267" r:id="rId10"/>
    <p:sldId id="268" r:id="rId11"/>
    <p:sldId id="258" r:id="rId12"/>
  </p:sldIdLst>
  <p:sldSz cx="9144000" cy="6858000" type="screen4x3"/>
  <p:notesSz cx="9723438" cy="6858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9789" autoAdjust="0"/>
  </p:normalViewPr>
  <p:slideViewPr>
    <p:cSldViewPr>
      <p:cViewPr>
        <p:scale>
          <a:sx n="74" d="100"/>
          <a:sy n="74" d="100"/>
        </p:scale>
        <p:origin x="-1050" y="-63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225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effectLst/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5507038" y="0"/>
            <a:ext cx="4214812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effectLst/>
                <a:latin typeface="+mn-lt"/>
              </a:defRPr>
            </a:lvl1pPr>
          </a:lstStyle>
          <a:p>
            <a:pPr>
              <a:defRPr/>
            </a:pPr>
            <a:fld id="{31C54643-24EA-4395-B0D6-81A8C830EA1D}" type="datetimeFigureOut">
              <a:rPr lang="cs-CZ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6513513"/>
            <a:ext cx="4213225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effectLst/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5507038" y="6513513"/>
            <a:ext cx="4214812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effectLst/>
                <a:latin typeface="+mn-lt"/>
              </a:defRPr>
            </a:lvl1pPr>
          </a:lstStyle>
          <a:p>
            <a:pPr>
              <a:defRPr/>
            </a:pPr>
            <a:fld id="{601AB2E2-482C-4BB1-9DA3-7C088C7D2B6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3506408"/>
      </p:ext>
    </p:extLst>
  </p:cSld>
  <p:clrMap bg1="lt1" tx1="dk1" bg2="lt2" tx2="dk2" accent1="accent1" accent2="accent2" accent3="accent3" accent4="accent4" accent5="accent5" accent6="accent6" hlink="hlink" folHlink="folHlink"/>
  <p:hf sldNum="0"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225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effectLst/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5507038" y="0"/>
            <a:ext cx="4214812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effectLst/>
                <a:latin typeface="+mn-lt"/>
              </a:defRPr>
            </a:lvl1pPr>
          </a:lstStyle>
          <a:p>
            <a:pPr>
              <a:defRPr/>
            </a:pPr>
            <a:fld id="{1B6CBEFA-2F12-42A1-BF1B-E300D4BEBA8A}" type="datetimeFigureOut">
              <a:rPr lang="cs-CZ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3148013" y="514350"/>
            <a:ext cx="3427412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973138" y="3257550"/>
            <a:ext cx="777875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6513513"/>
            <a:ext cx="4213225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effectLst/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5507038" y="6513513"/>
            <a:ext cx="4214812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effectLst/>
                <a:latin typeface="+mn-lt"/>
              </a:defRPr>
            </a:lvl1pPr>
          </a:lstStyle>
          <a:p>
            <a:pPr>
              <a:defRPr/>
            </a:pPr>
            <a:fld id="{5F350D0D-AFEE-4AD7-90FD-68CE89DC460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4201583"/>
      </p:ext>
    </p:extLst>
  </p:cSld>
  <p:clrMap bg1="lt1" tx1="dk1" bg2="lt2" tx2="dk2" accent1="accent1" accent2="accent2" accent3="accent3" accent4="accent4" accent5="accent5" accent6="accent6" hlink="hlink" folHlink="folHlink"/>
  <p:hf sldNum="0" hdr="0" dt="0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6386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6387" name="Zástupný symbol pro zápatí 4"/>
          <p:cNvSpPr>
            <a:spLocks noGrp="1"/>
          </p:cNvSpPr>
          <p:nvPr>
            <p:ph type="ftr" sz="quarter" idx="4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8434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sz="1000" i="1" smtClean="0"/>
              <a:t>Poznámky: </a:t>
            </a:r>
          </a:p>
          <a:p>
            <a:pPr eaLnBrk="1" hangingPunct="1"/>
            <a:r>
              <a:rPr lang="cs-CZ" sz="1000" i="1" smtClean="0"/>
              <a:t>Žáci hledají v atlase a učebnici odpovědi na zadané otázky. </a:t>
            </a:r>
          </a:p>
        </p:txBody>
      </p:sp>
      <p:sp>
        <p:nvSpPr>
          <p:cNvPr id="18435" name="Zástupný symbol pro zápatí 4"/>
          <p:cNvSpPr txBox="1">
            <a:spLocks noGrp="1"/>
          </p:cNvSpPr>
          <p:nvPr/>
        </p:nvSpPr>
        <p:spPr bwMode="auto">
          <a:xfrm>
            <a:off x="0" y="6513513"/>
            <a:ext cx="4213225" cy="342900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 anchor="b"/>
          <a:lstStyle/>
          <a:p>
            <a:pPr>
              <a:defRPr/>
            </a:pPr>
            <a:endParaRPr lang="cs-CZ" sz="1200">
              <a:latin typeface="+mn-lt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048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sz="1000" i="1" smtClean="0"/>
              <a:t>Poznámky: </a:t>
            </a:r>
          </a:p>
          <a:p>
            <a:pPr eaLnBrk="1" hangingPunct="1"/>
            <a:r>
              <a:rPr lang="cs-CZ" sz="1000" i="1" smtClean="0"/>
              <a:t>Žáci hledají v atlase a učebnici odpovědi na zadané otázky. </a:t>
            </a:r>
          </a:p>
        </p:txBody>
      </p:sp>
      <p:sp>
        <p:nvSpPr>
          <p:cNvPr id="18435" name="Zástupný symbol pro zápatí 4"/>
          <p:cNvSpPr txBox="1">
            <a:spLocks noGrp="1"/>
          </p:cNvSpPr>
          <p:nvPr/>
        </p:nvSpPr>
        <p:spPr bwMode="auto">
          <a:xfrm>
            <a:off x="0" y="6513513"/>
            <a:ext cx="4213225" cy="342900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 anchor="b"/>
          <a:lstStyle/>
          <a:p>
            <a:pPr>
              <a:defRPr/>
            </a:pPr>
            <a:endParaRPr lang="cs-CZ" sz="1200">
              <a:latin typeface="+mn-lt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253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sz="1000" i="1" smtClean="0"/>
              <a:t>Poznámky: </a:t>
            </a:r>
          </a:p>
          <a:p>
            <a:pPr eaLnBrk="1" hangingPunct="1"/>
            <a:r>
              <a:rPr lang="cs-CZ" sz="1000" i="1" smtClean="0"/>
              <a:t>Žáci hledají v atlase a učebnici odpovědi na zadané otázky. </a:t>
            </a:r>
          </a:p>
        </p:txBody>
      </p:sp>
      <p:sp>
        <p:nvSpPr>
          <p:cNvPr id="18435" name="Zástupný symbol pro zápatí 4"/>
          <p:cNvSpPr txBox="1">
            <a:spLocks noGrp="1"/>
          </p:cNvSpPr>
          <p:nvPr/>
        </p:nvSpPr>
        <p:spPr bwMode="auto">
          <a:xfrm>
            <a:off x="0" y="6513513"/>
            <a:ext cx="4213225" cy="342900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 anchor="b"/>
          <a:lstStyle/>
          <a:p>
            <a:pPr>
              <a:defRPr/>
            </a:pPr>
            <a:endParaRPr lang="cs-CZ" sz="1200">
              <a:latin typeface="+mn-lt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4578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sz="1000" i="1" smtClean="0"/>
              <a:t>Poznámky: </a:t>
            </a:r>
          </a:p>
          <a:p>
            <a:pPr eaLnBrk="1" hangingPunct="1"/>
            <a:r>
              <a:rPr lang="cs-CZ" sz="1000" i="1" smtClean="0"/>
              <a:t>Žáci hledají v atlase a učebnici odpovědi na zadané otázky. </a:t>
            </a:r>
          </a:p>
          <a:p>
            <a:pPr eaLnBrk="1" hangingPunct="1"/>
            <a:endParaRPr lang="cs-CZ" sz="1000" i="1" smtClean="0">
              <a:latin typeface="Tahoma" pitchFamily="34" charset="0"/>
              <a:cs typeface="Tahoma" pitchFamily="34" charset="0"/>
            </a:endParaRPr>
          </a:p>
        </p:txBody>
      </p:sp>
      <p:sp>
        <p:nvSpPr>
          <p:cNvPr id="18435" name="Zástupný symbol pro zápatí 4"/>
          <p:cNvSpPr txBox="1">
            <a:spLocks noGrp="1"/>
          </p:cNvSpPr>
          <p:nvPr/>
        </p:nvSpPr>
        <p:spPr bwMode="auto">
          <a:xfrm>
            <a:off x="0" y="6513513"/>
            <a:ext cx="4213225" cy="342900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 anchor="b"/>
          <a:lstStyle/>
          <a:p>
            <a:pPr>
              <a:defRPr/>
            </a:pPr>
            <a:endParaRPr lang="cs-CZ" sz="1200">
              <a:latin typeface="+mn-lt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6626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sz="1000" i="1" smtClean="0"/>
              <a:t>Poznámky: </a:t>
            </a:r>
          </a:p>
          <a:p>
            <a:pPr eaLnBrk="1" hangingPunct="1"/>
            <a:r>
              <a:rPr lang="cs-CZ" sz="1000" i="1" smtClean="0"/>
              <a:t>Žáci hledají v atlase a učebnici odpovědi na zadané otázky. </a:t>
            </a:r>
          </a:p>
        </p:txBody>
      </p:sp>
      <p:sp>
        <p:nvSpPr>
          <p:cNvPr id="18435" name="Zástupný symbol pro zápatí 4"/>
          <p:cNvSpPr txBox="1">
            <a:spLocks noGrp="1"/>
          </p:cNvSpPr>
          <p:nvPr/>
        </p:nvSpPr>
        <p:spPr bwMode="auto">
          <a:xfrm>
            <a:off x="0" y="6513513"/>
            <a:ext cx="4213225" cy="342900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 anchor="b"/>
          <a:lstStyle/>
          <a:p>
            <a:pPr>
              <a:defRPr/>
            </a:pPr>
            <a:endParaRPr lang="cs-CZ" sz="1200">
              <a:latin typeface="+mn-lt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8674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sz="1000" i="1" smtClean="0"/>
              <a:t>Poznámky: </a:t>
            </a:r>
          </a:p>
          <a:p>
            <a:pPr eaLnBrk="1" hangingPunct="1"/>
            <a:r>
              <a:rPr lang="cs-CZ" sz="1000" i="1" smtClean="0"/>
              <a:t>Žáci hledají v atlase a učebnici odpovědi na zadané otázky. </a:t>
            </a:r>
          </a:p>
        </p:txBody>
      </p:sp>
      <p:sp>
        <p:nvSpPr>
          <p:cNvPr id="18435" name="Zástupný symbol pro zápatí 4"/>
          <p:cNvSpPr txBox="1">
            <a:spLocks noGrp="1"/>
          </p:cNvSpPr>
          <p:nvPr/>
        </p:nvSpPr>
        <p:spPr bwMode="auto">
          <a:xfrm>
            <a:off x="0" y="6513513"/>
            <a:ext cx="4213225" cy="342900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 anchor="b"/>
          <a:lstStyle/>
          <a:p>
            <a:pPr>
              <a:defRPr/>
            </a:pPr>
            <a:endParaRPr lang="cs-CZ" sz="1200">
              <a:latin typeface="+mn-lt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072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sz="1000" i="1" smtClean="0"/>
              <a:t>Poznámky: </a:t>
            </a:r>
          </a:p>
          <a:p>
            <a:pPr eaLnBrk="1" hangingPunct="1"/>
            <a:r>
              <a:rPr lang="cs-CZ" sz="1000" i="1" smtClean="0"/>
              <a:t>Žáci hledají v atlase a učebnici odpovědi na zadané otázky. </a:t>
            </a:r>
          </a:p>
        </p:txBody>
      </p:sp>
      <p:sp>
        <p:nvSpPr>
          <p:cNvPr id="18435" name="Zástupný symbol pro zápatí 4"/>
          <p:cNvSpPr txBox="1">
            <a:spLocks noGrp="1"/>
          </p:cNvSpPr>
          <p:nvPr/>
        </p:nvSpPr>
        <p:spPr bwMode="auto">
          <a:xfrm>
            <a:off x="0" y="6513513"/>
            <a:ext cx="4213225" cy="342900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 anchor="b"/>
          <a:lstStyle/>
          <a:p>
            <a:pPr>
              <a:defRPr/>
            </a:pPr>
            <a:endParaRPr lang="cs-CZ" sz="1200">
              <a:latin typeface="+mn-lt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69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277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sz="1000" i="1" smtClean="0"/>
              <a:t>Poznámky: </a:t>
            </a:r>
          </a:p>
          <a:p>
            <a:pPr eaLnBrk="1" hangingPunct="1"/>
            <a:r>
              <a:rPr lang="cs-CZ" sz="1000" i="1" smtClean="0"/>
              <a:t>Žáci hledají v atlase a učebnici odpovědi na zadané otázky. </a:t>
            </a:r>
          </a:p>
        </p:txBody>
      </p:sp>
      <p:sp>
        <p:nvSpPr>
          <p:cNvPr id="18435" name="Zástupný symbol pro zápatí 4"/>
          <p:cNvSpPr txBox="1">
            <a:spLocks noGrp="1"/>
          </p:cNvSpPr>
          <p:nvPr/>
        </p:nvSpPr>
        <p:spPr bwMode="auto">
          <a:xfrm>
            <a:off x="0" y="6513513"/>
            <a:ext cx="4213225" cy="342900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 anchor="b"/>
          <a:lstStyle/>
          <a:p>
            <a:pPr>
              <a:defRPr/>
            </a:pPr>
            <a:endParaRPr lang="cs-CZ" sz="1200">
              <a:latin typeface="+mn-lt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7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4818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20483" name="Zástupný symbol pro zápatí 4"/>
          <p:cNvSpPr>
            <a:spLocks noGrp="1"/>
          </p:cNvSpPr>
          <p:nvPr>
            <p:ph type="ftr" sz="quarter" idx="4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E50D057-2FB3-413A-8E5F-8564C86CC96D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863B022-0DD7-488E-9B23-AC24F7A51AB1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69004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FE10A39-3B8A-4BF4-96E5-605976CF99D6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7DE0BDF-DF57-4A16-8D44-2640E493A93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597721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14C5458-8B93-42E1-AF29-7B5F5CF418F0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94CF06-5E48-4B5D-821A-D6CE1D9BC09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2240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39474F4-EDD2-48CF-A534-182AE179A9D1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3CBD94D-E47D-4506-B8BC-C8FBB71B1FC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91393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C152BF0-6030-45E4-B372-431BAA63B0E0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868E94F-7653-4DEE-B61B-8A8BC79D2101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572422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E97A45B-1A6C-40BF-A632-9BA07AB0649E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1FA176F-90D8-4C58-BA54-838258463503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08082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AE0456F-C74D-4B05-B682-2D2D22F82ECB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6A4D8EE-0450-4687-83B4-C59F308F0D6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09006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F695482-0F45-4AEA-85D4-54FB54B46D03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AFFB850-1A02-46A2-A61C-2BA2639916D3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5588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E157338-67BE-4AD3-9AE5-53975E85DFAE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22AF552-A3DD-4C1C-8EC2-D6731250D8E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45611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E75E3F0-4C50-4E18-A428-35E682503128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5887CB0-1129-43FD-86FC-EF99FA821BC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37909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64F3AC5-A87A-48CA-B632-42407001B2E0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4B2CAD7-6F83-45FD-8C73-D6A762059E35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75666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D99FE27B-45D8-46BC-83CC-AAF9455E141D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73FAEB12-E10D-464C-ACC1-417531757D4D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895533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5" r:id="rId1"/>
    <p:sldLayoutId id="2147483736" r:id="rId2"/>
    <p:sldLayoutId id="2147483737" r:id="rId3"/>
    <p:sldLayoutId id="2147483738" r:id="rId4"/>
    <p:sldLayoutId id="2147483739" r:id="rId5"/>
    <p:sldLayoutId id="2147483740" r:id="rId6"/>
    <p:sldLayoutId id="2147483741" r:id="rId7"/>
    <p:sldLayoutId id="2147483742" r:id="rId8"/>
    <p:sldLayoutId id="2147483743" r:id="rId9"/>
    <p:sldLayoutId id="2147483744" r:id="rId10"/>
    <p:sldLayoutId id="214748374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idx="1"/>
          </p:nvPr>
        </p:nvSpPr>
        <p:spPr>
          <a:xfrm>
            <a:off x="457200" y="1783357"/>
            <a:ext cx="8229600" cy="4525963"/>
          </a:xfrm>
        </p:spPr>
        <p:txBody>
          <a:bodyPr>
            <a:normAutofit/>
          </a:bodyPr>
          <a:lstStyle/>
          <a:p>
            <a:pPr marL="0" indent="0" algn="ctr">
              <a:lnSpc>
                <a:spcPct val="80000"/>
              </a:lnSpc>
              <a:buNone/>
            </a:pPr>
            <a:r>
              <a:rPr lang="cs-CZ" sz="17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cs typeface="Tahoma" pitchFamily="34" charset="0"/>
              </a:rPr>
              <a:t>Člověk a příroda</a:t>
            </a:r>
          </a:p>
          <a:p>
            <a:pPr marL="0" indent="0" algn="ctr">
              <a:lnSpc>
                <a:spcPct val="80000"/>
              </a:lnSpc>
              <a:buNone/>
            </a:pPr>
            <a:endParaRPr lang="cs-CZ" sz="17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itchFamily="34" charset="0"/>
              <a:cs typeface="Tahoma" pitchFamily="34" charset="0"/>
            </a:endParaRPr>
          </a:p>
          <a:p>
            <a:pPr marL="0" indent="0" algn="ctr">
              <a:lnSpc>
                <a:spcPct val="80000"/>
              </a:lnSpc>
              <a:buNone/>
            </a:pPr>
            <a:r>
              <a:rPr lang="cs-CZ" sz="17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cs typeface="Tahoma" pitchFamily="34" charset="0"/>
              </a:rPr>
              <a:t>Zeměpis</a:t>
            </a:r>
          </a:p>
          <a:p>
            <a:pPr marL="0" indent="0" algn="ctr">
              <a:lnSpc>
                <a:spcPct val="80000"/>
              </a:lnSpc>
              <a:buNone/>
            </a:pPr>
            <a:endParaRPr lang="cs-CZ" sz="17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itchFamily="34" charset="0"/>
              <a:cs typeface="Tahoma" pitchFamily="34" charset="0"/>
            </a:endParaRPr>
          </a:p>
          <a:p>
            <a:pPr marL="0" indent="0" algn="ctr">
              <a:lnSpc>
                <a:spcPct val="80000"/>
              </a:lnSpc>
              <a:buNone/>
            </a:pPr>
            <a:r>
              <a:rPr lang="cs-CZ" sz="17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cs typeface="Tahoma" pitchFamily="34" charset="0"/>
              </a:rPr>
              <a:t>Zeměpis v praxi</a:t>
            </a:r>
          </a:p>
          <a:p>
            <a:pPr marL="0" indent="0" algn="ctr">
              <a:lnSpc>
                <a:spcPct val="80000"/>
              </a:lnSpc>
              <a:buNone/>
            </a:pPr>
            <a:endParaRPr lang="cs-CZ" sz="17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itchFamily="34" charset="0"/>
              <a:cs typeface="Tahoma" pitchFamily="34" charset="0"/>
            </a:endParaRPr>
          </a:p>
          <a:p>
            <a:pPr marL="0" indent="0" algn="ctr">
              <a:lnSpc>
                <a:spcPct val="80000"/>
              </a:lnSpc>
              <a:buNone/>
            </a:pPr>
            <a:r>
              <a:rPr lang="cs-CZ" sz="17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cs typeface="Tahoma" pitchFamily="34" charset="0"/>
              </a:rPr>
              <a:t>Nejvyšší vrcholy pohoří ČR</a:t>
            </a:r>
          </a:p>
          <a:p>
            <a:pPr marL="0" indent="0" algn="ctr">
              <a:lnSpc>
                <a:spcPct val="80000"/>
              </a:lnSpc>
              <a:buNone/>
            </a:pPr>
            <a:endParaRPr lang="cs-CZ" sz="17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itchFamily="34" charset="0"/>
              <a:cs typeface="Tahoma" pitchFamily="34" charset="0"/>
            </a:endParaRPr>
          </a:p>
          <a:p>
            <a:pPr marL="0" indent="0" algn="ctr" eaLnBrk="1" hangingPunct="1">
              <a:lnSpc>
                <a:spcPct val="80000"/>
              </a:lnSpc>
              <a:buNone/>
            </a:pPr>
            <a:r>
              <a:rPr lang="cs-CZ" sz="17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cs typeface="Tahoma" pitchFamily="34" charset="0"/>
              </a:rPr>
              <a:t>VY_32_INOVACE_07 </a:t>
            </a:r>
          </a:p>
          <a:p>
            <a:pPr marL="0" indent="0" algn="ctr" eaLnBrk="1" hangingPunct="1">
              <a:lnSpc>
                <a:spcPct val="80000"/>
              </a:lnSpc>
              <a:buNone/>
            </a:pPr>
            <a:endParaRPr lang="cs-CZ" sz="17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itchFamily="34" charset="0"/>
              <a:cs typeface="Tahoma" pitchFamily="34" charset="0"/>
            </a:endParaRPr>
          </a:p>
          <a:p>
            <a:pPr marL="0" indent="0" algn="ctr" eaLnBrk="1" hangingPunct="1">
              <a:lnSpc>
                <a:spcPct val="80000"/>
              </a:lnSpc>
              <a:buNone/>
            </a:pPr>
            <a:r>
              <a:rPr lang="cs-CZ" sz="17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cs typeface="Tahoma" pitchFamily="34" charset="0"/>
              </a:rPr>
              <a:t>Sada 7</a:t>
            </a:r>
          </a:p>
          <a:p>
            <a:pPr marL="0" indent="0" algn="ctr" eaLnBrk="1" hangingPunct="1">
              <a:lnSpc>
                <a:spcPct val="80000"/>
              </a:lnSpc>
              <a:buNone/>
            </a:pPr>
            <a:endParaRPr lang="cs-CZ" sz="17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itchFamily="34" charset="0"/>
              <a:cs typeface="Tahoma" pitchFamily="34" charset="0"/>
            </a:endParaRPr>
          </a:p>
          <a:p>
            <a:pPr marL="0" indent="0" algn="ctr" eaLnBrk="1" hangingPunct="1">
              <a:lnSpc>
                <a:spcPct val="80000"/>
              </a:lnSpc>
              <a:buNone/>
            </a:pPr>
            <a:r>
              <a:rPr lang="cs-CZ" sz="17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cs typeface="Tahoma" pitchFamily="34" charset="0"/>
              </a:rPr>
              <a:t>Základní škola T. G. Masaryka, Český Krumlov, T. G. Masaryka 213</a:t>
            </a:r>
          </a:p>
          <a:p>
            <a:pPr marL="0" indent="0" algn="ctr" eaLnBrk="1" hangingPunct="1">
              <a:lnSpc>
                <a:spcPct val="80000"/>
              </a:lnSpc>
              <a:buNone/>
            </a:pPr>
            <a:endParaRPr lang="cs-CZ" sz="17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itchFamily="34" charset="0"/>
              <a:cs typeface="Tahoma" pitchFamily="34" charset="0"/>
            </a:endParaRPr>
          </a:p>
          <a:p>
            <a:pPr marL="0" indent="0" algn="ctr" eaLnBrk="1" hangingPunct="1">
              <a:lnSpc>
                <a:spcPct val="80000"/>
              </a:lnSpc>
              <a:buNone/>
            </a:pPr>
            <a:r>
              <a:rPr lang="cs-CZ" sz="17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cs typeface="Tahoma" pitchFamily="34" charset="0"/>
              </a:rPr>
              <a:t>Vypracoval: Mgr. Petřík Jan, 08 -2011</a:t>
            </a:r>
          </a:p>
          <a:p>
            <a:pPr algn="ctr" eaLnBrk="1" hangingPunct="1">
              <a:lnSpc>
                <a:spcPct val="80000"/>
              </a:lnSpc>
            </a:pPr>
            <a:endParaRPr lang="cs-CZ" sz="3600" dirty="0" smtClean="0">
              <a:solidFill>
                <a:srgbClr val="898989"/>
              </a:solidFill>
            </a:endParaRPr>
          </a:p>
          <a:p>
            <a:pPr algn="ctr" eaLnBrk="1" hangingPunct="1">
              <a:lnSpc>
                <a:spcPct val="80000"/>
              </a:lnSpc>
            </a:pPr>
            <a:endParaRPr lang="cs-CZ" sz="3600" dirty="0" smtClean="0">
              <a:solidFill>
                <a:srgbClr val="898989"/>
              </a:solidFill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</p:spPr>
        <p:txBody>
          <a:bodyPr rtlCol="0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200">
                <a:solidFill>
                  <a:schemeClr val="tx1">
                    <a:tint val="75000"/>
                  </a:schemeClr>
                </a:solidFill>
                <a:effectLst/>
                <a:latin typeface="+mn-lt"/>
              </a:rPr>
              <a:t>Moderní škola 2011, CZ.1.07/1.4.00/21.1692</a:t>
            </a:r>
          </a:p>
        </p:txBody>
      </p:sp>
      <p:pic>
        <p:nvPicPr>
          <p:cNvPr id="15363" name="Picture 3" descr="F:\Šablony 2010\TVORBA MATERIÁLŮ\vzorové hodiny\opvk_hor_zakladni_logolink_bar_cz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868488" y="333375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7" name="Rectangle 3"/>
          <p:cNvSpPr>
            <a:spLocks noGrp="1" noRot="1" noChangeArrowheads="1"/>
          </p:cNvSpPr>
          <p:nvPr>
            <p:ph idx="1"/>
          </p:nvPr>
        </p:nvSpPr>
        <p:spPr>
          <a:xfrm>
            <a:off x="457200" y="620688"/>
            <a:ext cx="8229600" cy="5505475"/>
          </a:xfrm>
          <a:noFill/>
          <a:ln/>
        </p:spPr>
        <p:txBody>
          <a:bodyPr/>
          <a:lstStyle/>
          <a:p>
            <a:pPr marL="0" indent="0">
              <a:buNone/>
            </a:pPr>
            <a:r>
              <a:rPr lang="cs-CZ" sz="1500" dirty="0" smtClean="0">
                <a:effectLst/>
                <a:latin typeface="Tahoma" pitchFamily="34" charset="0"/>
              </a:rPr>
              <a:t>Anotace: </a:t>
            </a:r>
          </a:p>
          <a:p>
            <a:pPr marL="0" indent="0">
              <a:buNone/>
            </a:pPr>
            <a:r>
              <a:rPr lang="cs-CZ" sz="1500" dirty="0" smtClean="0">
                <a:effectLst/>
                <a:latin typeface="Tahoma" pitchFamily="34" charset="0"/>
              </a:rPr>
              <a:t>Předmět: zeměpis</a:t>
            </a:r>
          </a:p>
          <a:p>
            <a:pPr marL="0" indent="0">
              <a:buNone/>
            </a:pPr>
            <a:r>
              <a:rPr lang="cs-CZ" sz="1500" dirty="0" smtClean="0">
                <a:effectLst/>
                <a:latin typeface="Tahoma" pitchFamily="34" charset="0"/>
              </a:rPr>
              <a:t>Ročník: 9.</a:t>
            </a:r>
          </a:p>
          <a:p>
            <a:pPr marL="0" indent="0">
              <a:buNone/>
            </a:pPr>
            <a:r>
              <a:rPr lang="cs-CZ" sz="1500" dirty="0" smtClean="0">
                <a:effectLst/>
                <a:latin typeface="Tahoma" pitchFamily="34" charset="0"/>
              </a:rPr>
              <a:t>Využití materiálu: nejvyšší vrcholy pohoří ČR</a:t>
            </a:r>
          </a:p>
          <a:p>
            <a:pPr marL="0" indent="0">
              <a:buNone/>
            </a:pPr>
            <a:r>
              <a:rPr lang="cs-CZ" sz="1500" dirty="0">
                <a:latin typeface="Tahoma" pitchFamily="34" charset="0"/>
              </a:rPr>
              <a:t>Forma výuky: </a:t>
            </a:r>
            <a:r>
              <a:rPr lang="cs-CZ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Forma výuky: prezentace v programu </a:t>
            </a:r>
            <a:r>
              <a:rPr lang="cs-CZ" sz="1500" dirty="0" err="1">
                <a:latin typeface="Tahoma" pitchFamily="34" charset="0"/>
                <a:ea typeface="Tahoma" pitchFamily="34" charset="0"/>
                <a:cs typeface="Tahoma" pitchFamily="34" charset="0"/>
              </a:rPr>
              <a:t>powerpoint</a:t>
            </a:r>
            <a:r>
              <a:rPr lang="cs-CZ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, společný rozhovor, </a:t>
            </a:r>
            <a:r>
              <a:rPr lang="cs-CZ" sz="1500" dirty="0">
                <a:latin typeface="Tahoma" pitchFamily="34" charset="0"/>
                <a:cs typeface="Tahoma" pitchFamily="34" charset="0"/>
              </a:rPr>
              <a:t>podrobnější metodika viz. </a:t>
            </a:r>
            <a:r>
              <a:rPr lang="cs-CZ" sz="1500">
                <a:latin typeface="Tahoma" pitchFamily="34" charset="0"/>
                <a:cs typeface="Tahoma" pitchFamily="34" charset="0"/>
              </a:rPr>
              <a:t>poznámky u jednotlivých snímků, práce s mapou</a:t>
            </a:r>
            <a:endParaRPr lang="cs-CZ" sz="150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0" indent="0">
              <a:buNone/>
            </a:pPr>
            <a:r>
              <a:rPr lang="cs-CZ" sz="1500" smtClean="0">
                <a:effectLst/>
                <a:latin typeface="Tahoma" pitchFamily="34" charset="0"/>
              </a:rPr>
              <a:t>Pomůcky</a:t>
            </a:r>
            <a:r>
              <a:rPr lang="cs-CZ" sz="1500" dirty="0" smtClean="0">
                <a:effectLst/>
                <a:latin typeface="Tahoma" pitchFamily="34" charset="0"/>
              </a:rPr>
              <a:t>: počítač, dataprojektor, mapa</a:t>
            </a:r>
          </a:p>
          <a:p>
            <a:endParaRPr lang="cs-CZ" sz="1500" dirty="0" smtClean="0">
              <a:effectLst/>
              <a:latin typeface="Tahom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5" name="Rectangle 7"/>
          <p:cNvSpPr>
            <a:spLocks noGrp="1" noChangeArrowheads="1"/>
          </p:cNvSpPr>
          <p:nvPr>
            <p:ph type="title" idx="4294967295"/>
          </p:nvPr>
        </p:nvSpPr>
        <p:spPr>
          <a:xfrm>
            <a:off x="758825" y="244475"/>
            <a:ext cx="8385175" cy="1431925"/>
          </a:xfrm>
        </p:spPr>
        <p:txBody>
          <a:bodyPr/>
          <a:lstStyle/>
          <a:p>
            <a:pPr eaLnBrk="1" hangingPunct="1">
              <a:defRPr/>
            </a:pPr>
            <a:r>
              <a:rPr lang="cs-CZ" smtClean="0"/>
              <a:t>Nejvyšší vrcholy pohoří ČR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4294967295"/>
          </p:nvPr>
        </p:nvSpPr>
        <p:spPr>
          <a:xfrm>
            <a:off x="1136650" y="1905000"/>
            <a:ext cx="8007350" cy="4191000"/>
          </a:xfrm>
        </p:spPr>
        <p:txBody>
          <a:bodyPr>
            <a:normAutofit/>
          </a:bodyPr>
          <a:lstStyle/>
          <a:p>
            <a:pPr eaLnBrk="1" hangingPunct="1">
              <a:buFont typeface="Wingdings" pitchFamily="2" charset="2"/>
              <a:buNone/>
              <a:defRPr/>
            </a:pPr>
            <a:r>
              <a:rPr lang="cs-CZ" sz="1800" smtClean="0">
                <a:solidFill>
                  <a:srgbClr val="898989"/>
                </a:solidFill>
              </a:rPr>
              <a:t>                   </a:t>
            </a:r>
          </a:p>
          <a:p>
            <a:pPr eaLnBrk="1" hangingPunct="1">
              <a:defRPr/>
            </a:pPr>
            <a:r>
              <a:rPr lang="cs-CZ" sz="4400" smtClean="0">
                <a:solidFill>
                  <a:srgbClr val="898989"/>
                </a:solidFill>
              </a:rPr>
              <a:t>1. Nejvyšší vrchol Šumavy?</a:t>
            </a:r>
          </a:p>
          <a:p>
            <a:pPr eaLnBrk="1" hangingPunct="1">
              <a:defRPr/>
            </a:pPr>
            <a:r>
              <a:rPr lang="cs-CZ" sz="4400" smtClean="0">
                <a:solidFill>
                  <a:srgbClr val="898989"/>
                </a:solidFill>
              </a:rPr>
              <a:t>Plechý 1378 m</a:t>
            </a:r>
          </a:p>
        </p:txBody>
      </p:sp>
      <p:pic>
        <p:nvPicPr>
          <p:cNvPr id="17411" name="Picture 4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23850" y="6381750"/>
            <a:ext cx="530225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Zástupný symbol pro zápatí 1"/>
          <p:cNvSpPr txBox="1">
            <a:spLocks noGrp="1"/>
          </p:cNvSpPr>
          <p:nvPr/>
        </p:nvSpPr>
        <p:spPr bwMode="auto">
          <a:xfrm>
            <a:off x="3124200" y="6356350"/>
            <a:ext cx="2895600" cy="365125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t>Moderní škola 2011, CZ.1.07/1.4.00/21.1692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5" name="Rectangle 7"/>
          <p:cNvSpPr>
            <a:spLocks noGrp="1" noChangeArrowheads="1"/>
          </p:cNvSpPr>
          <p:nvPr>
            <p:ph type="title" idx="4294967295"/>
          </p:nvPr>
        </p:nvSpPr>
        <p:spPr>
          <a:xfrm>
            <a:off x="758825" y="244475"/>
            <a:ext cx="8385175" cy="1431925"/>
          </a:xfrm>
        </p:spPr>
        <p:txBody>
          <a:bodyPr/>
          <a:lstStyle/>
          <a:p>
            <a:pPr eaLnBrk="1" hangingPunct="1">
              <a:defRPr/>
            </a:pPr>
            <a:r>
              <a:rPr lang="cs-CZ" smtClean="0"/>
              <a:t>Nejvyšší vrcholy pohoří ČR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4294967295"/>
          </p:nvPr>
        </p:nvSpPr>
        <p:spPr>
          <a:xfrm>
            <a:off x="1136650" y="1905000"/>
            <a:ext cx="8007350" cy="4191000"/>
          </a:xfrm>
        </p:spPr>
        <p:txBody>
          <a:bodyPr>
            <a:normAutofit/>
          </a:bodyPr>
          <a:lstStyle/>
          <a:p>
            <a:pPr eaLnBrk="1" hangingPunct="1">
              <a:buFont typeface="Wingdings" pitchFamily="2" charset="2"/>
              <a:buNone/>
              <a:defRPr/>
            </a:pPr>
            <a:r>
              <a:rPr lang="cs-CZ" sz="1800" smtClean="0">
                <a:solidFill>
                  <a:srgbClr val="898989"/>
                </a:solidFill>
              </a:rPr>
              <a:t>                   </a:t>
            </a:r>
          </a:p>
          <a:p>
            <a:pPr eaLnBrk="1" hangingPunct="1">
              <a:defRPr/>
            </a:pPr>
            <a:r>
              <a:rPr lang="cs-CZ" sz="4400" smtClean="0">
                <a:solidFill>
                  <a:srgbClr val="898989"/>
                </a:solidFill>
              </a:rPr>
              <a:t>2. Nejvyšší vrchol Orlických hor?</a:t>
            </a:r>
          </a:p>
          <a:p>
            <a:pPr eaLnBrk="1" hangingPunct="1">
              <a:defRPr/>
            </a:pPr>
            <a:r>
              <a:rPr lang="cs-CZ" sz="4400" smtClean="0">
                <a:solidFill>
                  <a:srgbClr val="898989"/>
                </a:solidFill>
              </a:rPr>
              <a:t>Velká Deštná 1115 m</a:t>
            </a:r>
          </a:p>
        </p:txBody>
      </p:sp>
      <p:pic>
        <p:nvPicPr>
          <p:cNvPr id="19459" name="Picture 4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23850" y="6381750"/>
            <a:ext cx="530225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Zástupný symbol pro zápatí 1"/>
          <p:cNvSpPr txBox="1">
            <a:spLocks noGrp="1"/>
          </p:cNvSpPr>
          <p:nvPr/>
        </p:nvSpPr>
        <p:spPr bwMode="auto">
          <a:xfrm>
            <a:off x="3124200" y="6356350"/>
            <a:ext cx="2895600" cy="365125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t>Moderní škola 2011, CZ.1.07/1.4.00/21.1692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5" name="Rectangle 7"/>
          <p:cNvSpPr>
            <a:spLocks noGrp="1" noChangeArrowheads="1"/>
          </p:cNvSpPr>
          <p:nvPr>
            <p:ph type="title" idx="4294967295"/>
          </p:nvPr>
        </p:nvSpPr>
        <p:spPr>
          <a:xfrm>
            <a:off x="758825" y="244475"/>
            <a:ext cx="8385175" cy="1431925"/>
          </a:xfrm>
        </p:spPr>
        <p:txBody>
          <a:bodyPr/>
          <a:lstStyle/>
          <a:p>
            <a:pPr eaLnBrk="1" hangingPunct="1">
              <a:defRPr/>
            </a:pPr>
            <a:r>
              <a:rPr lang="cs-CZ" smtClean="0"/>
              <a:t>Nejvyšší vrcholy pohoří ČR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4294967295"/>
          </p:nvPr>
        </p:nvSpPr>
        <p:spPr>
          <a:xfrm>
            <a:off x="1136650" y="1905000"/>
            <a:ext cx="8007350" cy="4191000"/>
          </a:xfrm>
        </p:spPr>
        <p:txBody>
          <a:bodyPr>
            <a:normAutofit/>
          </a:bodyPr>
          <a:lstStyle/>
          <a:p>
            <a:pPr eaLnBrk="1" hangingPunct="1">
              <a:buFont typeface="Wingdings" pitchFamily="2" charset="2"/>
              <a:buNone/>
              <a:defRPr/>
            </a:pPr>
            <a:r>
              <a:rPr lang="cs-CZ" sz="1800" smtClean="0">
                <a:solidFill>
                  <a:srgbClr val="898989"/>
                </a:solidFill>
              </a:rPr>
              <a:t>                   </a:t>
            </a:r>
          </a:p>
          <a:p>
            <a:pPr eaLnBrk="1" hangingPunct="1">
              <a:defRPr/>
            </a:pPr>
            <a:r>
              <a:rPr lang="cs-CZ" sz="4400" smtClean="0">
                <a:solidFill>
                  <a:srgbClr val="898989"/>
                </a:solidFill>
              </a:rPr>
              <a:t>3. Nejvyšší vrchol Krušných hor?</a:t>
            </a:r>
          </a:p>
          <a:p>
            <a:pPr eaLnBrk="1" hangingPunct="1">
              <a:defRPr/>
            </a:pPr>
            <a:r>
              <a:rPr lang="cs-CZ" sz="4400" smtClean="0">
                <a:solidFill>
                  <a:srgbClr val="898989"/>
                </a:solidFill>
              </a:rPr>
              <a:t>Klínovec 1244 m</a:t>
            </a:r>
          </a:p>
          <a:p>
            <a:pPr eaLnBrk="1" hangingPunct="1">
              <a:buFont typeface="Wingdings" pitchFamily="2" charset="2"/>
              <a:buNone/>
              <a:defRPr/>
            </a:pPr>
            <a:endParaRPr lang="cs-CZ" sz="4400" smtClean="0">
              <a:solidFill>
                <a:srgbClr val="898989"/>
              </a:solidFill>
            </a:endParaRPr>
          </a:p>
        </p:txBody>
      </p:sp>
      <p:pic>
        <p:nvPicPr>
          <p:cNvPr id="21507" name="Picture 4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23850" y="6381750"/>
            <a:ext cx="530225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Zástupný symbol pro zápatí 1"/>
          <p:cNvSpPr txBox="1">
            <a:spLocks noGrp="1"/>
          </p:cNvSpPr>
          <p:nvPr/>
        </p:nvSpPr>
        <p:spPr bwMode="auto">
          <a:xfrm>
            <a:off x="3124200" y="6356350"/>
            <a:ext cx="2895600" cy="365125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t>Moderní škola 2011, CZ.1.07/1.4.00/21.1692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5" name="Rectangle 7"/>
          <p:cNvSpPr>
            <a:spLocks noGrp="1" noChangeArrowheads="1"/>
          </p:cNvSpPr>
          <p:nvPr>
            <p:ph type="title" idx="4294967295"/>
          </p:nvPr>
        </p:nvSpPr>
        <p:spPr>
          <a:xfrm>
            <a:off x="758825" y="244475"/>
            <a:ext cx="8385175" cy="1431925"/>
          </a:xfrm>
        </p:spPr>
        <p:txBody>
          <a:bodyPr/>
          <a:lstStyle/>
          <a:p>
            <a:pPr eaLnBrk="1" hangingPunct="1">
              <a:defRPr/>
            </a:pPr>
            <a:r>
              <a:rPr lang="cs-CZ" smtClean="0"/>
              <a:t>Nejvyšší vrcholy pohoří ČR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4294967295"/>
          </p:nvPr>
        </p:nvSpPr>
        <p:spPr>
          <a:xfrm>
            <a:off x="1136650" y="1905000"/>
            <a:ext cx="8007350" cy="4191000"/>
          </a:xfrm>
        </p:spPr>
        <p:txBody>
          <a:bodyPr>
            <a:normAutofit/>
          </a:bodyPr>
          <a:lstStyle/>
          <a:p>
            <a:pPr eaLnBrk="1" hangingPunct="1">
              <a:buFont typeface="Wingdings" pitchFamily="2" charset="2"/>
              <a:buNone/>
              <a:defRPr/>
            </a:pPr>
            <a:r>
              <a:rPr lang="cs-CZ" sz="1800" dirty="0" smtClean="0">
                <a:solidFill>
                  <a:srgbClr val="898989"/>
                </a:solidFill>
              </a:rPr>
              <a:t>                   </a:t>
            </a:r>
          </a:p>
          <a:p>
            <a:pPr eaLnBrk="1" hangingPunct="1">
              <a:defRPr/>
            </a:pPr>
            <a:r>
              <a:rPr lang="cs-CZ" sz="4400" dirty="0" smtClean="0">
                <a:solidFill>
                  <a:srgbClr val="898989"/>
                </a:solidFill>
              </a:rPr>
              <a:t>4. Nejvyšší vrchol Hrubého Jeseníku?</a:t>
            </a:r>
          </a:p>
          <a:p>
            <a:pPr eaLnBrk="1" hangingPunct="1">
              <a:defRPr/>
            </a:pPr>
            <a:r>
              <a:rPr lang="cs-CZ" sz="4400" dirty="0" smtClean="0">
                <a:solidFill>
                  <a:srgbClr val="898989"/>
                </a:solidFill>
              </a:rPr>
              <a:t>Praděd 1491 m</a:t>
            </a:r>
          </a:p>
          <a:p>
            <a:pPr eaLnBrk="1" hangingPunct="1">
              <a:buFont typeface="Wingdings" pitchFamily="2" charset="2"/>
              <a:buNone/>
              <a:defRPr/>
            </a:pPr>
            <a:endParaRPr lang="cs-CZ" sz="4400" dirty="0" smtClean="0">
              <a:solidFill>
                <a:srgbClr val="898989"/>
              </a:solidFill>
            </a:endParaRPr>
          </a:p>
        </p:txBody>
      </p:sp>
      <p:pic>
        <p:nvPicPr>
          <p:cNvPr id="23555" name="Picture 4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23850" y="6381750"/>
            <a:ext cx="530225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Zástupný symbol pro zápatí 1"/>
          <p:cNvSpPr txBox="1">
            <a:spLocks noGrp="1"/>
          </p:cNvSpPr>
          <p:nvPr/>
        </p:nvSpPr>
        <p:spPr bwMode="auto">
          <a:xfrm>
            <a:off x="3124200" y="6356350"/>
            <a:ext cx="2895600" cy="365125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t>Moderní škola 2011, CZ.1.07/1.4.00/21.1692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5" name="Rectangle 7"/>
          <p:cNvSpPr>
            <a:spLocks noGrp="1" noChangeArrowheads="1"/>
          </p:cNvSpPr>
          <p:nvPr>
            <p:ph type="title" idx="4294967295"/>
          </p:nvPr>
        </p:nvSpPr>
        <p:spPr>
          <a:xfrm>
            <a:off x="758825" y="244475"/>
            <a:ext cx="8385175" cy="1431925"/>
          </a:xfrm>
        </p:spPr>
        <p:txBody>
          <a:bodyPr/>
          <a:lstStyle/>
          <a:p>
            <a:pPr eaLnBrk="1" hangingPunct="1">
              <a:defRPr/>
            </a:pPr>
            <a:r>
              <a:rPr lang="cs-CZ" smtClean="0"/>
              <a:t>Nejvyšší vrcholy pohoří ČR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4294967295"/>
          </p:nvPr>
        </p:nvSpPr>
        <p:spPr>
          <a:xfrm>
            <a:off x="1136650" y="1905000"/>
            <a:ext cx="8007350" cy="4191000"/>
          </a:xfrm>
        </p:spPr>
        <p:txBody>
          <a:bodyPr>
            <a:normAutofit/>
          </a:bodyPr>
          <a:lstStyle/>
          <a:p>
            <a:pPr eaLnBrk="1" hangingPunct="1">
              <a:buFont typeface="Wingdings" pitchFamily="2" charset="2"/>
              <a:buNone/>
              <a:defRPr/>
            </a:pPr>
            <a:r>
              <a:rPr lang="cs-CZ" sz="1800" smtClean="0">
                <a:solidFill>
                  <a:srgbClr val="898989"/>
                </a:solidFill>
              </a:rPr>
              <a:t>                   </a:t>
            </a:r>
          </a:p>
          <a:p>
            <a:pPr eaLnBrk="1" hangingPunct="1">
              <a:defRPr/>
            </a:pPr>
            <a:r>
              <a:rPr lang="cs-CZ" sz="4400" smtClean="0">
                <a:solidFill>
                  <a:srgbClr val="898989"/>
                </a:solidFill>
              </a:rPr>
              <a:t>5. Nejvyšší vrchol Moravskoslezských Beskyd?</a:t>
            </a:r>
          </a:p>
          <a:p>
            <a:pPr eaLnBrk="1" hangingPunct="1">
              <a:defRPr/>
            </a:pPr>
            <a:r>
              <a:rPr lang="cs-CZ" sz="4400" smtClean="0">
                <a:solidFill>
                  <a:srgbClr val="898989"/>
                </a:solidFill>
              </a:rPr>
              <a:t>Lysá hora 1323 m</a:t>
            </a:r>
          </a:p>
        </p:txBody>
      </p:sp>
      <p:pic>
        <p:nvPicPr>
          <p:cNvPr id="25603" name="Picture 4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23850" y="6381750"/>
            <a:ext cx="530225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Zástupný symbol pro zápatí 1"/>
          <p:cNvSpPr txBox="1">
            <a:spLocks noGrp="1"/>
          </p:cNvSpPr>
          <p:nvPr/>
        </p:nvSpPr>
        <p:spPr bwMode="auto">
          <a:xfrm>
            <a:off x="3124200" y="6356350"/>
            <a:ext cx="2895600" cy="365125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t>Moderní škola 2011, CZ.1.07/1.4.00/21.1692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5" name="Rectangle 7"/>
          <p:cNvSpPr>
            <a:spLocks noGrp="1" noChangeArrowheads="1"/>
          </p:cNvSpPr>
          <p:nvPr>
            <p:ph type="title" idx="4294967295"/>
          </p:nvPr>
        </p:nvSpPr>
        <p:spPr>
          <a:xfrm>
            <a:off x="758825" y="244475"/>
            <a:ext cx="8385175" cy="1431925"/>
          </a:xfrm>
        </p:spPr>
        <p:txBody>
          <a:bodyPr/>
          <a:lstStyle/>
          <a:p>
            <a:pPr eaLnBrk="1" hangingPunct="1">
              <a:defRPr/>
            </a:pPr>
            <a:r>
              <a:rPr lang="cs-CZ" smtClean="0"/>
              <a:t>Nejvyšší vrcholy pohoří ČR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4294967295"/>
          </p:nvPr>
        </p:nvSpPr>
        <p:spPr>
          <a:xfrm>
            <a:off x="1136650" y="1905000"/>
            <a:ext cx="8007350" cy="4191000"/>
          </a:xfrm>
        </p:spPr>
        <p:txBody>
          <a:bodyPr>
            <a:normAutofit/>
          </a:bodyPr>
          <a:lstStyle/>
          <a:p>
            <a:pPr eaLnBrk="1" hangingPunct="1">
              <a:buFont typeface="Wingdings" pitchFamily="2" charset="2"/>
              <a:buNone/>
              <a:defRPr/>
            </a:pPr>
            <a:r>
              <a:rPr lang="cs-CZ" sz="1800" dirty="0" smtClean="0">
                <a:solidFill>
                  <a:srgbClr val="898989"/>
                </a:solidFill>
              </a:rPr>
              <a:t>                   </a:t>
            </a:r>
          </a:p>
          <a:p>
            <a:pPr eaLnBrk="1" hangingPunct="1">
              <a:defRPr/>
            </a:pPr>
            <a:r>
              <a:rPr lang="cs-CZ" sz="4400" dirty="0" smtClean="0">
                <a:solidFill>
                  <a:srgbClr val="898989"/>
                </a:solidFill>
              </a:rPr>
              <a:t>6. Nejvyšší vrchol Chřibů?</a:t>
            </a:r>
          </a:p>
          <a:p>
            <a:pPr eaLnBrk="1" hangingPunct="1">
              <a:defRPr/>
            </a:pPr>
            <a:r>
              <a:rPr lang="cs-CZ" sz="4400" dirty="0" smtClean="0">
                <a:solidFill>
                  <a:srgbClr val="898989"/>
                </a:solidFill>
              </a:rPr>
              <a:t>Brdo 578 m</a:t>
            </a:r>
          </a:p>
        </p:txBody>
      </p:sp>
      <p:pic>
        <p:nvPicPr>
          <p:cNvPr id="27651" name="Picture 4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23850" y="6381750"/>
            <a:ext cx="530225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Zástupný symbol pro zápatí 1"/>
          <p:cNvSpPr txBox="1">
            <a:spLocks noGrp="1"/>
          </p:cNvSpPr>
          <p:nvPr/>
        </p:nvSpPr>
        <p:spPr bwMode="auto">
          <a:xfrm>
            <a:off x="3124200" y="6356350"/>
            <a:ext cx="2895600" cy="365125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t>Moderní škola 2011, CZ.1.07/1.4.00/21.1692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5" name="Rectangle 7"/>
          <p:cNvSpPr>
            <a:spLocks noGrp="1" noChangeArrowheads="1"/>
          </p:cNvSpPr>
          <p:nvPr>
            <p:ph type="title" idx="4294967295"/>
          </p:nvPr>
        </p:nvSpPr>
        <p:spPr>
          <a:xfrm>
            <a:off x="758825" y="244475"/>
            <a:ext cx="8385175" cy="1431925"/>
          </a:xfrm>
        </p:spPr>
        <p:txBody>
          <a:bodyPr/>
          <a:lstStyle/>
          <a:p>
            <a:pPr eaLnBrk="1" hangingPunct="1">
              <a:defRPr/>
            </a:pPr>
            <a:r>
              <a:rPr lang="cs-CZ" smtClean="0"/>
              <a:t>Nejvyšší vrcholy pohoří ČR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4294967295"/>
          </p:nvPr>
        </p:nvSpPr>
        <p:spPr>
          <a:xfrm>
            <a:off x="1136650" y="1905000"/>
            <a:ext cx="8007350" cy="4191000"/>
          </a:xfrm>
        </p:spPr>
        <p:txBody>
          <a:bodyPr>
            <a:normAutofit/>
          </a:bodyPr>
          <a:lstStyle/>
          <a:p>
            <a:pPr eaLnBrk="1" hangingPunct="1">
              <a:buFont typeface="Wingdings" pitchFamily="2" charset="2"/>
              <a:buNone/>
              <a:defRPr/>
            </a:pPr>
            <a:r>
              <a:rPr lang="cs-CZ" sz="1800" smtClean="0">
                <a:solidFill>
                  <a:srgbClr val="898989"/>
                </a:solidFill>
              </a:rPr>
              <a:t>                   </a:t>
            </a:r>
          </a:p>
          <a:p>
            <a:pPr eaLnBrk="1" hangingPunct="1">
              <a:defRPr/>
            </a:pPr>
            <a:r>
              <a:rPr lang="cs-CZ" sz="4400" smtClean="0">
                <a:solidFill>
                  <a:srgbClr val="898989"/>
                </a:solidFill>
              </a:rPr>
              <a:t>7. Nejvyšší vrchol Českomoravské vrchoviny?</a:t>
            </a:r>
          </a:p>
          <a:p>
            <a:pPr eaLnBrk="1" hangingPunct="1">
              <a:defRPr/>
            </a:pPr>
            <a:r>
              <a:rPr lang="cs-CZ" sz="4400" smtClean="0">
                <a:solidFill>
                  <a:srgbClr val="898989"/>
                </a:solidFill>
              </a:rPr>
              <a:t>Javořice 837 m</a:t>
            </a:r>
          </a:p>
        </p:txBody>
      </p:sp>
      <p:pic>
        <p:nvPicPr>
          <p:cNvPr id="29699" name="Picture 4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23850" y="6381750"/>
            <a:ext cx="530225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Zástupný symbol pro zápatí 1"/>
          <p:cNvSpPr txBox="1">
            <a:spLocks noGrp="1"/>
          </p:cNvSpPr>
          <p:nvPr/>
        </p:nvSpPr>
        <p:spPr bwMode="auto">
          <a:xfrm>
            <a:off x="3124200" y="6356350"/>
            <a:ext cx="2895600" cy="365125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t>Moderní škola 2011, CZ.1.07/1.4.00/21.1692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5" name="Rectangle 7"/>
          <p:cNvSpPr>
            <a:spLocks noGrp="1" noChangeArrowheads="1"/>
          </p:cNvSpPr>
          <p:nvPr>
            <p:ph type="title" idx="4294967295"/>
          </p:nvPr>
        </p:nvSpPr>
        <p:spPr>
          <a:xfrm>
            <a:off x="758825" y="244475"/>
            <a:ext cx="8385175" cy="1431925"/>
          </a:xfrm>
        </p:spPr>
        <p:txBody>
          <a:bodyPr/>
          <a:lstStyle/>
          <a:p>
            <a:pPr eaLnBrk="1" hangingPunct="1">
              <a:defRPr/>
            </a:pPr>
            <a:r>
              <a:rPr lang="cs-CZ" smtClean="0"/>
              <a:t>Nejvyšší vrcholy pohoří ČR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4294967295"/>
          </p:nvPr>
        </p:nvSpPr>
        <p:spPr>
          <a:xfrm>
            <a:off x="1136650" y="1905000"/>
            <a:ext cx="8007350" cy="4191000"/>
          </a:xfrm>
        </p:spPr>
        <p:txBody>
          <a:bodyPr>
            <a:normAutofit/>
          </a:bodyPr>
          <a:lstStyle/>
          <a:p>
            <a:pPr eaLnBrk="1" hangingPunct="1">
              <a:buFont typeface="Wingdings" pitchFamily="2" charset="2"/>
              <a:buNone/>
              <a:defRPr/>
            </a:pPr>
            <a:r>
              <a:rPr lang="cs-CZ" sz="1800" dirty="0" smtClean="0">
                <a:solidFill>
                  <a:srgbClr val="898989"/>
                </a:solidFill>
              </a:rPr>
              <a:t>                   </a:t>
            </a:r>
          </a:p>
          <a:p>
            <a:pPr eaLnBrk="1" hangingPunct="1">
              <a:defRPr/>
            </a:pPr>
            <a:r>
              <a:rPr lang="cs-CZ" sz="4400" dirty="0" smtClean="0">
                <a:solidFill>
                  <a:srgbClr val="898989"/>
                </a:solidFill>
              </a:rPr>
              <a:t>8. Nejvyšší vrchol Novohradských hor?</a:t>
            </a:r>
          </a:p>
          <a:p>
            <a:pPr eaLnBrk="1" hangingPunct="1">
              <a:defRPr/>
            </a:pPr>
            <a:r>
              <a:rPr lang="cs-CZ" sz="4400" dirty="0" smtClean="0">
                <a:solidFill>
                  <a:srgbClr val="898989"/>
                </a:solidFill>
              </a:rPr>
              <a:t>Kamenec 1072 m</a:t>
            </a:r>
          </a:p>
        </p:txBody>
      </p:sp>
      <p:pic>
        <p:nvPicPr>
          <p:cNvPr id="31747" name="Picture 4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23850" y="6381750"/>
            <a:ext cx="530225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Zástupný symbol pro zápatí 1"/>
          <p:cNvSpPr txBox="1">
            <a:spLocks noGrp="1"/>
          </p:cNvSpPr>
          <p:nvPr/>
        </p:nvSpPr>
        <p:spPr bwMode="auto">
          <a:xfrm>
            <a:off x="3124200" y="6356350"/>
            <a:ext cx="2895600" cy="365125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t>Moderní škola 2011, CZ.1.07/1.4.00/21.1692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</p:spPr>
        <p:txBody>
          <a:bodyPr rtlCol="0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200">
                <a:solidFill>
                  <a:schemeClr val="tx1">
                    <a:tint val="75000"/>
                  </a:schemeClr>
                </a:solidFill>
                <a:effectLst/>
                <a:latin typeface="+mn-lt"/>
              </a:rPr>
              <a:t>Moderní škola 2011, CZ.1.07/1.4.00/21.1692</a:t>
            </a:r>
          </a:p>
        </p:txBody>
      </p:sp>
      <p:sp>
        <p:nvSpPr>
          <p:cNvPr id="19457" name="Nadpis 1"/>
          <p:cNvSpPr>
            <a:spLocks noGrp="1"/>
          </p:cNvSpPr>
          <p:nvPr>
            <p:ph type="title" idx="4294967295"/>
          </p:nvPr>
        </p:nvSpPr>
        <p:spPr>
          <a:xfrm>
            <a:off x="758825" y="244475"/>
            <a:ext cx="8385175" cy="1431925"/>
          </a:xfrm>
        </p:spPr>
        <p:txBody>
          <a:bodyPr/>
          <a:lstStyle/>
          <a:p>
            <a:pPr eaLnBrk="1" hangingPunct="1">
              <a:defRPr/>
            </a:pPr>
            <a:r>
              <a:rPr lang="cs-CZ" sz="1000"/>
              <a:t/>
            </a:r>
            <a:br>
              <a:rPr lang="cs-CZ" sz="1000"/>
            </a:br>
            <a:endParaRPr lang="cs-CZ" sz="1000"/>
          </a:p>
        </p:txBody>
      </p:sp>
      <p:sp>
        <p:nvSpPr>
          <p:cNvPr id="33796" name="TextovéPole 3"/>
          <p:cNvSpPr txBox="1">
            <a:spLocks noChangeArrowheads="1"/>
          </p:cNvSpPr>
          <p:nvPr/>
        </p:nvSpPr>
        <p:spPr bwMode="auto">
          <a:xfrm>
            <a:off x="684213" y="549275"/>
            <a:ext cx="7848600" cy="784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500">
                <a:latin typeface="Tahoma" pitchFamily="34" charset="0"/>
                <a:cs typeface="Tahoma" pitchFamily="34" charset="0"/>
              </a:rPr>
              <a:t>Citace: </a:t>
            </a:r>
          </a:p>
          <a:p>
            <a:endParaRPr lang="cs-CZ" sz="1500">
              <a:latin typeface="Tahoma" pitchFamily="34" charset="0"/>
              <a:cs typeface="Tahoma" pitchFamily="34" charset="0"/>
            </a:endParaRPr>
          </a:p>
          <a:p>
            <a:pPr lvl="1">
              <a:buFont typeface="Arial" charset="0"/>
              <a:buChar char="•"/>
            </a:pPr>
            <a:endParaRPr lang="cs-CZ" sz="1500">
              <a:latin typeface="Tahoma" pitchFamily="34" charset="0"/>
              <a:cs typeface="Tahoma" pitchFamily="34" charset="0"/>
            </a:endParaRPr>
          </a:p>
        </p:txBody>
      </p:sp>
      <p:pic>
        <p:nvPicPr>
          <p:cNvPr id="33797" name="Picture 4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23850" y="6381750"/>
            <a:ext cx="530225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341</TotalTime>
  <Words>366</Words>
  <Application>Microsoft Office PowerPoint</Application>
  <PresentationFormat>Předvádění na obrazovce (4:3)</PresentationFormat>
  <Paragraphs>81</Paragraphs>
  <Slides>11</Slides>
  <Notes>10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Prezentace aplikace PowerPoint</vt:lpstr>
      <vt:lpstr>Nejvyšší vrcholy pohoří ČR</vt:lpstr>
      <vt:lpstr>Nejvyšší vrcholy pohoří ČR</vt:lpstr>
      <vt:lpstr>Nejvyšší vrcholy pohoří ČR</vt:lpstr>
      <vt:lpstr>Nejvyšší vrcholy pohoří ČR</vt:lpstr>
      <vt:lpstr>Nejvyšší vrcholy pohoří ČR</vt:lpstr>
      <vt:lpstr>Nejvyšší vrcholy pohoří ČR</vt:lpstr>
      <vt:lpstr>Nejvyšší vrcholy pohoří ČR</vt:lpstr>
      <vt:lpstr>Nejvyšší vrcholy pohoří ČR</vt:lpstr>
      <vt:lpstr> </vt:lpstr>
    </vt:vector>
  </TitlesOfParts>
  <Company>Základní škola TGM Český Krumlov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vytvořit prezentaci v powerpointu zaměřenou na lesní zvířata celkový počet snímků je 3 nastavte na každý snímek přechod každý snímek bude obsahovat  jeden obrázek, který si vezmete ze</dc:title>
  <dc:creator>UT-15</dc:creator>
  <cp:lastModifiedBy>Honza</cp:lastModifiedBy>
  <cp:revision>37</cp:revision>
  <dcterms:created xsi:type="dcterms:W3CDTF">2011-05-26T14:17:08Z</dcterms:created>
  <dcterms:modified xsi:type="dcterms:W3CDTF">2011-12-10T14:21:29Z</dcterms:modified>
</cp:coreProperties>
</file>