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7" r:id="rId2"/>
    <p:sldId id="268" r:id="rId3"/>
    <p:sldId id="263" r:id="rId4"/>
    <p:sldId id="264" r:id="rId5"/>
    <p:sldId id="258" r:id="rId6"/>
    <p:sldId id="265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4"/>
          <p:cNvSpPr txBox="1">
            <a:spLocks noChangeArrowheads="1"/>
          </p:cNvSpPr>
          <p:nvPr/>
        </p:nvSpPr>
        <p:spPr bwMode="auto">
          <a:xfrm>
            <a:off x="2037667" y="2286000"/>
            <a:ext cx="54287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ČLOVĚK A JEHO 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4. </a:t>
            </a:r>
            <a:r>
              <a:rPr lang="cs-CZ" sz="3200" dirty="0">
                <a:solidFill>
                  <a:srgbClr val="002060"/>
                </a:solidFill>
              </a:rPr>
              <a:t>r</a:t>
            </a:r>
            <a:r>
              <a:rPr lang="cs-CZ" sz="3200" dirty="0" smtClean="0">
                <a:solidFill>
                  <a:srgbClr val="002060"/>
                </a:solidFill>
              </a:rPr>
              <a:t>očník ZŠ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cs-CZ" sz="3600" smtClean="0"/>
              <a:t>VY_52_INOVACE_06_</a:t>
            </a:r>
            <a:br>
              <a:rPr lang="cs-CZ" sz="3600" smtClean="0"/>
            </a:br>
            <a:r>
              <a:rPr lang="cs-CZ" sz="3600" smtClean="0"/>
              <a:t>Stavba těla kvetoucích rostlin</a:t>
            </a:r>
            <a:endParaRPr lang="cs-CZ" sz="3600" dirty="0"/>
          </a:p>
        </p:txBody>
      </p:sp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2339752" y="5157788"/>
            <a:ext cx="48245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Adamcová</a:t>
            </a:r>
          </a:p>
          <a:p>
            <a:pPr algn="ctr" eaLnBrk="1" hangingPunct="1"/>
            <a:r>
              <a:rPr lang="cs-CZ" sz="3200" dirty="0"/>
              <a:t>Vytvořeno: </a:t>
            </a:r>
            <a:r>
              <a:rPr lang="cs-CZ" sz="3200" dirty="0" smtClean="0"/>
              <a:t>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91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2492896"/>
            <a:ext cx="806489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rgbClr val="002060"/>
                </a:solidFill>
              </a:rPr>
              <a:t>Výukový materiál je </a:t>
            </a:r>
            <a:r>
              <a:rPr lang="cs-CZ" sz="2800" b="1" dirty="0" smtClean="0">
                <a:solidFill>
                  <a:srgbClr val="002060"/>
                </a:solidFill>
              </a:rPr>
              <a:t>určen k opakování stavby těla rostlin – popis jednotlivých částí.</a:t>
            </a:r>
            <a:endParaRPr lang="cs-CZ" sz="28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cs-CZ" sz="2400" dirty="0"/>
          </a:p>
          <a:p>
            <a:pPr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6103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261" y="1782658"/>
            <a:ext cx="5667097" cy="425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259632" y="332656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50"/>
                </a:solidFill>
              </a:rPr>
              <a:t>POPIŠ ČÁSTI STROMU</a:t>
            </a:r>
            <a:endParaRPr lang="cs-CZ" sz="3200" dirty="0">
              <a:solidFill>
                <a:srgbClr val="00B050"/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2555776" y="2204864"/>
            <a:ext cx="6430684" cy="4473207"/>
            <a:chOff x="2555776" y="2204864"/>
            <a:chExt cx="6430684" cy="4473207"/>
          </a:xfrm>
        </p:grpSpPr>
        <p:sp>
          <p:nvSpPr>
            <p:cNvPr id="2" name="TextovéPole 1"/>
            <p:cNvSpPr txBox="1"/>
            <p:nvPr/>
          </p:nvSpPr>
          <p:spPr>
            <a:xfrm>
              <a:off x="5148065" y="6093296"/>
              <a:ext cx="145988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kořeny</a:t>
              </a:r>
              <a:endParaRPr lang="cs-CZ" sz="32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4" name="Přímá spojnice 3"/>
            <p:cNvCxnSpPr/>
            <p:nvPr/>
          </p:nvCxnSpPr>
          <p:spPr>
            <a:xfrm>
              <a:off x="4067944" y="5949280"/>
              <a:ext cx="1080121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>
              <a:off x="2555776" y="5949280"/>
              <a:ext cx="2592289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ovéPole 6"/>
            <p:cNvSpPr txBox="1"/>
            <p:nvPr/>
          </p:nvSpPr>
          <p:spPr>
            <a:xfrm>
              <a:off x="5148065" y="4365104"/>
              <a:ext cx="118173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kmen</a:t>
              </a:r>
              <a:endParaRPr lang="cs-CZ" sz="3200" dirty="0"/>
            </a:p>
          </p:txBody>
        </p:sp>
        <p:cxnSp>
          <p:nvCxnSpPr>
            <p:cNvPr id="9" name="Přímá spojnice 8"/>
            <p:cNvCxnSpPr/>
            <p:nvPr/>
          </p:nvCxnSpPr>
          <p:spPr>
            <a:xfrm flipH="1">
              <a:off x="3419872" y="4657491"/>
              <a:ext cx="1728193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ovéPole 9"/>
            <p:cNvSpPr txBox="1"/>
            <p:nvPr/>
          </p:nvSpPr>
          <p:spPr>
            <a:xfrm>
              <a:off x="5436096" y="2204864"/>
              <a:ext cx="144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koruna</a:t>
              </a:r>
              <a:endParaRPr lang="cs-CZ" sz="3200" dirty="0"/>
            </a:p>
          </p:txBody>
        </p:sp>
        <p:cxnSp>
          <p:nvCxnSpPr>
            <p:cNvPr id="12" name="Přímá spojnice 11"/>
            <p:cNvCxnSpPr>
              <a:endCxn id="10" idx="1"/>
            </p:cNvCxnSpPr>
            <p:nvPr/>
          </p:nvCxnSpPr>
          <p:spPr>
            <a:xfrm>
              <a:off x="4788024" y="2497251"/>
              <a:ext cx="648072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7596336" y="3429000"/>
              <a:ext cx="13901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stonek</a:t>
              </a:r>
              <a:endParaRPr lang="cs-CZ" sz="3200" dirty="0"/>
            </a:p>
          </p:txBody>
        </p:sp>
        <p:sp>
          <p:nvSpPr>
            <p:cNvPr id="15" name="Pravá složená závorka 14"/>
            <p:cNvSpPr/>
            <p:nvPr/>
          </p:nvSpPr>
          <p:spPr>
            <a:xfrm>
              <a:off x="6876256" y="2497252"/>
              <a:ext cx="720080" cy="2160239"/>
            </a:xfrm>
            <a:prstGeom prst="rightBrace">
              <a:avLst>
                <a:gd name="adj1" fmla="val 0"/>
                <a:gd name="adj2" fmla="val 50651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25838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10185" y="1986359"/>
            <a:ext cx="5164723" cy="38735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476672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50"/>
                </a:solidFill>
              </a:rPr>
              <a:t>POPIŠ TĚLO KVETOUCÍ ROSTLINY</a:t>
            </a:r>
            <a:endParaRPr lang="cs-CZ" sz="3200" dirty="0">
              <a:solidFill>
                <a:srgbClr val="00B05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216983" y="1422879"/>
            <a:ext cx="7974890" cy="5327200"/>
            <a:chOff x="216983" y="1422879"/>
            <a:chExt cx="7974890" cy="5327200"/>
          </a:xfrm>
        </p:grpSpPr>
        <p:sp>
          <p:nvSpPr>
            <p:cNvPr id="2" name="TextovéPole 1"/>
            <p:cNvSpPr txBox="1"/>
            <p:nvPr/>
          </p:nvSpPr>
          <p:spPr>
            <a:xfrm>
              <a:off x="7212118" y="1422879"/>
              <a:ext cx="9797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květ</a:t>
              </a:r>
              <a:endParaRPr lang="cs-CZ" sz="3200" dirty="0"/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216983" y="1422880"/>
              <a:ext cx="7875179" cy="5327199"/>
              <a:chOff x="216983" y="1422880"/>
              <a:chExt cx="7875179" cy="5327199"/>
            </a:xfrm>
          </p:grpSpPr>
          <p:cxnSp>
            <p:nvCxnSpPr>
              <p:cNvPr id="4" name="Přímá spojnice 3"/>
              <p:cNvCxnSpPr/>
              <p:nvPr/>
            </p:nvCxnSpPr>
            <p:spPr>
              <a:xfrm>
                <a:off x="5364088" y="1525434"/>
                <a:ext cx="1584176" cy="0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TextovéPole 5"/>
              <p:cNvSpPr txBox="1"/>
              <p:nvPr/>
            </p:nvSpPr>
            <p:spPr>
              <a:xfrm>
                <a:off x="6948264" y="4034096"/>
                <a:ext cx="75373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list</a:t>
                </a:r>
                <a:endParaRPr lang="cs-CZ" sz="3200" dirty="0"/>
              </a:p>
            </p:txBody>
          </p:sp>
          <p:cxnSp>
            <p:nvCxnSpPr>
              <p:cNvPr id="8" name="Přímá spojnice 7"/>
              <p:cNvCxnSpPr/>
              <p:nvPr/>
            </p:nvCxnSpPr>
            <p:spPr>
              <a:xfrm>
                <a:off x="5148064" y="4326483"/>
                <a:ext cx="1800200" cy="0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ovéPole 8"/>
              <p:cNvSpPr txBox="1"/>
              <p:nvPr/>
            </p:nvSpPr>
            <p:spPr>
              <a:xfrm>
                <a:off x="251520" y="4034096"/>
                <a:ext cx="139012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stonek</a:t>
                </a:r>
                <a:endParaRPr lang="cs-CZ" sz="3200" dirty="0"/>
              </a:p>
            </p:txBody>
          </p:sp>
          <p:cxnSp>
            <p:nvCxnSpPr>
              <p:cNvPr id="11" name="Přímá spojnice 10"/>
              <p:cNvCxnSpPr>
                <a:endCxn id="9" idx="3"/>
              </p:cNvCxnSpPr>
              <p:nvPr/>
            </p:nvCxnSpPr>
            <p:spPr>
              <a:xfrm flipH="1">
                <a:off x="1641644" y="4326483"/>
                <a:ext cx="2498308" cy="1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/>
              <p:cNvSpPr txBox="1"/>
              <p:nvPr/>
            </p:nvSpPr>
            <p:spPr>
              <a:xfrm>
                <a:off x="6588224" y="6165304"/>
                <a:ext cx="122020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kořen</a:t>
                </a:r>
                <a:endParaRPr lang="cs-CZ" sz="3200" dirty="0"/>
              </a:p>
            </p:txBody>
          </p:sp>
          <p:cxnSp>
            <p:nvCxnSpPr>
              <p:cNvPr id="14" name="Přímá spojnice 13"/>
              <p:cNvCxnSpPr>
                <a:endCxn id="12" idx="1"/>
              </p:cNvCxnSpPr>
              <p:nvPr/>
            </p:nvCxnSpPr>
            <p:spPr>
              <a:xfrm>
                <a:off x="4492546" y="6021288"/>
                <a:ext cx="2095678" cy="436404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ovéPole 14"/>
              <p:cNvSpPr txBox="1"/>
              <p:nvPr/>
            </p:nvSpPr>
            <p:spPr>
              <a:xfrm>
                <a:off x="251520" y="2699248"/>
                <a:ext cx="12923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pestík</a:t>
                </a:r>
                <a:endParaRPr lang="cs-CZ" sz="3200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6588224" y="2708920"/>
                <a:ext cx="150393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tyčinky</a:t>
                </a:r>
                <a:endParaRPr lang="cs-CZ" sz="3200" dirty="0"/>
              </a:p>
            </p:txBody>
          </p:sp>
          <p:cxnSp>
            <p:nvCxnSpPr>
              <p:cNvPr id="18" name="Přímá spojnice 17"/>
              <p:cNvCxnSpPr>
                <a:endCxn id="16" idx="1"/>
              </p:cNvCxnSpPr>
              <p:nvPr/>
            </p:nvCxnSpPr>
            <p:spPr>
              <a:xfrm>
                <a:off x="4716016" y="2492896"/>
                <a:ext cx="1872208" cy="508412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>
                <a:endCxn id="16" idx="1"/>
              </p:cNvCxnSpPr>
              <p:nvPr/>
            </p:nvCxnSpPr>
            <p:spPr>
              <a:xfrm>
                <a:off x="4139952" y="2747102"/>
                <a:ext cx="2448272" cy="254206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21"/>
              <p:cNvCxnSpPr>
                <a:stCxn id="15" idx="3"/>
              </p:cNvCxnSpPr>
              <p:nvPr/>
            </p:nvCxnSpPr>
            <p:spPr>
              <a:xfrm flipV="1">
                <a:off x="1543861" y="2492896"/>
                <a:ext cx="2812115" cy="498740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ovéPole 22"/>
              <p:cNvSpPr txBox="1"/>
              <p:nvPr/>
            </p:nvSpPr>
            <p:spPr>
              <a:xfrm>
                <a:off x="251520" y="3501008"/>
                <a:ext cx="17281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vajíčka</a:t>
                </a:r>
                <a:endParaRPr lang="cs-CZ" sz="3200" dirty="0"/>
              </a:p>
            </p:txBody>
          </p:sp>
          <p:cxnSp>
            <p:nvCxnSpPr>
              <p:cNvPr id="25" name="Přímá spojnice 24"/>
              <p:cNvCxnSpPr/>
              <p:nvPr/>
            </p:nvCxnSpPr>
            <p:spPr>
              <a:xfrm flipV="1">
                <a:off x="1835696" y="3001308"/>
                <a:ext cx="2520280" cy="792087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TextovéPole 25"/>
              <p:cNvSpPr txBox="1"/>
              <p:nvPr/>
            </p:nvSpPr>
            <p:spPr>
              <a:xfrm>
                <a:off x="216983" y="1932689"/>
                <a:ext cx="128913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blizna</a:t>
                </a:r>
                <a:endParaRPr lang="cs-CZ" sz="3200" dirty="0"/>
              </a:p>
            </p:txBody>
          </p:sp>
          <p:cxnSp>
            <p:nvCxnSpPr>
              <p:cNvPr id="28" name="Přímá spojnice 27"/>
              <p:cNvCxnSpPr>
                <a:stCxn id="26" idx="3"/>
              </p:cNvCxnSpPr>
              <p:nvPr/>
            </p:nvCxnSpPr>
            <p:spPr>
              <a:xfrm>
                <a:off x="1506118" y="2225077"/>
                <a:ext cx="2815321" cy="67652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extovéPole 28"/>
              <p:cNvSpPr txBox="1"/>
              <p:nvPr/>
            </p:nvSpPr>
            <p:spPr>
              <a:xfrm>
                <a:off x="251520" y="1422880"/>
                <a:ext cx="23042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pylová zrna</a:t>
                </a:r>
                <a:endParaRPr lang="cs-CZ" sz="3200" dirty="0"/>
              </a:p>
            </p:txBody>
          </p:sp>
          <p:cxnSp>
            <p:nvCxnSpPr>
              <p:cNvPr id="31" name="Přímá spojnice 30"/>
              <p:cNvCxnSpPr/>
              <p:nvPr/>
            </p:nvCxnSpPr>
            <p:spPr>
              <a:xfrm>
                <a:off x="2555775" y="1633155"/>
                <a:ext cx="1368153" cy="427693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2035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931" y="1610517"/>
            <a:ext cx="4896544" cy="4628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736" y="528780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</a:rPr>
              <a:t>POPIŠ STAVBU KVĚTU</a:t>
            </a:r>
            <a:endParaRPr lang="cs-CZ" sz="3200" b="1" dirty="0">
              <a:solidFill>
                <a:srgbClr val="00B050"/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107504" y="2627620"/>
            <a:ext cx="9225897" cy="3290302"/>
            <a:chOff x="107504" y="2627620"/>
            <a:chExt cx="9225897" cy="3290302"/>
          </a:xfrm>
        </p:grpSpPr>
        <p:cxnSp>
          <p:nvCxnSpPr>
            <p:cNvPr id="4" name="Přímá spojnice 3"/>
            <p:cNvCxnSpPr/>
            <p:nvPr/>
          </p:nvCxnSpPr>
          <p:spPr>
            <a:xfrm flipH="1" flipV="1">
              <a:off x="2195736" y="2924944"/>
              <a:ext cx="2304256" cy="72008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ovéPole 4"/>
            <p:cNvSpPr txBox="1"/>
            <p:nvPr/>
          </p:nvSpPr>
          <p:spPr>
            <a:xfrm>
              <a:off x="107504" y="2627620"/>
              <a:ext cx="28203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pestík (samičí část květu)</a:t>
              </a:r>
              <a:endParaRPr lang="cs-CZ" dirty="0"/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4716016" y="5733256"/>
              <a:ext cx="2880320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7670328" y="5548590"/>
              <a:ext cx="7970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kalich</a:t>
              </a:r>
              <a:endParaRPr lang="cs-CZ" dirty="0"/>
            </a:p>
          </p:txBody>
        </p:sp>
        <p:cxnSp>
          <p:nvCxnSpPr>
            <p:cNvPr id="11" name="Přímá spojnice 10"/>
            <p:cNvCxnSpPr/>
            <p:nvPr/>
          </p:nvCxnSpPr>
          <p:spPr>
            <a:xfrm flipH="1">
              <a:off x="1763688" y="3316342"/>
              <a:ext cx="3456384" cy="129614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H="1">
              <a:off x="1763688" y="3532366"/>
              <a:ext cx="1944216" cy="108012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179512" y="4725144"/>
              <a:ext cx="29023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tyčinky (samčí část květu)</a:t>
              </a:r>
              <a:endParaRPr lang="cs-CZ" dirty="0"/>
            </a:p>
          </p:txBody>
        </p:sp>
        <p:cxnSp>
          <p:nvCxnSpPr>
            <p:cNvPr id="16" name="Přímá spojnice 15"/>
            <p:cNvCxnSpPr/>
            <p:nvPr/>
          </p:nvCxnSpPr>
          <p:spPr>
            <a:xfrm>
              <a:off x="5868144" y="3964414"/>
              <a:ext cx="1512168" cy="7665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7209673" y="3779748"/>
              <a:ext cx="21237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korunní lístek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01458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7536" y="260648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00B050"/>
                </a:solidFill>
              </a:rPr>
              <a:t>Z JAKÝCH ČÁSTÍ SE SKLÁDÁ LIST?</a:t>
            </a:r>
            <a:endParaRPr lang="cs-CZ" sz="4000" dirty="0">
              <a:solidFill>
                <a:srgbClr val="00B05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395536" y="1743708"/>
            <a:ext cx="8870814" cy="4995919"/>
            <a:chOff x="395536" y="1743708"/>
            <a:chExt cx="8870814" cy="4995919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1743708"/>
              <a:ext cx="5256584" cy="39424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8" name="Skupina 7"/>
            <p:cNvGrpSpPr/>
            <p:nvPr/>
          </p:nvGrpSpPr>
          <p:grpSpPr>
            <a:xfrm>
              <a:off x="395536" y="2132856"/>
              <a:ext cx="8870814" cy="4606771"/>
              <a:chOff x="395536" y="2132856"/>
              <a:chExt cx="8870814" cy="4606771"/>
            </a:xfrm>
          </p:grpSpPr>
          <p:sp>
            <p:nvSpPr>
              <p:cNvPr id="4" name="TextovéPole 3"/>
              <p:cNvSpPr txBox="1"/>
              <p:nvPr/>
            </p:nvSpPr>
            <p:spPr>
              <a:xfrm>
                <a:off x="7308304" y="2132856"/>
                <a:ext cx="19580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600" dirty="0" smtClean="0"/>
                  <a:t>čepel</a:t>
                </a:r>
                <a:endParaRPr lang="cs-CZ" sz="3600" dirty="0"/>
              </a:p>
            </p:txBody>
          </p:sp>
          <p:grpSp>
            <p:nvGrpSpPr>
              <p:cNvPr id="6" name="Skupina 5"/>
              <p:cNvGrpSpPr/>
              <p:nvPr/>
            </p:nvGrpSpPr>
            <p:grpSpPr>
              <a:xfrm>
                <a:off x="395536" y="2348880"/>
                <a:ext cx="6912768" cy="4390747"/>
                <a:chOff x="395536" y="2348880"/>
                <a:chExt cx="6912768" cy="4390747"/>
              </a:xfrm>
            </p:grpSpPr>
            <p:sp>
              <p:nvSpPr>
                <p:cNvPr id="3" name="TextovéPole 2"/>
                <p:cNvSpPr txBox="1"/>
                <p:nvPr/>
              </p:nvSpPr>
              <p:spPr>
                <a:xfrm>
                  <a:off x="395536" y="2348880"/>
                  <a:ext cx="122661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3600" dirty="0" smtClean="0"/>
                    <a:t>řapík</a:t>
                  </a:r>
                  <a:endParaRPr lang="cs-CZ" sz="3600" dirty="0"/>
                </a:p>
              </p:txBody>
            </p:sp>
            <p:sp>
              <p:nvSpPr>
                <p:cNvPr id="5" name="TextovéPole 4"/>
                <p:cNvSpPr txBox="1"/>
                <p:nvPr/>
              </p:nvSpPr>
              <p:spPr>
                <a:xfrm>
                  <a:off x="3923928" y="6093296"/>
                  <a:ext cx="1973617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3600" dirty="0" smtClean="0"/>
                    <a:t>žilnatina</a:t>
                  </a:r>
                  <a:endParaRPr lang="cs-CZ" sz="3600" dirty="0"/>
                </a:p>
              </p:txBody>
            </p:sp>
            <p:cxnSp>
              <p:nvCxnSpPr>
                <p:cNvPr id="7" name="Přímá spojnice 6"/>
                <p:cNvCxnSpPr/>
                <p:nvPr/>
              </p:nvCxnSpPr>
              <p:spPr>
                <a:xfrm flipH="1" flipV="1">
                  <a:off x="1622154" y="2779187"/>
                  <a:ext cx="645590" cy="216024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Přímá spojnice 8"/>
                <p:cNvCxnSpPr>
                  <a:endCxn id="4" idx="1"/>
                </p:cNvCxnSpPr>
                <p:nvPr/>
              </p:nvCxnSpPr>
              <p:spPr>
                <a:xfrm flipV="1">
                  <a:off x="6300192" y="2456022"/>
                  <a:ext cx="1008112" cy="216023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Přímá spojnice 12"/>
                <p:cNvCxnSpPr/>
                <p:nvPr/>
              </p:nvCxnSpPr>
              <p:spPr>
                <a:xfrm flipH="1">
                  <a:off x="4910736" y="3714927"/>
                  <a:ext cx="309336" cy="2378369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nice 14"/>
                <p:cNvCxnSpPr/>
                <p:nvPr/>
              </p:nvCxnSpPr>
              <p:spPr>
                <a:xfrm>
                  <a:off x="4308628" y="3714926"/>
                  <a:ext cx="626769" cy="2378369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90166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504" y="908050"/>
            <a:ext cx="8928991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/>
              <a:t>Použité obrázky pocházejí z vlastních zdrojů.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Použitá literatura:</a:t>
            </a:r>
          </a:p>
          <a:p>
            <a:pPr eaLnBrk="1" hangingPunct="1"/>
            <a:r>
              <a:rPr lang="cs-CZ" sz="2000" dirty="0"/>
              <a:t>ŠTIKOVÁ, Věra. Člověk a jeho svět : Přírodověda pro 4.ročník. Brno : Nová škola, s. r. o., 2010. 80 s. ISBN 978-80-7289-211-2. </a:t>
            </a:r>
          </a:p>
        </p:txBody>
      </p:sp>
    </p:spTree>
    <p:extLst>
      <p:ext uri="{BB962C8B-B14F-4D97-AF65-F5344CB8AC3E}">
        <p14:creationId xmlns:p14="http://schemas.microsoft.com/office/powerpoint/2010/main" val="405660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337</TotalTime>
  <Words>148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VY_52_INOVACE_06_Název</dc:title>
  <dc:creator>Hanka</dc:creator>
  <cp:lastModifiedBy>VLASTNIK</cp:lastModifiedBy>
  <cp:revision>25</cp:revision>
  <dcterms:created xsi:type="dcterms:W3CDTF">2011-04-16T14:13:04Z</dcterms:created>
  <dcterms:modified xsi:type="dcterms:W3CDTF">2013-02-21T15:23:32Z</dcterms:modified>
</cp:coreProperties>
</file>