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60" r:id="rId2"/>
    <p:sldId id="277" r:id="rId3"/>
    <p:sldId id="262" r:id="rId4"/>
    <p:sldId id="263" r:id="rId5"/>
    <p:sldId id="264" r:id="rId6"/>
    <p:sldId id="265" r:id="rId7"/>
    <p:sldId id="266" r:id="rId8"/>
    <p:sldId id="274" r:id="rId9"/>
    <p:sldId id="275" r:id="rId10"/>
    <p:sldId id="269" r:id="rId11"/>
    <p:sldId id="267" r:id="rId12"/>
    <p:sldId id="268" r:id="rId13"/>
    <p:sldId id="270" r:id="rId14"/>
    <p:sldId id="272" r:id="rId15"/>
    <p:sldId id="271" r:id="rId16"/>
    <p:sldId id="27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451" autoAdjust="0"/>
  </p:normalViewPr>
  <p:slideViewPr>
    <p:cSldViewPr>
      <p:cViewPr>
        <p:scale>
          <a:sx n="66" d="100"/>
          <a:sy n="66" d="100"/>
        </p:scale>
        <p:origin x="-1284" y="-2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EB9F11-F06E-4D61-A995-166605B68DBC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52948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D3025E-4756-4298-9CDE-149EE23564C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C53253-A281-4B6F-AD5F-5E9EAD7B4E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VY_52_INOVACE_07_</a:t>
            </a:r>
            <a:br>
              <a:rPr lang="cs-CZ" sz="3600" dirty="0" smtClean="0"/>
            </a:br>
            <a:r>
              <a:rPr lang="cs-CZ" sz="3600" dirty="0" smtClean="0"/>
              <a:t>Hospodářská zvířata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1879600" y="2286000"/>
            <a:ext cx="5500712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ČLOVĚK A JEHO SVĚT</a:t>
            </a:r>
          </a:p>
          <a:p>
            <a:pPr algn="ctr" eaLnBrk="1" hangingPunct="1"/>
            <a:r>
              <a:rPr lang="cs-CZ" sz="3200" dirty="0" smtClean="0"/>
              <a:t>4. </a:t>
            </a:r>
            <a:r>
              <a:rPr lang="cs-CZ" sz="3200" dirty="0"/>
              <a:t>r</a:t>
            </a:r>
            <a:r>
              <a:rPr lang="cs-CZ" sz="3200" dirty="0" smtClean="0"/>
              <a:t>očník ZŠ</a:t>
            </a:r>
            <a:endParaRPr lang="cs-CZ" sz="32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4102893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Adamcová</a:t>
            </a:r>
          </a:p>
          <a:p>
            <a:pPr algn="ctr" eaLnBrk="1" hangingPunct="1"/>
            <a:r>
              <a:rPr lang="cs-CZ" sz="3200" dirty="0"/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xmlns="" val="3225542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000"/>
    </mc:Choice>
    <mc:Fallback>
      <p:transition spd="slow" advTm="2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1" y="2276475"/>
            <a:ext cx="799293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002060"/>
                </a:solidFill>
              </a:rPr>
              <a:t>Výukový materiál </a:t>
            </a:r>
            <a:r>
              <a:rPr lang="cs-CZ" sz="2800" b="1" dirty="0" smtClean="0">
                <a:solidFill>
                  <a:srgbClr val="002060"/>
                </a:solidFill>
              </a:rPr>
              <a:t>řeší rozdělení domácích zvířat se zaměřením na hospodářská zvířata.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438728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000"/>
    </mc:Choice>
    <mc:Fallback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66880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FF0000"/>
                </a:solidFill>
              </a:rPr>
              <a:t>V blízkosti lidských obydlí se setkáváme hlavně</a:t>
            </a:r>
            <a:r>
              <a:rPr lang="cs-CZ" sz="3600" b="1" dirty="0" smtClean="0">
                <a:solidFill>
                  <a:srgbClr val="FF0000"/>
                </a:solidFill>
              </a:rPr>
              <a:t> s domácími zvířaty.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600" dirty="0" smtClean="0">
              <a:solidFill>
                <a:srgbClr val="FF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FF0000"/>
                </a:solidFill>
              </a:rPr>
              <a:t>Divoká zvířata si lidé postupně ochočovali.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600" dirty="0" smtClean="0">
              <a:solidFill>
                <a:srgbClr val="FF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FF0000"/>
                </a:solidFill>
              </a:rPr>
              <a:t>Vyšlechtili vzhled a vlastnosti určitých druhů zvířat. Tomuto procesu říkáme zdomácnění.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80817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 rot="10800000" flipV="1">
            <a:off x="755576" y="1167136"/>
            <a:ext cx="777686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002060"/>
                </a:solidFill>
              </a:rPr>
              <a:t>Domácí zvířata dělíme na:</a:t>
            </a:r>
          </a:p>
          <a:p>
            <a:endParaRPr lang="cs-CZ" sz="3600" dirty="0" smtClean="0">
              <a:solidFill>
                <a:srgbClr val="002060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hospodářská zvířata,</a:t>
            </a:r>
          </a:p>
          <a:p>
            <a:endParaRPr lang="cs-CZ" sz="32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zvířata chovaná pro radost – domácí mazlíčci.</a:t>
            </a:r>
            <a:endParaRPr lang="cs-CZ" sz="3200" dirty="0"/>
          </a:p>
        </p:txBody>
      </p:sp>
      <p:pic>
        <p:nvPicPr>
          <p:cNvPr id="1026" name="Picture 2" descr="C:\Documents and Settings\Hanka\Dokumenty\Obrázky\fota zviř.1\P101008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77072"/>
            <a:ext cx="3168352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Hanka\Dokumenty\Obrázky\Pictures\Korel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0591" y="277107"/>
            <a:ext cx="2373409" cy="1780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Hanka\Dokumenty\Obrázky\fota zviř.1\K640_P101002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86138"/>
            <a:ext cx="2489597" cy="1867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05536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 rot="10800000" flipV="1">
            <a:off x="1331640" y="260648"/>
            <a:ext cx="66967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 smtClean="0">
              <a:solidFill>
                <a:srgbClr val="002060"/>
              </a:solidFill>
            </a:endParaRPr>
          </a:p>
          <a:p>
            <a:pPr algn="ctr"/>
            <a:r>
              <a:rPr lang="cs-CZ" sz="4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HOSPODÁŘSKÁ ZVÍŘATA</a:t>
            </a:r>
          </a:p>
          <a:p>
            <a:endParaRPr lang="cs-CZ" sz="3200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611559" y="1988840"/>
            <a:ext cx="756083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Tato zvířata člověk vyšlechtil pro užitek.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sz="2800" dirty="0" smtClean="0">
                <a:solidFill>
                  <a:srgbClr val="002060"/>
                </a:solidFill>
              </a:rPr>
              <a:t>Mezi hospodářská zvířata patří např. :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00B0F0"/>
                </a:solidFill>
              </a:rPr>
              <a:t>krávy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00B0F0"/>
                </a:solidFill>
              </a:rPr>
              <a:t>kozy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00B0F0"/>
                </a:solidFill>
              </a:rPr>
              <a:t>ovce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00B0F0"/>
                </a:solidFill>
              </a:rPr>
              <a:t>prasata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00B0F0"/>
                </a:solidFill>
              </a:rPr>
              <a:t>kachny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00B0F0"/>
                </a:solidFill>
              </a:rPr>
              <a:t>husy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00B0F0"/>
                </a:solidFill>
              </a:rPr>
              <a:t>králíci</a:t>
            </a:r>
            <a:endParaRPr lang="cs-CZ" sz="28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77505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41554" y="548678"/>
            <a:ext cx="5904656" cy="646331"/>
          </a:xfrm>
          <a:prstGeom prst="rect">
            <a:avLst/>
          </a:prstGeom>
          <a:solidFill>
            <a:srgbClr val="FFFF66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PTÁCI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rot="10800000" flipV="1">
            <a:off x="611560" y="1485365"/>
            <a:ext cx="64466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Kur </a:t>
            </a:r>
            <a:r>
              <a:rPr lang="cs-CZ" sz="3600" dirty="0" smtClean="0">
                <a:solidFill>
                  <a:srgbClr val="FF0000"/>
                </a:solidFill>
              </a:rPr>
              <a:t>domácí </a:t>
            </a:r>
            <a:r>
              <a:rPr lang="cs-CZ" sz="3600" dirty="0" smtClean="0"/>
              <a:t>- </a:t>
            </a:r>
            <a:r>
              <a:rPr lang="cs-CZ" sz="2800" dirty="0" smtClean="0"/>
              <a:t>chová se pro maso a vejce, je to </a:t>
            </a:r>
            <a:r>
              <a:rPr lang="cs-CZ" sz="2800" dirty="0" smtClean="0"/>
              <a:t>všežravec.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52" name="Picture 4" descr="C:\Documents and Settings\Hanka\Dokumenty\Obrázky\fota zviř.1\P101007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437112"/>
            <a:ext cx="2698398" cy="2023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Hanka\Dokumenty\Obrázky\foto příroda\Otočené P410038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421044"/>
            <a:ext cx="2496255" cy="3328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Hanka\Dokumenty\Obrázky\foto příroda\P410038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90546"/>
            <a:ext cx="2565003" cy="1923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5157192"/>
            <a:ext cx="24224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samice - slepice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3573016"/>
            <a:ext cx="26263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mládě - kuře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6093296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samec - kohout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272458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764704"/>
            <a:ext cx="7992888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</a:t>
            </a:r>
            <a:r>
              <a:rPr lang="cs-CZ" sz="3600" dirty="0" smtClean="0">
                <a:solidFill>
                  <a:srgbClr val="FF0000"/>
                </a:solidFill>
              </a:rPr>
              <a:t>achna </a:t>
            </a:r>
            <a:r>
              <a:rPr lang="cs-CZ" sz="3600" dirty="0" smtClean="0">
                <a:solidFill>
                  <a:srgbClr val="FF0000"/>
                </a:solidFill>
              </a:rPr>
              <a:t>domácí </a:t>
            </a:r>
            <a:r>
              <a:rPr lang="cs-CZ" sz="3600" dirty="0" smtClean="0"/>
              <a:t>-</a:t>
            </a:r>
            <a:r>
              <a:rPr lang="cs-CZ" sz="2800" dirty="0" smtClean="0"/>
              <a:t> chová se pro maso a peří, je všežravec, živí se drobnými rostlinami a </a:t>
            </a:r>
            <a:r>
              <a:rPr lang="cs-CZ" sz="2800" dirty="0" smtClean="0"/>
              <a:t>živočichy.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Documents and Settings\Hanka\Dokumenty\Obrázky\foto příroda\Otočené P41003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5568" y="3140968"/>
            <a:ext cx="1835989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2036" y="2564904"/>
            <a:ext cx="2863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samec - kačer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75778" y="5301207"/>
            <a:ext cx="1776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mládě - kachně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4279" y="3645024"/>
            <a:ext cx="2830090" cy="2483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75847" y="2060848"/>
            <a:ext cx="1866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samice - kačena</a:t>
            </a:r>
            <a:endParaRPr lang="cs-CZ" dirty="0"/>
          </a:p>
        </p:txBody>
      </p:sp>
      <p:pic>
        <p:nvPicPr>
          <p:cNvPr id="1026" name="Picture 2" descr="F:\fotečky haničky\Fotky finale 2010-11\Školka\Chovatelé a děti\P5180175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2375" r="44101" b="57220"/>
          <a:stretch/>
        </p:blipFill>
        <p:spPr bwMode="auto">
          <a:xfrm>
            <a:off x="3133476" y="3345280"/>
            <a:ext cx="3475479" cy="1913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44434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764704"/>
            <a:ext cx="799288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>
                <a:solidFill>
                  <a:srgbClr val="FF0000"/>
                </a:solidFill>
              </a:rPr>
              <a:t>usa </a:t>
            </a:r>
            <a:r>
              <a:rPr lang="cs-CZ" sz="3600" dirty="0" smtClean="0">
                <a:solidFill>
                  <a:srgbClr val="FF0000"/>
                </a:solidFill>
              </a:rPr>
              <a:t>domácí </a:t>
            </a:r>
            <a:r>
              <a:rPr lang="cs-CZ" sz="3600" dirty="0" smtClean="0"/>
              <a:t>-</a:t>
            </a:r>
            <a:r>
              <a:rPr lang="cs-CZ" sz="2800" dirty="0" smtClean="0"/>
              <a:t> chová se pro maso, sádlo a velmi hebké peří, živí se hlavně </a:t>
            </a:r>
            <a:r>
              <a:rPr lang="cs-CZ" sz="2800" dirty="0" smtClean="0"/>
              <a:t>trávou.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471" y="2060848"/>
            <a:ext cx="2863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samec - houser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15999" y="4005064"/>
            <a:ext cx="1640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mládě - house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87485" y="2075182"/>
            <a:ext cx="1588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samice - husa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511275"/>
            <a:ext cx="2696717" cy="2022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G:\fotky k dumum\P102023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9597" y="2648914"/>
            <a:ext cx="3440380" cy="258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01695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764704"/>
            <a:ext cx="7992888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</a:t>
            </a:r>
            <a:r>
              <a:rPr lang="cs-CZ" sz="3600" dirty="0" smtClean="0">
                <a:solidFill>
                  <a:srgbClr val="FF0000"/>
                </a:solidFill>
              </a:rPr>
              <a:t>rocan </a:t>
            </a:r>
            <a:r>
              <a:rPr lang="cs-CZ" sz="3600" dirty="0" smtClean="0">
                <a:solidFill>
                  <a:srgbClr val="FF0000"/>
                </a:solidFill>
              </a:rPr>
              <a:t>domácí </a:t>
            </a:r>
            <a:r>
              <a:rPr lang="cs-CZ" sz="3600" dirty="0" smtClean="0"/>
              <a:t>-</a:t>
            </a:r>
            <a:r>
              <a:rPr lang="cs-CZ" sz="2800" dirty="0" smtClean="0"/>
              <a:t> největší druh drůbeže, chová se pro maso, živí se trávou, semeny, zrním, hmyzem a </a:t>
            </a:r>
            <a:r>
              <a:rPr lang="cs-CZ" sz="2800" dirty="0" smtClean="0"/>
              <a:t>červy.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471" y="2430180"/>
            <a:ext cx="2863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samec - krocan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6021288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mládě - krůtě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2527415"/>
            <a:ext cx="1667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samice - krůta</a:t>
            </a:r>
            <a:endParaRPr lang="cs-CZ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924944"/>
            <a:ext cx="3566300" cy="2674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73723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Hanka\Dokumenty\Obrázky\foto příroda\P409034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99875">
            <a:off x="739013" y="3897447"/>
            <a:ext cx="2736304" cy="2051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Hanka\Dokumenty\Obrázky\100OLYMP\Otočené P101018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90047">
            <a:off x="6216651" y="3483996"/>
            <a:ext cx="2191363" cy="2921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11560" y="764704"/>
            <a:ext cx="79928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>
                <a:solidFill>
                  <a:srgbClr val="FF0000"/>
                </a:solidFill>
              </a:rPr>
              <a:t>ur </a:t>
            </a:r>
            <a:r>
              <a:rPr lang="cs-CZ" sz="3600" dirty="0" smtClean="0">
                <a:solidFill>
                  <a:srgbClr val="FF0000"/>
                </a:solidFill>
              </a:rPr>
              <a:t>domácí </a:t>
            </a:r>
            <a:r>
              <a:rPr lang="cs-CZ" sz="3600" dirty="0" smtClean="0"/>
              <a:t>-</a:t>
            </a:r>
            <a:r>
              <a:rPr lang="cs-CZ" sz="2800" dirty="0" smtClean="0"/>
              <a:t> </a:t>
            </a:r>
            <a:r>
              <a:rPr lang="cs-CZ" sz="2800" dirty="0" smtClean="0"/>
              <a:t>c</a:t>
            </a:r>
            <a:r>
              <a:rPr lang="cs-CZ" sz="2800" dirty="0" smtClean="0"/>
              <a:t>hováme </a:t>
            </a:r>
            <a:r>
              <a:rPr lang="cs-CZ" sz="2800" dirty="0" smtClean="0"/>
              <a:t>jej pro maso, kůži a </a:t>
            </a:r>
            <a:r>
              <a:rPr lang="cs-CZ" sz="2800" dirty="0" smtClean="0"/>
              <a:t>mléko. Označujeme </a:t>
            </a:r>
            <a:r>
              <a:rPr lang="cs-CZ" sz="2800" dirty="0" smtClean="0"/>
              <a:t>jej jako hovězí dobytek. </a:t>
            </a:r>
            <a:br>
              <a:rPr lang="cs-CZ" sz="2800" dirty="0" smtClean="0"/>
            </a:br>
            <a:r>
              <a:rPr lang="cs-CZ" sz="2800" dirty="0" smtClean="0"/>
              <a:t>V zimě jsou zvířata ustájena v kravínech a v létě se pasou na pastvinách.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04248" y="2708920"/>
            <a:ext cx="1431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samec - býk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56649" y="3501251"/>
            <a:ext cx="17027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samice - kráva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893586"/>
            <a:ext cx="1455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mládě - tele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05125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7797" y="4221088"/>
            <a:ext cx="2945899" cy="1898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Documents and Settings\Hanka\Dokumenty\Obrázky\foto příroda\105_003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69298"/>
            <a:ext cx="3429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Hanka\Dokumenty\Obrázky\100OLYMP\P101019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988840"/>
            <a:ext cx="2598163" cy="1948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68143" y="6268670"/>
            <a:ext cx="1745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mládě - králíče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64288" y="2617291"/>
            <a:ext cx="1651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samec - králík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963151"/>
            <a:ext cx="1840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samice - králice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11560" y="764704"/>
            <a:ext cx="799288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Králík </a:t>
            </a:r>
            <a:r>
              <a:rPr lang="cs-CZ" sz="3600" dirty="0" smtClean="0">
                <a:solidFill>
                  <a:srgbClr val="FF0000"/>
                </a:solidFill>
              </a:rPr>
              <a:t>domácí </a:t>
            </a:r>
            <a:r>
              <a:rPr lang="cs-CZ" sz="3600" dirty="0" smtClean="0"/>
              <a:t>-</a:t>
            </a:r>
            <a:r>
              <a:rPr lang="cs-CZ" sz="2800" dirty="0" smtClean="0"/>
              <a:t> </a:t>
            </a:r>
            <a:r>
              <a:rPr lang="cs-CZ" sz="2800" dirty="0" smtClean="0"/>
              <a:t>chová </a:t>
            </a:r>
            <a:r>
              <a:rPr lang="cs-CZ" sz="2800" dirty="0" smtClean="0"/>
              <a:t>se pro maso a kůži. Je býložravec.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7393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7016" y="4896828"/>
            <a:ext cx="2315369" cy="1736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01008"/>
            <a:ext cx="2205830" cy="1654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564904"/>
            <a:ext cx="3109233" cy="23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764704"/>
            <a:ext cx="7992888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</a:t>
            </a:r>
            <a:r>
              <a:rPr lang="cs-CZ" sz="3600" dirty="0" smtClean="0">
                <a:solidFill>
                  <a:srgbClr val="FF0000"/>
                </a:solidFill>
              </a:rPr>
              <a:t>oza </a:t>
            </a:r>
            <a:r>
              <a:rPr lang="cs-CZ" sz="3600" dirty="0" smtClean="0">
                <a:solidFill>
                  <a:srgbClr val="FF0000"/>
                </a:solidFill>
              </a:rPr>
              <a:t>domácí</a:t>
            </a:r>
            <a:r>
              <a:rPr lang="cs-CZ" sz="3600" dirty="0" smtClean="0"/>
              <a:t>-</a:t>
            </a:r>
            <a:r>
              <a:rPr lang="cs-CZ" sz="2800" dirty="0" smtClean="0"/>
              <a:t> </a:t>
            </a:r>
            <a:r>
              <a:rPr lang="cs-CZ" sz="2800" dirty="0" smtClean="0"/>
              <a:t>chová </a:t>
            </a:r>
            <a:r>
              <a:rPr lang="cs-CZ" sz="2800" dirty="0" smtClean="0"/>
              <a:t>se pro maso, kůži a mléko. Je stejně jako tur domácí přežvýkavec. Živí se rostlinnou potravou.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2963151"/>
            <a:ext cx="1598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samec - kozel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65685" y="5661248"/>
            <a:ext cx="159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mládě - kůzle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3484883"/>
            <a:ext cx="15921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samice - koza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14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Documents and Settings\Hanka\Dokumenty\Obrázky\100OLYMP\P101018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6172" y="3501008"/>
            <a:ext cx="4176464" cy="3132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764704"/>
            <a:ext cx="79928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</a:t>
            </a:r>
            <a:r>
              <a:rPr lang="cs-CZ" sz="3600" dirty="0" smtClean="0">
                <a:solidFill>
                  <a:srgbClr val="FF0000"/>
                </a:solidFill>
              </a:rPr>
              <a:t>rase </a:t>
            </a:r>
            <a:r>
              <a:rPr lang="cs-CZ" sz="3600" dirty="0" smtClean="0">
                <a:solidFill>
                  <a:srgbClr val="FF0000"/>
                </a:solidFill>
              </a:rPr>
              <a:t>domácí - </a:t>
            </a:r>
            <a:r>
              <a:rPr lang="cs-CZ" sz="2800" dirty="0"/>
              <a:t>ž</a:t>
            </a:r>
            <a:r>
              <a:rPr lang="cs-CZ" sz="2800" dirty="0" smtClean="0"/>
              <a:t>ije </a:t>
            </a:r>
            <a:r>
              <a:rPr lang="cs-CZ" sz="2800" dirty="0" smtClean="0"/>
              <a:t>v chlévech, chová se hlavně pro maso. Krmí se především šrotem</a:t>
            </a:r>
            <a:br>
              <a:rPr lang="cs-CZ" sz="2800" dirty="0" smtClean="0"/>
            </a:br>
            <a:r>
              <a:rPr lang="cs-CZ" sz="2800" dirty="0" smtClean="0"/>
              <a:t> z obilí. </a:t>
            </a:r>
            <a:r>
              <a:rPr lang="cs-CZ" sz="2800" dirty="0"/>
              <a:t>Je všežravec. Maso </a:t>
            </a:r>
            <a:r>
              <a:rPr lang="cs-CZ" sz="2800" dirty="0" smtClean="0"/>
              <a:t>z prasat se nazývá vepřové.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0467" y="2947269"/>
            <a:ext cx="1986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samice - prasnice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2940099"/>
            <a:ext cx="1661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samec - kanec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16216" y="2967392"/>
            <a:ext cx="1457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mládě - sele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67095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Hanka\Dokumenty\Obrázky\100OLYMP\P10101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2360" y="3957099"/>
            <a:ext cx="2530285" cy="1897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764704"/>
            <a:ext cx="79928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O</a:t>
            </a:r>
            <a:r>
              <a:rPr lang="cs-CZ" sz="3600" dirty="0" smtClean="0">
                <a:solidFill>
                  <a:srgbClr val="FF0000"/>
                </a:solidFill>
              </a:rPr>
              <a:t>vce </a:t>
            </a:r>
            <a:r>
              <a:rPr lang="cs-CZ" sz="3600" dirty="0" smtClean="0">
                <a:solidFill>
                  <a:srgbClr val="FF0000"/>
                </a:solidFill>
              </a:rPr>
              <a:t>domácí </a:t>
            </a:r>
            <a:r>
              <a:rPr lang="cs-CZ" sz="3600" dirty="0" smtClean="0"/>
              <a:t>-</a:t>
            </a:r>
            <a:r>
              <a:rPr lang="cs-CZ" sz="2800" dirty="0" smtClean="0"/>
              <a:t> </a:t>
            </a:r>
            <a:r>
              <a:rPr lang="cs-CZ" sz="2800" dirty="0"/>
              <a:t>c</a:t>
            </a:r>
            <a:r>
              <a:rPr lang="cs-CZ" sz="2800" dirty="0" smtClean="0"/>
              <a:t>hováme </a:t>
            </a:r>
            <a:r>
              <a:rPr lang="cs-CZ" sz="2800" dirty="0" smtClean="0"/>
              <a:t>je hlavně pro vlnu, která se vyrábí z jejich srsti. Dále využíváme jejich maso a mléko. Maso ovcí se nazývá skopové.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187471">
            <a:off x="59756" y="3364205"/>
            <a:ext cx="3517257" cy="2344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47864" y="3140968"/>
            <a:ext cx="1665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samec - beran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76138" y="4536624"/>
            <a:ext cx="1616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samice - ovce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00192" y="6165304"/>
            <a:ext cx="16353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mládě - jehně</a:t>
            </a:r>
            <a:endParaRPr lang="cs-CZ" dirty="0"/>
          </a:p>
        </p:txBody>
      </p:sp>
      <p:pic>
        <p:nvPicPr>
          <p:cNvPr id="8" name="Picture 9" descr="F:\fotečky haničky\100OLYMP\P101019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121" t="37850" r="36439"/>
          <a:stretch/>
        </p:blipFill>
        <p:spPr bwMode="auto">
          <a:xfrm>
            <a:off x="7065501" y="2344792"/>
            <a:ext cx="1692188" cy="2164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165083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C:\Documents and Settings\Hanka\Dokumenty\Obrázky\100OLYMP\Otočené P101017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238669"/>
            <a:ext cx="1872208" cy="2496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11560" y="764704"/>
            <a:ext cx="7992888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</a:t>
            </a:r>
            <a:r>
              <a:rPr lang="cs-CZ" sz="3600" dirty="0" smtClean="0">
                <a:solidFill>
                  <a:srgbClr val="FF0000"/>
                </a:solidFill>
              </a:rPr>
              <a:t>ůň </a:t>
            </a:r>
            <a:r>
              <a:rPr lang="cs-CZ" sz="3600" dirty="0" smtClean="0">
                <a:solidFill>
                  <a:srgbClr val="FF0000"/>
                </a:solidFill>
              </a:rPr>
              <a:t>domácí </a:t>
            </a:r>
            <a:r>
              <a:rPr lang="cs-CZ" sz="3600" dirty="0" smtClean="0"/>
              <a:t>–</a:t>
            </a:r>
            <a:r>
              <a:rPr lang="cs-CZ" sz="2800" dirty="0" smtClean="0"/>
              <a:t> </a:t>
            </a:r>
            <a:r>
              <a:rPr lang="cs-CZ" sz="2800" dirty="0"/>
              <a:t>d</a:t>
            </a:r>
            <a:r>
              <a:rPr lang="cs-CZ" sz="2800" dirty="0" smtClean="0"/>
              <a:t>říve </a:t>
            </a:r>
            <a:r>
              <a:rPr lang="cs-CZ" sz="2800" dirty="0" smtClean="0"/>
              <a:t>se využíval pro práci. Dnes je chován pro jízdu. Chovají se ve stájích, v létě se pasou na pastvinách.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43608" y="3284984"/>
            <a:ext cx="1580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mládě - hříbě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2852936"/>
            <a:ext cx="17123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samice - klisna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5844412"/>
            <a:ext cx="176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samec - hřebec</a:t>
            </a:r>
            <a:endParaRPr lang="cs-CZ" dirty="0"/>
          </a:p>
        </p:txBody>
      </p:sp>
      <p:pic>
        <p:nvPicPr>
          <p:cNvPr id="1026" name="Picture 2" descr="C:\Users\Admin\Desktop\mamka\P107029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3522" y="3587216"/>
            <a:ext cx="2171733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G:\fotky k dumum\P101016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984" y="4382276"/>
            <a:ext cx="2195736" cy="1646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670303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4"/>
          <p:cNvSpPr txBox="1">
            <a:spLocks noChangeArrowheads="1"/>
          </p:cNvSpPr>
          <p:nvPr/>
        </p:nvSpPr>
        <p:spPr bwMode="auto">
          <a:xfrm>
            <a:off x="107503" y="332656"/>
            <a:ext cx="8928991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/>
              <a:t>Použité obrázky pocházejí z vlastních zdrojů.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 smtClean="0"/>
              <a:t>Použitá literatura:</a:t>
            </a:r>
          </a:p>
          <a:p>
            <a:pPr eaLnBrk="1" hangingPunct="1"/>
            <a:r>
              <a:rPr lang="cs-CZ" sz="2000" dirty="0"/>
              <a:t>ŠTIKOVÁ, Věra. </a:t>
            </a:r>
            <a:r>
              <a:rPr lang="cs-CZ" sz="2000" dirty="0" smtClean="0"/>
              <a:t>Člověk a jeho svět </a:t>
            </a:r>
            <a:r>
              <a:rPr lang="cs-CZ" sz="2000" dirty="0"/>
              <a:t>: </a:t>
            </a:r>
            <a:r>
              <a:rPr lang="cs-CZ" sz="2000" dirty="0" smtClean="0"/>
              <a:t>Přírodověda pro 4.ročník. </a:t>
            </a:r>
            <a:r>
              <a:rPr lang="cs-CZ" sz="2000" dirty="0"/>
              <a:t>Brno : Nová škola</a:t>
            </a:r>
            <a:r>
              <a:rPr lang="cs-CZ" sz="2000" dirty="0" smtClean="0"/>
              <a:t>, s. r. o., 2010. 80 s. ISBN 978-80-7289-211-2. 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035858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000"/>
    </mc:Choice>
    <mc:Fallback>
      <p:transition spd="slow" advTm="2000"/>
    </mc:Fallback>
  </mc:AlternateContent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297</TotalTime>
  <Words>465</Words>
  <Application>Microsoft Office PowerPoint</Application>
  <PresentationFormat>Předvádění na obrazovce (4:3)</PresentationFormat>
  <Paragraphs>80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VY_52_INOVACE_07_ Hospodářská zvířata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Hospodářská zvířata</dc:title>
  <dc:creator>Hanka</dc:creator>
  <cp:lastModifiedBy>Škola</cp:lastModifiedBy>
  <cp:revision>36</cp:revision>
  <dcterms:created xsi:type="dcterms:W3CDTF">2011-04-16T14:13:04Z</dcterms:created>
  <dcterms:modified xsi:type="dcterms:W3CDTF">2013-02-25T09:32:51Z</dcterms:modified>
</cp:coreProperties>
</file>