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60" r:id="rId2"/>
    <p:sldId id="271" r:id="rId3"/>
    <p:sldId id="262" r:id="rId4"/>
    <p:sldId id="264" r:id="rId5"/>
    <p:sldId id="265" r:id="rId6"/>
    <p:sldId id="267" r:id="rId7"/>
    <p:sldId id="268" r:id="rId8"/>
    <p:sldId id="266" r:id="rId9"/>
    <p:sldId id="269" r:id="rId10"/>
    <p:sldId id="27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C1B7E1-1E0F-4657-A68C-8C3D86652557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EB9F11-F06E-4D61-A995-166605B68D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26763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fld id="{D85B87F8-7C25-45F8-88A6-76C67413F3C3}" type="slidenum">
              <a:rPr lang="cs-CZ"/>
              <a:pPr eaLnBrk="1" hangingPunct="1"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6D3025E-4756-4298-9CDE-149EE23564C6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7" Type="http://schemas.openxmlformats.org/officeDocument/2006/relationships/image" Target="../media/image14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8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284984"/>
            <a:ext cx="7558608" cy="1470025"/>
          </a:xfrm>
        </p:spPr>
        <p:txBody>
          <a:bodyPr>
            <a:normAutofit/>
          </a:bodyPr>
          <a:lstStyle/>
          <a:p>
            <a:pPr algn="ctr">
              <a:defRPr/>
            </a:pPr>
            <a:r>
              <a:rPr lang="cs-CZ" sz="3600" dirty="0" smtClean="0"/>
              <a:t>VY_52_INOVACE_09_</a:t>
            </a:r>
            <a:br>
              <a:rPr lang="cs-CZ" sz="3600" dirty="0" smtClean="0"/>
            </a:br>
            <a:r>
              <a:rPr lang="cs-CZ" sz="3600" dirty="0" smtClean="0"/>
              <a:t>Domácí mazlíčci</a:t>
            </a:r>
            <a:endParaRPr lang="cs-CZ" sz="3600" dirty="0"/>
          </a:p>
        </p:txBody>
      </p:sp>
      <p:pic>
        <p:nvPicPr>
          <p:cNvPr id="512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333375"/>
            <a:ext cx="6080125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4" name="TextovéPole 4"/>
          <p:cNvSpPr txBox="1">
            <a:spLocks noChangeArrowheads="1"/>
          </p:cNvSpPr>
          <p:nvPr/>
        </p:nvSpPr>
        <p:spPr bwMode="auto">
          <a:xfrm>
            <a:off x="2553851" y="2286000"/>
            <a:ext cx="4036297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cs-CZ" sz="3200" dirty="0">
                <a:solidFill>
                  <a:srgbClr val="002060"/>
                </a:solidFill>
              </a:rPr>
              <a:t>ČLOVĚK A JEHO </a:t>
            </a:r>
            <a:r>
              <a:rPr lang="cs-CZ" sz="3200" dirty="0" smtClean="0">
                <a:solidFill>
                  <a:srgbClr val="002060"/>
                </a:solidFill>
              </a:rPr>
              <a:t>SVĚT</a:t>
            </a:r>
          </a:p>
          <a:p>
            <a:pPr algn="ctr" eaLnBrk="1" hangingPunct="1"/>
            <a:r>
              <a:rPr lang="cs-CZ" sz="3200" dirty="0" smtClean="0">
                <a:solidFill>
                  <a:srgbClr val="002060"/>
                </a:solidFill>
              </a:rPr>
              <a:t>4. ročník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5125" name="TextovéPole 5"/>
          <p:cNvSpPr txBox="1">
            <a:spLocks noChangeArrowheads="1"/>
          </p:cNvSpPr>
          <p:nvPr/>
        </p:nvSpPr>
        <p:spPr bwMode="auto">
          <a:xfrm>
            <a:off x="2621883" y="5157788"/>
            <a:ext cx="3900235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cs-CZ" sz="3200" dirty="0"/>
              <a:t>Ing. Hana Adamcová</a:t>
            </a:r>
          </a:p>
          <a:p>
            <a:pPr algn="ctr" eaLnBrk="1" hangingPunct="1"/>
            <a:r>
              <a:rPr lang="cs-CZ" sz="3200" dirty="0"/>
              <a:t>Vytvořeno: 2011</a:t>
            </a:r>
          </a:p>
        </p:txBody>
      </p:sp>
    </p:spTree>
    <p:extLst>
      <p:ext uri="{BB962C8B-B14F-4D97-AF65-F5344CB8AC3E}">
        <p14:creationId xmlns:p14="http://schemas.microsoft.com/office/powerpoint/2010/main" val="32255424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62960" y="548680"/>
            <a:ext cx="8568952" cy="92333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>
              <a:defRPr/>
            </a:pPr>
            <a:r>
              <a:rPr lang="cs-CZ" sz="5400" b="1" cap="all" dirty="0">
                <a:ln w="0">
                  <a:solidFill>
                    <a:schemeClr val="accent6">
                      <a:lumMod val="75000"/>
                    </a:schemeClr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50000" endPos="50000" dist="5000" dir="5400000" sy="-100000" rotWithShape="0"/>
                </a:effectLst>
              </a:rPr>
              <a:t>Anotace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971550" y="2276475"/>
            <a:ext cx="7704906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2800" b="1" dirty="0" smtClean="0">
                <a:solidFill>
                  <a:srgbClr val="002060"/>
                </a:solidFill>
              </a:rPr>
              <a:t>V této prezentaci jsou žáci seznámeni </a:t>
            </a:r>
            <a:r>
              <a:rPr lang="cs-CZ" sz="2800" b="1" dirty="0" smtClean="0">
                <a:solidFill>
                  <a:srgbClr val="002060"/>
                </a:solidFill>
              </a:rPr>
              <a:t/>
            </a:r>
            <a:br>
              <a:rPr lang="cs-CZ" sz="2800" b="1" dirty="0" smtClean="0">
                <a:solidFill>
                  <a:srgbClr val="002060"/>
                </a:solidFill>
              </a:rPr>
            </a:br>
            <a:r>
              <a:rPr lang="cs-CZ" sz="2800" b="1" dirty="0" smtClean="0">
                <a:solidFill>
                  <a:srgbClr val="002060"/>
                </a:solidFill>
              </a:rPr>
              <a:t>s </a:t>
            </a:r>
            <a:r>
              <a:rPr lang="cs-CZ" sz="2800" b="1" dirty="0" smtClean="0">
                <a:solidFill>
                  <a:srgbClr val="002060"/>
                </a:solidFill>
              </a:rPr>
              <a:t>jednotlivými druhy zvířat, která můžeme doma chovat jako mazlíčky.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9545354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404664"/>
            <a:ext cx="61206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Domácí mazlíčci</a:t>
            </a:r>
            <a:endParaRPr lang="cs-CZ" sz="20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27709" y="908720"/>
            <a:ext cx="8064896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Domácí mazlíčci </a:t>
            </a:r>
            <a:r>
              <a:rPr lang="cs-CZ" sz="2800" dirty="0" smtClean="0"/>
              <a:t>jsou zvířata, která chováme pro radost. Žijí s námi v domácnosti nebo blízko lidského příbytku.</a:t>
            </a:r>
          </a:p>
          <a:p>
            <a:endParaRPr lang="cs-CZ" sz="2800" dirty="0"/>
          </a:p>
          <a:p>
            <a:r>
              <a:rPr lang="cs-CZ" sz="2800" b="1" dirty="0" smtClean="0">
                <a:solidFill>
                  <a:srgbClr val="0070C0"/>
                </a:solidFill>
              </a:rPr>
              <a:t>Domácí mazlíčky </a:t>
            </a:r>
            <a:r>
              <a:rPr lang="cs-CZ" sz="2800" dirty="0" smtClean="0"/>
              <a:t>mohou být např. :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92D050"/>
                </a:solidFill>
              </a:rPr>
              <a:t>některá plemena psů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92D050"/>
                </a:solidFill>
              </a:rPr>
              <a:t>kočky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92D050"/>
                </a:solidFill>
              </a:rPr>
              <a:t>králíci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92D050"/>
                </a:solidFill>
              </a:rPr>
              <a:t>křečci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92D050"/>
                </a:solidFill>
              </a:rPr>
              <a:t>morčata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92D050"/>
                </a:solidFill>
              </a:rPr>
              <a:t>plazi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2" y="5949280"/>
            <a:ext cx="71287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Mezi nejoblíbenější domácí mazlíčky patři psi a kočky.</a:t>
            </a:r>
            <a:endParaRPr lang="cs-CZ" sz="20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939088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444173">
            <a:off x="298244" y="229569"/>
            <a:ext cx="2650232" cy="1987675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203848" y="10119"/>
            <a:ext cx="24257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PES DOMÁCÍ</a:t>
            </a: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6284" y="2705898"/>
            <a:ext cx="8280920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Pes domácí </a:t>
            </a:r>
            <a:r>
              <a:rPr lang="cs-CZ" sz="2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má výborný čich a sluch. Známe mnoho plemen, které  se od sebe liší (</a:t>
            </a:r>
            <a:r>
              <a:rPr lang="cs-CZ" sz="20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služební, lovecká nebo společenská). </a:t>
            </a:r>
            <a:r>
              <a:rPr lang="cs-CZ" sz="2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Některá plemena můžeme vycvičit pro potřeby myslivců, k vyhledávání ztracených osob, k hlídání stád hospodářských zvířat nebo jako vodiče pro nevidomé. Jsou to masožravci. </a:t>
            </a:r>
            <a:endParaRPr lang="cs-CZ" sz="2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1" name="Picture 5" descr="E:\Hanka\DUMY\FOTKY\ příroda\K640_P101020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41262">
            <a:off x="6748639" y="4737679"/>
            <a:ext cx="2063736" cy="1547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7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0329" y="4620795"/>
            <a:ext cx="2313519" cy="17351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Picture 2" descr="C:\foto záloha fotak\106_PANA\P1060031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8118" y="378768"/>
            <a:ext cx="3102840" cy="2327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727855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250" advClick="0" advTm="15000"/>
    </mc:Choice>
    <mc:Fallback xmlns="">
      <p:transition spd="slow" advClick="0" advTm="1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1123282" y="719893"/>
            <a:ext cx="3096344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KOČKA DOMÁCÍ</a:t>
            </a:r>
            <a:endParaRPr lang="cs-CZ" sz="28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9" name="Picture 6" descr="E:\Hanka\DUMY\FOTKY\100OLYMP\P101000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2989">
            <a:off x="5546835" y="4107815"/>
            <a:ext cx="3157751" cy="236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7" descr="C:\Documents and Settings\ivulin\Plocha\K640_P1050766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742801">
            <a:off x="826041" y="4340972"/>
            <a:ext cx="2782703" cy="2087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251618" y="2492896"/>
            <a:ext cx="828092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Kočka domácí </a:t>
            </a:r>
            <a:r>
              <a:rPr lang="cs-CZ" sz="2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má výborně vyvinutý sluch a zrak, výborně vidí i za šera. Pohyb ve tmě ji usnadňují hmatové vousy. Má hbité tělo a ostré zatažitelné drápy. I u koček rozlišujeme jednotlivá plemena. Kočka je masožravec.</a:t>
            </a:r>
            <a:endParaRPr lang="cs-CZ" sz="2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9" y="261610"/>
            <a:ext cx="2617342" cy="19630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67757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250" advClick="0" advTm="15000"/>
    </mc:Choice>
    <mc:Fallback xmlns="">
      <p:transition spd="slow" advClick="0" advTm="1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43005" y="1009092"/>
            <a:ext cx="1844576" cy="138343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56792"/>
            <a:ext cx="2719851" cy="2039888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3940027" y="2576736"/>
            <a:ext cx="1083951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800" cap="none" spc="0" dirty="0" smtClean="0">
                <a:ln w="11430"/>
              </a:rPr>
              <a:t>králík</a:t>
            </a:r>
            <a:endParaRPr lang="cs-CZ" sz="2800" cap="none" spc="0" dirty="0">
              <a:ln w="1143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525508" y="2636912"/>
            <a:ext cx="128592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2800" dirty="0" smtClean="0">
                <a:ln w="11430"/>
              </a:rPr>
              <a:t>potkan</a:t>
            </a:r>
            <a:endParaRPr lang="cs-CZ" sz="2800" dirty="0">
              <a:ln w="11430"/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40027" y="3099956"/>
            <a:ext cx="2381620" cy="1821724"/>
          </a:xfrm>
          <a:prstGeom prst="rect">
            <a:avLst/>
          </a:prstGeom>
        </p:spPr>
      </p:pic>
      <p:sp>
        <p:nvSpPr>
          <p:cNvPr id="13" name="Obdélník 12"/>
          <p:cNvSpPr/>
          <p:nvPr/>
        </p:nvSpPr>
        <p:spPr>
          <a:xfrm>
            <a:off x="3198071" y="1700808"/>
            <a:ext cx="1188146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800" dirty="0" smtClean="0">
                <a:ln w="11430"/>
              </a:rPr>
              <a:t>morče</a:t>
            </a:r>
            <a:endParaRPr lang="cs-CZ" sz="2800" cap="none" spc="0" dirty="0">
              <a:ln w="1143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072056" y="5301208"/>
            <a:ext cx="125547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2800" dirty="0" smtClean="0">
                <a:ln w="11430"/>
              </a:rPr>
              <a:t>křeček</a:t>
            </a:r>
            <a:endParaRPr lang="cs-CZ" sz="2800" dirty="0">
              <a:ln w="11430"/>
            </a:endParaRPr>
          </a:p>
        </p:txBody>
      </p:sp>
      <p:pic>
        <p:nvPicPr>
          <p:cNvPr id="1026" name="Picture 2" descr="http://www.email.cz/getAttachment?session=/%5E.A%AE%94%1F%5CN%A2%C1%23RM%21%FD%99%DF%8F2%0D%A1%91%CF%BFG%D9%7FJ%17%1F%98%09%7D.%AAA%24%F0%B8%08%039-%D1%F0W%D3%038V%18%0F%7EPl%21a-%AF%C06%5D%BC%F5%1C9%01%11%B5%B3%06%E2p%08%C0%0E%40S%5D%05p%99%23%A1N%A6%8C%11%87%26%21%FA%97%3C%13%E2%B5v%98%15%AB%8F%BE_%3DV%92%02%17l%3C%1D%8AEY%0FFH%ABH%FD%28%C82%04%91%CC%DA%DF%EB%E9M%F4%FD%1B0/f%D9%C7%5DS%DF%8EUDJ%AAY%EEpT%22%CF%85%DAvH%9E%F6%DE%A2%E6%97tQU%8C%27%B94%D3S%01%EE%AA%A5j%CF%2B%92%ED%E3%93%18wM%E1RfR%DA%E3s%7Bs%1D3%AE%29%B1%F0%27%C3%B2%BA%CD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245629" y="4586328"/>
            <a:ext cx="1772277" cy="1328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Obdélník 13"/>
          <p:cNvSpPr/>
          <p:nvPr/>
        </p:nvSpPr>
        <p:spPr>
          <a:xfrm>
            <a:off x="2699792" y="116632"/>
            <a:ext cx="3096344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HLODAVCI</a:t>
            </a:r>
            <a:endParaRPr lang="cs-CZ" sz="28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79600" y="908720"/>
            <a:ext cx="59747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Hlodavce</a:t>
            </a:r>
            <a:r>
              <a:rPr lang="cs-CZ" dirty="0" smtClean="0"/>
              <a:t> chováme ve speciálně upravených klecích.</a:t>
            </a:r>
            <a:endParaRPr lang="cs-CZ" dirty="0"/>
          </a:p>
        </p:txBody>
      </p:sp>
      <p:pic>
        <p:nvPicPr>
          <p:cNvPr id="18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3741558" y="5449021"/>
            <a:ext cx="1587747" cy="11908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9" name="Obdélník 18"/>
          <p:cNvSpPr/>
          <p:nvPr/>
        </p:nvSpPr>
        <p:spPr>
          <a:xfrm>
            <a:off x="7298941" y="4012542"/>
            <a:ext cx="101662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2800" dirty="0" smtClean="0">
                <a:ln w="11430"/>
              </a:rPr>
              <a:t>krysa</a:t>
            </a:r>
            <a:endParaRPr lang="cs-CZ" sz="2800" dirty="0">
              <a:ln w="11430"/>
            </a:endParaRPr>
          </a:p>
        </p:txBody>
      </p:sp>
      <p:pic>
        <p:nvPicPr>
          <p:cNvPr id="2050" name="Picture 2" descr="C:\foto záloha fotak\105_PANA\P1050136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878" y="4595037"/>
            <a:ext cx="2580749" cy="1935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775356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250" advClick="0" advTm="15000"/>
    </mc:Choice>
    <mc:Fallback xmlns="">
      <p:transition spd="slow" advClick="0" advTm="1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1" grpId="0"/>
      <p:bldP spid="13" grpId="0"/>
      <p:bldP spid="15" grpId="0"/>
      <p:bldP spid="14" grpId="0"/>
      <p:bldP spid="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612068"/>
            <a:ext cx="8229600" cy="1224136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PLAZI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479630" y="2967335"/>
            <a:ext cx="184731" cy="193899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endParaRPr lang="cs-CZ" sz="2400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algn="ctr"/>
            <a:endParaRPr lang="cs-CZ" sz="2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algn="ctr"/>
            <a:endParaRPr lang="cs-CZ" sz="2400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algn="ctr"/>
            <a:endParaRPr lang="cs-CZ" sz="2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algn="ctr"/>
            <a:endParaRPr lang="cs-CZ" sz="2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699792" y="116632"/>
            <a:ext cx="3096344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PLAZI</a:t>
            </a:r>
            <a:endParaRPr lang="cs-CZ" sz="28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51993" y="908720"/>
            <a:ext cx="588518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Plazi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chovají ve speciálně upravených teráriích. Tato zařízení jsou vybavena osvětlením a vyhříváním.</a:t>
            </a:r>
            <a:endParaRPr lang="cs-CZ" dirty="0"/>
          </a:p>
        </p:txBody>
      </p:sp>
      <p:pic>
        <p:nvPicPr>
          <p:cNvPr id="9" name="Picture 3" descr="E:\Hanka\DUMY\FOTKY\marek, jirka,konec roku\103_PANA\P103059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406" y="1924382"/>
            <a:ext cx="2589113" cy="19418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F:\fotečky haničky\příroda\P2240004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695" y="4365104"/>
            <a:ext cx="3055888" cy="2291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F:\fotečky haničky\příroda\P5010070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546200"/>
            <a:ext cx="2067274" cy="2756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F:\fotečky haničky\příroda\PB100008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3240" y="4272795"/>
            <a:ext cx="3302044" cy="2476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G:\DCIM\104_PANA\P1040095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969205"/>
            <a:ext cx="3555625" cy="26667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604115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7250" advClick="0" advTm="15000"/>
    </mc:Choice>
    <mc:Fallback xmlns="">
      <p:transition spd="slow" advClick="0" advTm="1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699792" y="116632"/>
            <a:ext cx="3096344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PTÁCI</a:t>
            </a:r>
            <a:endParaRPr lang="cs-CZ" sz="28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51993" y="908720"/>
            <a:ext cx="7952455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Ptáky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chováme v klecích nebo ve velkých klecích - voliérách. Ty jsou umístěny doma nebo venku. </a:t>
            </a:r>
            <a:endParaRPr lang="cs-CZ" dirty="0"/>
          </a:p>
        </p:txBody>
      </p:sp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825133"/>
            <a:ext cx="2028614" cy="15214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338512" y="3510300"/>
            <a:ext cx="9861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andulky</a:t>
            </a:r>
            <a:endParaRPr lang="cs-CZ" dirty="0"/>
          </a:p>
        </p:txBody>
      </p:sp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1" y="1582538"/>
            <a:ext cx="1961643" cy="1471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804248" y="3140968"/>
            <a:ext cx="1657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kanár červený</a:t>
            </a:r>
            <a:endParaRPr lang="cs-CZ" dirty="0"/>
          </a:p>
        </p:txBody>
      </p:sp>
      <p:pic>
        <p:nvPicPr>
          <p:cNvPr id="2060" name="Picture 1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083511"/>
            <a:ext cx="2662044" cy="19965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588224" y="6381328"/>
            <a:ext cx="8306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korela</a:t>
            </a:r>
            <a:endParaRPr lang="cs-CZ" dirty="0"/>
          </a:p>
        </p:txBody>
      </p:sp>
      <p:pic>
        <p:nvPicPr>
          <p:cNvPr id="2061" name="Picture 1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6616" y="4033114"/>
            <a:ext cx="2529520" cy="18971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771800" y="6381328"/>
            <a:ext cx="20349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papoušek zpěvavý</a:t>
            </a:r>
            <a:endParaRPr lang="cs-CZ" dirty="0"/>
          </a:p>
        </p:txBody>
      </p:sp>
      <p:pic>
        <p:nvPicPr>
          <p:cNvPr id="2062" name="Picture 1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01" y="1721767"/>
            <a:ext cx="2304256" cy="1728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29078" y="3663782"/>
            <a:ext cx="15619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rosela pestrá</a:t>
            </a:r>
            <a:endParaRPr lang="cs-CZ" dirty="0"/>
          </a:p>
        </p:txBody>
      </p:sp>
      <p:pic>
        <p:nvPicPr>
          <p:cNvPr id="2063" name="Picture 15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152358"/>
            <a:ext cx="2211536" cy="16586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51520" y="6309320"/>
            <a:ext cx="9941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andulka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888559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0090" y="1822548"/>
            <a:ext cx="3102041" cy="23265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699792" y="116632"/>
            <a:ext cx="3096344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Domácí mazlíčci</a:t>
            </a:r>
            <a:endParaRPr lang="cs-CZ" sz="28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680002"/>
            <a:ext cx="3046789" cy="22850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46449" y="3015526"/>
            <a:ext cx="17780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želva nádherná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444208" y="1196752"/>
            <a:ext cx="22317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sladkovodní akvária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6055231"/>
            <a:ext cx="17427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mořská akvária</a:t>
            </a:r>
            <a:endParaRPr lang="cs-CZ" dirty="0"/>
          </a:p>
        </p:txBody>
      </p:sp>
      <p:pic>
        <p:nvPicPr>
          <p:cNvPr id="4098" name="Picture 2" descr="G:\DCIM\104_PANA\P1040080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3562335"/>
            <a:ext cx="3323861" cy="2492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5005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4"/>
          <p:cNvSpPr txBox="1">
            <a:spLocks noChangeArrowheads="1"/>
          </p:cNvSpPr>
          <p:nvPr/>
        </p:nvSpPr>
        <p:spPr bwMode="auto">
          <a:xfrm>
            <a:off x="190748" y="404664"/>
            <a:ext cx="8928991" cy="31700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2000" dirty="0"/>
              <a:t>Autor: Ing. Hana Adamcová</a:t>
            </a:r>
          </a:p>
          <a:p>
            <a:pPr eaLnBrk="1" hangingPunct="1"/>
            <a:r>
              <a:rPr lang="cs-CZ" sz="2000" dirty="0"/>
              <a:t>Základní škola a mateřská škola Liběšice, okres Louny, příspěvková organizace</a:t>
            </a:r>
          </a:p>
          <a:p>
            <a:pPr eaLnBrk="1" hangingPunct="1"/>
            <a:r>
              <a:rPr lang="cs-CZ" sz="2000" dirty="0"/>
              <a:t>Zpracováno v programu Microsoft Office 2010.</a:t>
            </a:r>
          </a:p>
          <a:p>
            <a:pPr eaLnBrk="1" hangingPunct="1"/>
            <a:r>
              <a:rPr lang="cs-CZ" sz="2000" dirty="0"/>
              <a:t>Použité obrázky pocházejí z vlastních zdrojů.</a:t>
            </a:r>
          </a:p>
          <a:p>
            <a:pPr eaLnBrk="1" hangingPunct="1"/>
            <a:endParaRPr lang="cs-CZ" sz="2000" dirty="0" smtClean="0"/>
          </a:p>
          <a:p>
            <a:pPr eaLnBrk="1" hangingPunct="1"/>
            <a:r>
              <a:rPr lang="cs-CZ" sz="2000" dirty="0" smtClean="0"/>
              <a:t>Použitá literatura:</a:t>
            </a:r>
          </a:p>
          <a:p>
            <a:pPr eaLnBrk="1" hangingPunct="1"/>
            <a:r>
              <a:rPr lang="cs-CZ" sz="2000" dirty="0"/>
              <a:t>ŠTIKOVÁ, Věra. </a:t>
            </a:r>
            <a:r>
              <a:rPr lang="cs-CZ" sz="2000" dirty="0" smtClean="0"/>
              <a:t>Člověk a jeho svět </a:t>
            </a:r>
            <a:r>
              <a:rPr lang="cs-CZ" sz="2000" dirty="0"/>
              <a:t>: </a:t>
            </a:r>
            <a:r>
              <a:rPr lang="cs-CZ" sz="2000" dirty="0" smtClean="0"/>
              <a:t>Přírodověda pro 4.ročník. </a:t>
            </a:r>
            <a:r>
              <a:rPr lang="cs-CZ" sz="2000" dirty="0"/>
              <a:t>Brno : Nová škola</a:t>
            </a:r>
            <a:r>
              <a:rPr lang="cs-CZ" sz="2000" dirty="0" smtClean="0"/>
              <a:t>, s. r. o., 2010. 80 s. ISBN 978-80-7289-211-2. </a:t>
            </a:r>
          </a:p>
          <a:p>
            <a:pPr eaLnBrk="1" hangingPunct="1"/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3051736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186</TotalTime>
  <Words>304</Words>
  <Application>Microsoft Office PowerPoint</Application>
  <PresentationFormat>Předvádění na obrazovce (4:3)</PresentationFormat>
  <Paragraphs>55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VY_52_INOVACE_09_ Domácí mazlíčci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PLAZI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Domácí mazlíčci</dc:title>
  <dc:creator>Hanka</dc:creator>
  <cp:lastModifiedBy>VLASTNIK</cp:lastModifiedBy>
  <cp:revision>29</cp:revision>
  <dcterms:created xsi:type="dcterms:W3CDTF">2011-04-16T14:13:04Z</dcterms:created>
  <dcterms:modified xsi:type="dcterms:W3CDTF">2013-02-25T07:09:08Z</dcterms:modified>
</cp:coreProperties>
</file>