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"/>
  </p:notesMasterIdLst>
  <p:sldIdLst>
    <p:sldId id="260" r:id="rId2"/>
    <p:sldId id="270" r:id="rId3"/>
    <p:sldId id="262" r:id="rId4"/>
    <p:sldId id="267" r:id="rId5"/>
    <p:sldId id="266" r:id="rId6"/>
    <p:sldId id="263" r:id="rId7"/>
    <p:sldId id="269" r:id="rId8"/>
    <p:sldId id="268" r:id="rId9"/>
    <p:sldId id="261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829" autoAdjust="0"/>
  </p:normalViewPr>
  <p:slideViewPr>
    <p:cSldViewPr>
      <p:cViewPr varScale="1">
        <p:scale>
          <a:sx n="70" d="100"/>
          <a:sy n="70" d="100"/>
        </p:scale>
        <p:origin x="-1548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C1B7E1-1E0F-4657-A68C-8C3D86652557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EB9F11-F06E-4D61-A995-166605B68D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26763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843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eaLnBrk="1" hangingPunct="1"/>
            <a:fld id="{D85B87F8-7C25-45F8-88A6-76C67413F3C3}" type="slidenum">
              <a:rPr lang="cs-CZ"/>
              <a:pPr eaLnBrk="1" hangingPunct="1"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EB9F11-F06E-4D61-A995-166605B68DBC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0898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EB9F11-F06E-4D61-A995-166605B68DBC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07667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6D3025E-4756-4298-9CDE-149EE23564C6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pn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openxmlformats.org/officeDocument/2006/relationships/image" Target="../media/image21.jpeg"/><Relationship Id="rId4" Type="http://schemas.openxmlformats.org/officeDocument/2006/relationships/image" Target="../media/image15.png"/><Relationship Id="rId9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3284984"/>
            <a:ext cx="8712968" cy="1470025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cs-CZ" sz="3600" dirty="0" smtClean="0"/>
              <a:t>VY_52_INOVACE_10_</a:t>
            </a:r>
            <a:br>
              <a:rPr lang="cs-CZ" sz="3600" dirty="0" smtClean="0"/>
            </a:br>
            <a:r>
              <a:rPr lang="cs-CZ" sz="3600" dirty="0" smtClean="0"/>
              <a:t>Lidská obydlí – volně žijící živočichové</a:t>
            </a:r>
            <a:endParaRPr lang="cs-CZ" sz="3600" dirty="0"/>
          </a:p>
        </p:txBody>
      </p:sp>
      <p:pic>
        <p:nvPicPr>
          <p:cNvPr id="512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33375"/>
            <a:ext cx="6080125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TextovéPole 4"/>
          <p:cNvSpPr txBox="1">
            <a:spLocks noChangeArrowheads="1"/>
          </p:cNvSpPr>
          <p:nvPr/>
        </p:nvSpPr>
        <p:spPr bwMode="auto">
          <a:xfrm>
            <a:off x="2553851" y="2286000"/>
            <a:ext cx="4036297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cs-CZ" sz="3200" dirty="0">
                <a:solidFill>
                  <a:srgbClr val="002060"/>
                </a:solidFill>
              </a:rPr>
              <a:t>ČLOVĚK A JEHO </a:t>
            </a:r>
            <a:r>
              <a:rPr lang="cs-CZ" sz="3200" dirty="0" smtClean="0">
                <a:solidFill>
                  <a:srgbClr val="002060"/>
                </a:solidFill>
              </a:rPr>
              <a:t>SVĚT</a:t>
            </a:r>
          </a:p>
          <a:p>
            <a:pPr algn="ctr" eaLnBrk="1" hangingPunct="1"/>
            <a:r>
              <a:rPr lang="cs-CZ" sz="3200" dirty="0" smtClean="0">
                <a:solidFill>
                  <a:srgbClr val="002060"/>
                </a:solidFill>
              </a:rPr>
              <a:t>4. ročník</a:t>
            </a:r>
            <a:endParaRPr lang="cs-CZ" sz="3200" dirty="0">
              <a:solidFill>
                <a:srgbClr val="002060"/>
              </a:solidFill>
            </a:endParaRPr>
          </a:p>
        </p:txBody>
      </p:sp>
      <p:sp>
        <p:nvSpPr>
          <p:cNvPr id="5125" name="TextovéPole 5"/>
          <p:cNvSpPr txBox="1">
            <a:spLocks noChangeArrowheads="1"/>
          </p:cNvSpPr>
          <p:nvPr/>
        </p:nvSpPr>
        <p:spPr bwMode="auto">
          <a:xfrm>
            <a:off x="2773363" y="5157788"/>
            <a:ext cx="390023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cs-CZ" sz="3200" dirty="0"/>
              <a:t>Ing. Hana </a:t>
            </a:r>
            <a:r>
              <a:rPr lang="cs-CZ" sz="3200" dirty="0" smtClean="0"/>
              <a:t>Adamcová</a:t>
            </a:r>
          </a:p>
          <a:p>
            <a:pPr algn="ctr" eaLnBrk="1" hangingPunct="1"/>
            <a:r>
              <a:rPr lang="cs-CZ" sz="3200" dirty="0" smtClean="0"/>
              <a:t>Vytvořeno: 2011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225542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62960" y="548680"/>
            <a:ext cx="8568952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5400" b="1" cap="all" dirty="0">
                <a:ln w="0">
                  <a:solidFill>
                    <a:schemeClr val="accent6">
                      <a:lumMod val="75000"/>
                    </a:schemeClr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</a:rPr>
              <a:t>Anotace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971550" y="2276475"/>
            <a:ext cx="7200850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2800" b="1" dirty="0">
                <a:solidFill>
                  <a:srgbClr val="002060"/>
                </a:solidFill>
              </a:rPr>
              <a:t>Výukový materiál je určen:</a:t>
            </a:r>
          </a:p>
          <a:p>
            <a:pPr>
              <a:defRPr/>
            </a:pPr>
            <a:endParaRPr lang="cs-CZ" sz="2400" dirty="0"/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cs-CZ" sz="2400" dirty="0"/>
              <a:t>pro 4. </a:t>
            </a:r>
            <a:r>
              <a:rPr lang="cs-CZ" sz="2400" dirty="0" smtClean="0"/>
              <a:t>ročník, seznamuje žáky s živočichy žijícími v okolí lidských obydlí.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595184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188639"/>
            <a:ext cx="756084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smtClean="0">
                <a:ln/>
                <a:solidFill>
                  <a:srgbClr val="FF0000"/>
                </a:solidFill>
                <a:effectLst/>
              </a:rPr>
              <a:t>Živočichové žijící volně</a:t>
            </a:r>
          </a:p>
          <a:p>
            <a:pPr algn="ctr"/>
            <a:r>
              <a:rPr lang="cs-CZ" sz="2400" b="1" dirty="0">
                <a:ln/>
                <a:solidFill>
                  <a:srgbClr val="FF0000"/>
                </a:solidFill>
              </a:rPr>
              <a:t>v</a:t>
            </a:r>
            <a:r>
              <a:rPr lang="cs-CZ" sz="2400" b="1" dirty="0" smtClean="0">
                <a:ln/>
                <a:solidFill>
                  <a:srgbClr val="FF0000"/>
                </a:solidFill>
              </a:rPr>
              <a:t> okolí člověka</a:t>
            </a:r>
            <a:endParaRPr lang="cs-CZ" sz="2400" b="1" cap="none" spc="0" dirty="0">
              <a:ln/>
              <a:solidFill>
                <a:srgbClr val="FF0000"/>
              </a:solidFill>
              <a:effectLst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412776"/>
            <a:ext cx="79928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V okolí lidských obydlí žije mnoho volně žijících živočichů. Ti zde nalézají snadno dostupnou potravu a útočiště k vyvádění svých mláďat.</a:t>
            </a:r>
            <a:endParaRPr lang="cs-CZ" sz="2400" b="1" dirty="0">
              <a:solidFill>
                <a:srgbClr val="0070C0"/>
              </a:solidFill>
            </a:endParaRPr>
          </a:p>
        </p:txBody>
      </p:sp>
      <p:pic>
        <p:nvPicPr>
          <p:cNvPr id="4" name="Picture 2" descr="C:\FOTO\MŠ u Kadavých\P1090805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85" r="7324" b="59812"/>
          <a:stretch/>
        </p:blipFill>
        <p:spPr bwMode="auto">
          <a:xfrm>
            <a:off x="4524338" y="3187952"/>
            <a:ext cx="4391981" cy="1929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F:\FOTKY\plzeŇ luboš a babi\PB10004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705817"/>
            <a:ext cx="3763962" cy="282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98996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188639"/>
            <a:ext cx="756084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smtClean="0">
                <a:ln/>
                <a:solidFill>
                  <a:srgbClr val="FF0000"/>
                </a:solidFill>
                <a:effectLst/>
              </a:rPr>
              <a:t>Živočichové žijící volně</a:t>
            </a:r>
          </a:p>
          <a:p>
            <a:pPr algn="ctr"/>
            <a:r>
              <a:rPr lang="cs-CZ" sz="2400" b="1" dirty="0">
                <a:ln/>
                <a:solidFill>
                  <a:srgbClr val="FF0000"/>
                </a:solidFill>
              </a:rPr>
              <a:t>v</a:t>
            </a:r>
            <a:r>
              <a:rPr lang="cs-CZ" sz="2400" b="1" dirty="0" smtClean="0">
                <a:ln/>
                <a:solidFill>
                  <a:srgbClr val="FF0000"/>
                </a:solidFill>
              </a:rPr>
              <a:t> okolí člověka</a:t>
            </a:r>
            <a:endParaRPr lang="cs-CZ" sz="2400" b="1" cap="none" spc="0" dirty="0">
              <a:ln/>
              <a:solidFill>
                <a:srgbClr val="FF0000"/>
              </a:solidFill>
              <a:effectLst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71600" y="1279963"/>
            <a:ext cx="62247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okolí lidských obydlí najdeme zástupce:</a:t>
            </a:r>
            <a:endParaRPr lang="cs-CZ" sz="2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131840" y="2189008"/>
            <a:ext cx="2614818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800" dirty="0" smtClean="0"/>
              <a:t>obojživelníků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sz="2800" dirty="0" smtClean="0"/>
              <a:t>ptáků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sz="2800" dirty="0" smtClean="0"/>
              <a:t>plazů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sz="2800" dirty="0" smtClean="0"/>
              <a:t>savců</a:t>
            </a:r>
            <a:endParaRPr lang="cs-CZ" sz="2800" dirty="0"/>
          </a:p>
        </p:txBody>
      </p:sp>
      <p:pic>
        <p:nvPicPr>
          <p:cNvPr id="2052" name="Picture 4" descr="C:\Documents and Settings\Hanka\Local Settings\Temporary Internet Files\Content.IE5\ON5W2UXC\MP90043413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509120"/>
            <a:ext cx="2520280" cy="1890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foto zvěř\IMAG0332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769" t="38450" r="51452" b="44410"/>
          <a:stretch/>
        </p:blipFill>
        <p:spPr bwMode="auto">
          <a:xfrm>
            <a:off x="6444208" y="2189008"/>
            <a:ext cx="2201600" cy="289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88875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4168889" y="912760"/>
            <a:ext cx="239039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2800" b="1" dirty="0" smtClean="0">
                <a:ln/>
                <a:solidFill>
                  <a:srgbClr val="0070C0"/>
                </a:solidFill>
              </a:rPr>
              <a:t>Obojživelníci</a:t>
            </a:r>
            <a:endParaRPr lang="cs-CZ" sz="2800" b="1" cap="none" spc="0" dirty="0">
              <a:ln/>
              <a:solidFill>
                <a:srgbClr val="0070C0"/>
              </a:solidFill>
              <a:effectLst/>
            </a:endParaRPr>
          </a:p>
        </p:txBody>
      </p:sp>
      <p:pic>
        <p:nvPicPr>
          <p:cNvPr id="4102" name="Picture 6" descr="E:\Hanka\DUMY\FOTKY\ příroda\K640_P101008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49821"/>
            <a:ext cx="2465463" cy="1849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62380" y="2126996"/>
            <a:ext cx="81369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Ropucha zelená </a:t>
            </a:r>
            <a:r>
              <a:rPr lang="cs-CZ" dirty="0" smtClean="0"/>
              <a:t>– </a:t>
            </a:r>
            <a:r>
              <a:rPr lang="cs-CZ" sz="2000" dirty="0" smtClean="0">
                <a:solidFill>
                  <a:srgbClr val="002060"/>
                </a:solidFill>
              </a:rPr>
              <a:t>po celém těle má nepravidelné zelené skvrny. Dlouhé zadní končetiny ji umožňují rychle skákat. Živí se hmyzem, pavouky a slimáky. </a:t>
            </a:r>
            <a:endParaRPr lang="cs-CZ" sz="2000" dirty="0">
              <a:solidFill>
                <a:srgbClr val="002060"/>
              </a:solidFill>
            </a:endParaRPr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318843"/>
            <a:ext cx="2649511" cy="17663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 descr="E:\Hanka\DUMY\FOTKY\marek, jirka,konec roku\103_PANA\P103070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94" y="4005064"/>
            <a:ext cx="2339752" cy="1754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203848" y="5085184"/>
            <a:ext cx="200086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Další zástupci: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dirty="0" smtClean="0"/>
              <a:t> skokan hnědý 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dirty="0"/>
              <a:t> </a:t>
            </a:r>
            <a:r>
              <a:rPr lang="cs-CZ" dirty="0" smtClean="0"/>
              <a:t>skokan zelený</a:t>
            </a:r>
            <a:endParaRPr lang="cs-CZ" dirty="0" smtClean="0"/>
          </a:p>
          <a:p>
            <a:pPr marL="285750" indent="-285750">
              <a:buFont typeface="Wingdings" pitchFamily="2" charset="2"/>
              <a:buChar char="§"/>
            </a:pPr>
            <a:r>
              <a:rPr lang="cs-CZ" dirty="0"/>
              <a:t> </a:t>
            </a:r>
            <a:r>
              <a:rPr lang="cs-CZ" dirty="0" smtClean="0"/>
              <a:t>čolek obecný</a:t>
            </a:r>
          </a:p>
          <a:p>
            <a:r>
              <a:rPr lang="cs-CZ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549642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4098088" y="116632"/>
            <a:ext cx="101983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 smtClean="0">
                <a:ln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Ptáci</a:t>
            </a:r>
            <a:endParaRPr lang="cs-CZ" sz="2800" b="1" cap="none" spc="0" dirty="0">
              <a:ln/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62426" y="1057923"/>
            <a:ext cx="648072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chemeClr val="accent1">
                    <a:lumMod val="75000"/>
                  </a:schemeClr>
                </a:solidFill>
              </a:rPr>
              <a:t>V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laštovka obecná -</a:t>
            </a:r>
            <a:r>
              <a:rPr lang="cs-CZ" sz="2000" b="1" dirty="0" smtClean="0">
                <a:solidFill>
                  <a:srgbClr val="002060"/>
                </a:solidFill>
              </a:rPr>
              <a:t> hnízdo si staví na zdech uvnitř hospodářských budov. Má dlouhý vidlicovitý ocas, hrdlo a čelo jsou červenohnědě zbarvené.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928" y="378242"/>
            <a:ext cx="2365036" cy="1773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619672" y="2780927"/>
            <a:ext cx="674687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smtClean="0">
                <a:solidFill>
                  <a:schemeClr val="accent1">
                    <a:lumMod val="75000"/>
                  </a:schemeClr>
                </a:solidFill>
              </a:rPr>
              <a:t>Jiřička 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obecná </a:t>
            </a:r>
            <a:r>
              <a:rPr lang="cs-CZ" sz="2000" b="1" dirty="0" smtClean="0">
                <a:solidFill>
                  <a:srgbClr val="002060"/>
                </a:solidFill>
              </a:rPr>
              <a:t>– hnízdo si staví zvenčí domů pod střechou. Stejně jako vlaštovka se živí létajícím hmyzem. Jsou to tažní ptáci.</a:t>
            </a:r>
            <a:endParaRPr lang="cs-CZ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39553" y="4509120"/>
            <a:ext cx="64087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Sova pálená </a:t>
            </a:r>
            <a:r>
              <a:rPr lang="cs-CZ" sz="2000" b="1" dirty="0" smtClean="0">
                <a:solidFill>
                  <a:srgbClr val="002060"/>
                </a:solidFill>
              </a:rPr>
              <a:t>- hnízdí na půdách domů, ve věžích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kostelů a ve stodolách. Loví v noci, např. hraboše, myši a netopýry.</a:t>
            </a:r>
            <a:endParaRPr lang="cs-CZ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7" name="Picture 4" descr="C:\FOTO\foto 2012\dravci\P112069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695491" y="4203240"/>
            <a:ext cx="2251970" cy="1688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06062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4087669" y="116632"/>
            <a:ext cx="104067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 smtClean="0">
                <a:ln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Savci</a:t>
            </a:r>
            <a:endParaRPr lang="cs-CZ" sz="2800" b="1" cap="none" spc="0" dirty="0">
              <a:ln/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62426" y="1057923"/>
            <a:ext cx="64807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Ježek západní-</a:t>
            </a:r>
            <a:r>
              <a:rPr lang="cs-CZ" sz="2000" b="1" dirty="0" smtClean="0">
                <a:solidFill>
                  <a:srgbClr val="002060"/>
                </a:solidFill>
              </a:rPr>
              <a:t> jeho hřbet pokrývají bodliny. Je všežravec. Živí se slimáky, žížalami a brouky. Aktivní je v hlavně v noci.</a:t>
            </a:r>
            <a:endParaRPr lang="cs-CZ" sz="2400" b="1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888173" y="2782440"/>
            <a:ext cx="622950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Myš domácí</a:t>
            </a:r>
            <a:r>
              <a:rPr lang="cs-CZ" sz="2000" b="1" dirty="0" smtClean="0">
                <a:solidFill>
                  <a:srgbClr val="002060"/>
                </a:solidFill>
              </a:rPr>
              <a:t>– žije v budovách a v jejich okolí. Její přítomnost poznáme podle nepříjemného zápachu.</a:t>
            </a:r>
            <a:endParaRPr lang="cs-CZ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03515" y="4509614"/>
            <a:ext cx="602466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Kuna skalní</a:t>
            </a:r>
            <a:r>
              <a:rPr lang="cs-CZ" sz="2000" b="1" dirty="0" smtClean="0">
                <a:solidFill>
                  <a:srgbClr val="002060"/>
                </a:solidFill>
              </a:rPr>
              <a:t>-  vyskytuje se i na půdách domů. Loví převážně v noci menší savce a ptáky. Jídelníček si obohacuje o vajíčka a ovoce.</a:t>
            </a:r>
            <a:endParaRPr lang="cs-CZ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9" name="Picture 1" descr="E:\Hanka\DUMY\FOTKY\výlet\101_PANA\P101062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663424"/>
            <a:ext cx="2462420" cy="1846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E:\Hanka\DUMY\FOTKY\marek, jirka,konec roku\103_PANA\P103059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61" y="2492896"/>
            <a:ext cx="2555776" cy="1916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1" y="380596"/>
            <a:ext cx="2339394" cy="17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17841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78" t="28532" r="38444" b="31955"/>
          <a:stretch/>
        </p:blipFill>
        <p:spPr bwMode="auto">
          <a:xfrm>
            <a:off x="392470" y="2348880"/>
            <a:ext cx="1839892" cy="1771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60" t="17532" r="29720" b="28553"/>
          <a:stretch/>
        </p:blipFill>
        <p:spPr bwMode="auto">
          <a:xfrm>
            <a:off x="6638801" y="2810770"/>
            <a:ext cx="1890254" cy="17482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842" y="728686"/>
            <a:ext cx="2256250" cy="1692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88948"/>
            <a:ext cx="1875386" cy="1406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907704" y="188640"/>
            <a:ext cx="46450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Jaké další živočichy zde můžeme vidět ? </a:t>
            </a:r>
            <a:endParaRPr lang="cs-CZ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2" descr="E:\fotky škola\zvířata\P1020164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6114" y="4843517"/>
            <a:ext cx="2493956" cy="1870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E:\Hanka\DUMY\FOTKY\výlet\101_PANA\P1010384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964350"/>
            <a:ext cx="2171733" cy="16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foto záloha fotak\105_PANA\P1050136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557972"/>
            <a:ext cx="2711488" cy="2033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F:\foto o\IMG176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810770"/>
            <a:ext cx="2502266" cy="187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89703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4"/>
          <p:cNvSpPr txBox="1">
            <a:spLocks noChangeArrowheads="1"/>
          </p:cNvSpPr>
          <p:nvPr/>
        </p:nvSpPr>
        <p:spPr bwMode="auto">
          <a:xfrm>
            <a:off x="107504" y="908050"/>
            <a:ext cx="8928991" cy="3170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eaLnBrk="1" hangingPunct="1"/>
            <a:endParaRPr lang="cs-CZ" sz="2000" dirty="0" smtClean="0"/>
          </a:p>
          <a:p>
            <a:pPr eaLnBrk="1" hangingPunct="1"/>
            <a:r>
              <a:rPr lang="cs-CZ" sz="2000" dirty="0"/>
              <a:t>Autor: Ing. Hana Adamcová</a:t>
            </a:r>
          </a:p>
          <a:p>
            <a:pPr eaLnBrk="1" hangingPunct="1"/>
            <a:r>
              <a:rPr lang="cs-CZ" sz="2000" dirty="0"/>
              <a:t>Základní škola a mateřská škola Liběšice, okres Louny, příspěvková organizace</a:t>
            </a:r>
          </a:p>
          <a:p>
            <a:pPr eaLnBrk="1" hangingPunct="1"/>
            <a:r>
              <a:rPr lang="cs-CZ" sz="2000" dirty="0"/>
              <a:t>Zpracováno v programu Microsoft Office 2010.</a:t>
            </a:r>
          </a:p>
          <a:p>
            <a:pPr eaLnBrk="1" hangingPunct="1"/>
            <a:r>
              <a:rPr lang="cs-CZ" sz="2000" dirty="0"/>
              <a:t>Použité obrázky pocházejí z vlastních zdrojů.</a:t>
            </a:r>
          </a:p>
          <a:p>
            <a:pPr eaLnBrk="1" hangingPunct="1"/>
            <a:endParaRPr lang="cs-CZ" sz="2000" dirty="0"/>
          </a:p>
          <a:p>
            <a:pPr eaLnBrk="1" hangingPunct="1"/>
            <a:r>
              <a:rPr lang="cs-CZ" sz="2000" dirty="0"/>
              <a:t>Použitá literatura:</a:t>
            </a:r>
          </a:p>
          <a:p>
            <a:pPr eaLnBrk="1" hangingPunct="1"/>
            <a:r>
              <a:rPr lang="cs-CZ" sz="2000" dirty="0"/>
              <a:t>ŠTIKOVÁ, Věra. Člověk a jeho svět : Přírodověda pro 4.ročník. Brno : Nová škola, s. r. o., 2010. 80 s. ISBN 978-80-7289-211-2. </a:t>
            </a:r>
          </a:p>
        </p:txBody>
      </p:sp>
    </p:spTree>
    <p:extLst>
      <p:ext uri="{BB962C8B-B14F-4D97-AF65-F5344CB8AC3E}">
        <p14:creationId xmlns:p14="http://schemas.microsoft.com/office/powerpoint/2010/main" val="200307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354</TotalTime>
  <Words>347</Words>
  <Application>Microsoft Office PowerPoint</Application>
  <PresentationFormat>Předvádění na obrazovce (4:3)</PresentationFormat>
  <Paragraphs>47</Paragraphs>
  <Slides>9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Aerodynamika</vt:lpstr>
      <vt:lpstr>VY_52_INOVACE_10_ Lidská obydlí – volně žijící živočichové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Lidská obydlí - volně žijící živočichové</dc:title>
  <dc:creator>Hanka</dc:creator>
  <cp:lastModifiedBy>VLASTNIK</cp:lastModifiedBy>
  <cp:revision>35</cp:revision>
  <dcterms:created xsi:type="dcterms:W3CDTF">2011-04-16T14:13:04Z</dcterms:created>
  <dcterms:modified xsi:type="dcterms:W3CDTF">2013-02-18T07:21:59Z</dcterms:modified>
</cp:coreProperties>
</file>