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65" r:id="rId3"/>
    <p:sldId id="256" r:id="rId4"/>
    <p:sldId id="257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10" d="100"/>
          <a:sy n="110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29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66675">
              <a:noFill/>
            </a:ln>
          </c:spPr>
          <c:xVal>
            <c:numRef>
              <c:f>List1!$A$2:$A$6</c:f>
              <c:numCache>
                <c:formatCode>General</c:formatCode>
                <c:ptCount val="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3</c:v>
                </c:pt>
                <c:pt idx="1">
                  <c:v>5</c:v>
                </c:pt>
                <c:pt idx="2">
                  <c:v>7</c:v>
                </c:pt>
                <c:pt idx="3">
                  <c:v>9</c:v>
                </c:pt>
                <c:pt idx="4">
                  <c:v>11</c:v>
                </c:pt>
              </c:numCache>
            </c:numRef>
          </c:yVal>
        </c:ser>
        <c:dLbls/>
        <c:axId val="153373312"/>
        <c:axId val="153379200"/>
      </c:scatterChart>
      <c:valAx>
        <c:axId val="153373312"/>
        <c:scaling>
          <c:orientation val="minMax"/>
        </c:scaling>
        <c:axPos val="b"/>
        <c:numFmt formatCode="General" sourceLinked="1"/>
        <c:majorTickMark val="none"/>
        <c:tickLblPos val="nextTo"/>
        <c:crossAx val="153379200"/>
        <c:crosses val="autoZero"/>
        <c:crossBetween val="midCat"/>
      </c:valAx>
      <c:valAx>
        <c:axId val="153379200"/>
        <c:scaling>
          <c:orientation val="minMax"/>
        </c:scaling>
        <c:axPos val="l"/>
        <c:numFmt formatCode="General" sourceLinked="1"/>
        <c:majorTickMark val="none"/>
        <c:tickLblPos val="nextTo"/>
        <c:crossAx val="153373312"/>
        <c:crosses val="autoZero"/>
        <c:crossBetween val="midCat"/>
      </c:valAx>
    </c:plotArea>
    <c:legend>
      <c:legendPos val="b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8383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0621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73049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5052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11155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2775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19209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97670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3055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33086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4227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C550FE9-CD64-4BE1-AA86-A9C6B5B404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F91D736-82EE-4904-91DA-C06CC1760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6BDCB-4CA4-43C1-BD86-5C25A5779D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0D674-2942-4CBF-A0A1-45CBC8AFD5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687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50311895"/>
              </p:ext>
            </p:extLst>
          </p:nvPr>
        </p:nvGraphicFramePr>
        <p:xfrm>
          <a:off x="1143000" y="476250"/>
          <a:ext cx="6172200" cy="5448300"/>
        </p:xfrm>
        <a:graphic>
          <a:graphicData uri="http://schemas.openxmlformats.org/presentationml/2006/ole">
            <p:oleObj spid="_x0000_s1027" name="Document" r:id="rId3" imgW="11098946" imgH="9766917" progId="Word.Document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939474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Příklady 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Způsoby zadání posloupností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4732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rozdíl mezi následujícími zápisy?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{</a:t>
            </a:r>
            <a:r>
              <a:rPr lang="cs-CZ" dirty="0" err="1" smtClean="0"/>
              <a:t>a</a:t>
            </a:r>
            <a:r>
              <a:rPr lang="cs-CZ" sz="1600" dirty="0" err="1" smtClean="0"/>
              <a:t>n</a:t>
            </a:r>
            <a:r>
              <a:rPr lang="cs-CZ" dirty="0" smtClean="0"/>
              <a:t>}</a:t>
            </a:r>
          </a:p>
          <a:p>
            <a:r>
              <a:rPr lang="cs-CZ" dirty="0" err="1"/>
              <a:t>a</a:t>
            </a:r>
            <a:r>
              <a:rPr lang="cs-CZ" sz="1600" dirty="0" err="1" smtClean="0"/>
              <a:t>n</a:t>
            </a:r>
            <a:endParaRPr lang="cs-CZ" sz="1600" dirty="0" smtClean="0"/>
          </a:p>
          <a:p>
            <a:endParaRPr lang="cs-CZ" dirty="0"/>
          </a:p>
          <a:p>
            <a:r>
              <a:rPr lang="cs-CZ" dirty="0"/>
              <a:t>Tento symbol označuje </a:t>
            </a:r>
            <a:r>
              <a:rPr lang="cs-CZ" dirty="0" smtClean="0"/>
              <a:t>posloupnost</a:t>
            </a:r>
          </a:p>
          <a:p>
            <a:endParaRPr lang="cs-CZ" dirty="0"/>
          </a:p>
          <a:p>
            <a:r>
              <a:rPr lang="cs-CZ" dirty="0"/>
              <a:t>Toto je </a:t>
            </a:r>
            <a:r>
              <a:rPr lang="cs-CZ" i="1" dirty="0"/>
              <a:t>n</a:t>
            </a:r>
            <a:r>
              <a:rPr lang="cs-CZ" dirty="0"/>
              <a:t>-</a:t>
            </a:r>
            <a:r>
              <a:rPr lang="cs-CZ" dirty="0" err="1"/>
              <a:t>tý</a:t>
            </a:r>
            <a:r>
              <a:rPr lang="cs-CZ" dirty="0"/>
              <a:t> člen posloupnosti </a:t>
            </a:r>
            <a:r>
              <a:rPr lang="cs-CZ" dirty="0" smtClean="0"/>
              <a:t>{</a:t>
            </a:r>
            <a:r>
              <a:rPr lang="cs-CZ" dirty="0" err="1" smtClean="0"/>
              <a:t>a</a:t>
            </a:r>
            <a:r>
              <a:rPr lang="cs-CZ" sz="1600" dirty="0" err="1" smtClean="0"/>
              <a:t>n</a:t>
            </a:r>
            <a:r>
              <a:rPr lang="cs-CZ" dirty="0" smtClean="0"/>
              <a:t>}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7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řadu čísel zapište </a:t>
            </a:r>
            <a:r>
              <a:rPr lang="cs-CZ" dirty="0" smtClean="0"/>
              <a:t>                    a </a:t>
            </a:r>
            <a:r>
              <a:rPr lang="cs-CZ" dirty="0" smtClean="0"/>
              <a:t>zobrazte 3,5,7,9,11,13,15,…….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Tabulkou</a:t>
            </a:r>
          </a:p>
          <a:p>
            <a:r>
              <a:rPr lang="cs-CZ" dirty="0" smtClean="0"/>
              <a:t>Rekurentním vzorcem</a:t>
            </a:r>
          </a:p>
          <a:p>
            <a:r>
              <a:rPr lang="cs-CZ" dirty="0" smtClean="0"/>
              <a:t>Vzorcem </a:t>
            </a:r>
            <a:r>
              <a:rPr lang="cs-CZ" dirty="0"/>
              <a:t>pro n-</a:t>
            </a:r>
            <a:r>
              <a:rPr lang="cs-CZ" dirty="0" err="1"/>
              <a:t>tý</a:t>
            </a:r>
            <a:r>
              <a:rPr lang="cs-CZ" dirty="0"/>
              <a:t> člen</a:t>
            </a:r>
            <a:endParaRPr lang="cs-CZ" dirty="0" smtClean="0"/>
          </a:p>
          <a:p>
            <a:r>
              <a:rPr lang="cs-CZ" dirty="0"/>
              <a:t>G</a:t>
            </a:r>
            <a:r>
              <a:rPr lang="cs-CZ" dirty="0" smtClean="0"/>
              <a:t>rafem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006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93249680"/>
              </p:ext>
            </p:extLst>
          </p:nvPr>
        </p:nvGraphicFramePr>
        <p:xfrm>
          <a:off x="1331640" y="1484784"/>
          <a:ext cx="7499352" cy="741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49892"/>
                <a:gridCol w="1249892"/>
                <a:gridCol w="1249892"/>
                <a:gridCol w="1249892"/>
                <a:gridCol w="1249892"/>
                <a:gridCol w="12498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sz="1000" dirty="0" err="1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358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ředpisy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498080" cy="4800600"/>
          </a:xfrm>
        </p:spPr>
        <p:txBody>
          <a:bodyPr/>
          <a:lstStyle/>
          <a:p>
            <a:r>
              <a:rPr lang="cs-CZ" dirty="0" smtClean="0"/>
              <a:t> Rekurentně a</a:t>
            </a:r>
            <a:r>
              <a:rPr lang="cs-CZ" sz="1600" dirty="0" smtClean="0"/>
              <a:t>n+1 </a:t>
            </a:r>
            <a:r>
              <a:rPr lang="cs-CZ" dirty="0" smtClean="0"/>
              <a:t>= </a:t>
            </a:r>
            <a:r>
              <a:rPr lang="cs-CZ" dirty="0" err="1" smtClean="0"/>
              <a:t>a</a:t>
            </a:r>
            <a:r>
              <a:rPr lang="cs-CZ" sz="1600" dirty="0" err="1" smtClean="0"/>
              <a:t>n</a:t>
            </a:r>
            <a:r>
              <a:rPr lang="cs-CZ" sz="1600" dirty="0" smtClean="0"/>
              <a:t> </a:t>
            </a:r>
            <a:r>
              <a:rPr lang="cs-CZ" dirty="0" smtClean="0"/>
              <a:t>+ 2</a:t>
            </a:r>
          </a:p>
          <a:p>
            <a:endParaRPr lang="cs-CZ" dirty="0"/>
          </a:p>
          <a:p>
            <a:r>
              <a:rPr lang="cs-CZ" dirty="0" smtClean="0"/>
              <a:t>Vzorec pro n-</a:t>
            </a:r>
            <a:r>
              <a:rPr lang="cs-CZ" dirty="0" err="1" smtClean="0"/>
              <a:t>tý</a:t>
            </a:r>
            <a:r>
              <a:rPr lang="cs-CZ" dirty="0" smtClean="0"/>
              <a:t> člen </a:t>
            </a:r>
            <a:r>
              <a:rPr lang="cs-CZ" dirty="0" err="1" smtClean="0"/>
              <a:t>a</a:t>
            </a:r>
            <a:r>
              <a:rPr lang="cs-CZ" sz="1600" dirty="0" err="1" smtClean="0"/>
              <a:t>n</a:t>
            </a:r>
            <a:r>
              <a:rPr lang="cs-CZ" sz="1600" dirty="0" smtClean="0"/>
              <a:t> </a:t>
            </a:r>
            <a:r>
              <a:rPr lang="cs-CZ" dirty="0" smtClean="0"/>
              <a:t>= 2.n + 1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654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83332679"/>
              </p:ext>
            </p:extLst>
          </p:nvPr>
        </p:nvGraphicFramePr>
        <p:xfrm>
          <a:off x="1435100" y="1447800"/>
          <a:ext cx="7499350" cy="48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390450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Autorská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869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74</TotalTime>
  <Words>80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Slunovrat</vt:lpstr>
      <vt:lpstr>Motiv systému Office</vt:lpstr>
      <vt:lpstr>Document</vt:lpstr>
      <vt:lpstr>Snímek 1</vt:lpstr>
      <vt:lpstr>Příklady  </vt:lpstr>
      <vt:lpstr>Jaký je rozdíl mezi následujícími zápisy?</vt:lpstr>
      <vt:lpstr>Následující řadu čísel zapište                     a zobrazte 3,5,7,9,11,13,15,…….</vt:lpstr>
      <vt:lpstr>Řešení:</vt:lpstr>
      <vt:lpstr>Předpisy</vt:lpstr>
      <vt:lpstr>Graf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Příklady</dc:title>
  <dc:creator>Husáková Jitka</dc:creator>
  <cp:lastModifiedBy>Dum</cp:lastModifiedBy>
  <cp:revision>9</cp:revision>
  <dcterms:created xsi:type="dcterms:W3CDTF">2013-02-22T17:21:24Z</dcterms:created>
  <dcterms:modified xsi:type="dcterms:W3CDTF">2013-02-25T07:34:02Z</dcterms:modified>
</cp:coreProperties>
</file>