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60" r:id="rId2"/>
    <p:sldId id="276" r:id="rId3"/>
    <p:sldId id="268" r:id="rId4"/>
    <p:sldId id="271" r:id="rId5"/>
    <p:sldId id="269" r:id="rId6"/>
    <p:sldId id="270" r:id="rId7"/>
    <p:sldId id="264" r:id="rId8"/>
    <p:sldId id="272" r:id="rId9"/>
    <p:sldId id="263" r:id="rId10"/>
    <p:sldId id="273" r:id="rId11"/>
    <p:sldId id="262" r:id="rId12"/>
    <p:sldId id="274" r:id="rId13"/>
    <p:sldId id="266" r:id="rId14"/>
    <p:sldId id="275" r:id="rId15"/>
    <p:sldId id="26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B56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215" autoAdjust="0"/>
  </p:normalViewPr>
  <p:slideViewPr>
    <p:cSldViewPr>
      <p:cViewPr varScale="1">
        <p:scale>
          <a:sx n="72" d="100"/>
          <a:sy n="72" d="100"/>
        </p:scale>
        <p:origin x="-148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C1B7E1-1E0F-4657-A68C-8C3D86652557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B9F11-F06E-4D61-A995-166605B68D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676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3" Type="http://schemas.openxmlformats.org/officeDocument/2006/relationships/image" Target="../media/image28.png"/><Relationship Id="rId7" Type="http://schemas.openxmlformats.org/officeDocument/2006/relationships/image" Target="../media/image32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4866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VY_52_INOVACE_18_</a:t>
            </a:r>
            <a:br>
              <a:rPr lang="cs-CZ" sz="3600" dirty="0" smtClean="0"/>
            </a:br>
            <a:r>
              <a:rPr lang="cs-CZ" sz="3600" dirty="0" smtClean="0"/>
              <a:t>Třídění odpadů</a:t>
            </a:r>
            <a:endParaRPr lang="cs-CZ" sz="3600" dirty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2553851" y="2286000"/>
            <a:ext cx="4036297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>
                <a:solidFill>
                  <a:srgbClr val="002060"/>
                </a:solidFill>
              </a:rPr>
              <a:t>ČLOVĚK A JEHO </a:t>
            </a:r>
            <a:r>
              <a:rPr lang="cs-CZ" sz="3200" dirty="0" smtClean="0">
                <a:solidFill>
                  <a:srgbClr val="002060"/>
                </a:solidFill>
              </a:rPr>
              <a:t>SVĚT</a:t>
            </a:r>
          </a:p>
          <a:p>
            <a:pPr algn="ctr" eaLnBrk="1" hangingPunct="1"/>
            <a:r>
              <a:rPr lang="cs-CZ" sz="3200" dirty="0" smtClean="0">
                <a:solidFill>
                  <a:srgbClr val="002060"/>
                </a:solidFill>
              </a:rPr>
              <a:t>4. ročník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773363" y="5157788"/>
            <a:ext cx="3900235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25542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5400" b="1" cap="all" dirty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2276475"/>
            <a:ext cx="820891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rgbClr val="002060"/>
                </a:solidFill>
              </a:rPr>
              <a:t>Výukový </a:t>
            </a:r>
            <a:r>
              <a:rPr lang="cs-CZ" sz="2400" dirty="0" smtClean="0">
                <a:solidFill>
                  <a:srgbClr val="002060"/>
                </a:solidFill>
              </a:rPr>
              <a:t>materiál lze využít v hodinách prvouky i  přírodovědy k objasnění problematiky třídění odpadu.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53168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63888" y="313492"/>
            <a:ext cx="16273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ODPAD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268760"/>
            <a:ext cx="748883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Člověk produkuje každý den velké množství odpadu. Odpady vznikají v obchodech, továrnách, nemocnicích, na polích i v lesích.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Množství odpadu </a:t>
            </a:r>
            <a:r>
              <a:rPr lang="cs-CZ" b="1" dirty="0" smtClean="0">
                <a:solidFill>
                  <a:srgbClr val="0070C0"/>
                </a:solidFill>
              </a:rPr>
              <a:t>roste, </a:t>
            </a:r>
            <a:r>
              <a:rPr lang="cs-CZ" b="1" dirty="0" smtClean="0">
                <a:solidFill>
                  <a:srgbClr val="0070C0"/>
                </a:solidFill>
              </a:rPr>
              <a:t>jak se zvyšuje naše životní úroveň.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5101253"/>
            <a:ext cx="28776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jeden člověk asi </a:t>
            </a:r>
            <a:r>
              <a:rPr lang="cs-CZ" dirty="0" smtClean="0">
                <a:solidFill>
                  <a:srgbClr val="FF0000"/>
                </a:solidFill>
              </a:rPr>
              <a:t>200kg</a:t>
            </a:r>
          </a:p>
          <a:p>
            <a:r>
              <a:rPr lang="cs-CZ" dirty="0" smtClean="0"/>
              <a:t>odpadů ročně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2843808" y="3477551"/>
            <a:ext cx="2161333" cy="67316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292080" y="5088658"/>
            <a:ext cx="3439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 milionů lidí </a:t>
            </a:r>
            <a:r>
              <a:rPr lang="cs-CZ" dirty="0" smtClean="0">
                <a:solidFill>
                  <a:srgbClr val="FF0000"/>
                </a:solidFill>
              </a:rPr>
              <a:t>2 miliony tun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146" name="Picture 2" descr="F:\DCIM\108_PANA\P108061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50" t="9899" r="13940" b="13334"/>
          <a:stretch/>
        </p:blipFill>
        <p:spPr bwMode="auto">
          <a:xfrm rot="16200000">
            <a:off x="583992" y="3079917"/>
            <a:ext cx="2094773" cy="1566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F:\DCIM\108_PANA\P108061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8290" y="2688545"/>
            <a:ext cx="1565920" cy="1174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F:\DCIM\108_PANA\P108060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300815"/>
            <a:ext cx="2266407" cy="1699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75804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63888" y="313492"/>
            <a:ext cx="16273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ODPAD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340768"/>
            <a:ext cx="44759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Kde všude vzniká odpad.</a:t>
            </a:r>
            <a:endParaRPr lang="cs-CZ" sz="2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Admin\Desktop\mamka\K640_P105097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04864"/>
            <a:ext cx="32512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F:\foto zvěř\IMAG0173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91" r="19455" b="38920"/>
          <a:stretch/>
        </p:blipFill>
        <p:spPr bwMode="auto">
          <a:xfrm>
            <a:off x="5246467" y="1802433"/>
            <a:ext cx="3415979" cy="215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9" descr="F:\FOTKY\plzeŇ luboš a babi\PB10001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6754" y="4290570"/>
            <a:ext cx="2910081" cy="2182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63246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63888" y="313492"/>
            <a:ext cx="16273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ODPAD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04513" y="1196752"/>
            <a:ext cx="784887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KOMUNÁLNÍ ODPAD je směs různých odpadů, které vznikají na území obce či města. Je to odpad </a:t>
            </a:r>
            <a:r>
              <a:rPr lang="cs-CZ" sz="2000" b="1" dirty="0" smtClean="0">
                <a:solidFill>
                  <a:srgbClr val="0070C0"/>
                </a:solidFill>
              </a:rPr>
              <a:t/>
            </a:r>
            <a:br>
              <a:rPr lang="cs-CZ" sz="2000" b="1" dirty="0" smtClean="0">
                <a:solidFill>
                  <a:srgbClr val="0070C0"/>
                </a:solidFill>
              </a:rPr>
            </a:br>
            <a:r>
              <a:rPr lang="cs-CZ" sz="2000" b="1" dirty="0" smtClean="0">
                <a:solidFill>
                  <a:srgbClr val="0070C0"/>
                </a:solidFill>
              </a:rPr>
              <a:t>z </a:t>
            </a:r>
            <a:r>
              <a:rPr lang="cs-CZ" sz="2000" b="1" dirty="0" smtClean="0">
                <a:solidFill>
                  <a:srgbClr val="0070C0"/>
                </a:solidFill>
              </a:rPr>
              <a:t>domácností, z údržby městské zeleně, z košů na ulici.</a:t>
            </a:r>
            <a:endParaRPr lang="cs-CZ" sz="2000" b="1" dirty="0">
              <a:solidFill>
                <a:srgbClr val="0070C0"/>
              </a:solidFill>
            </a:endParaRPr>
          </a:p>
        </p:txBody>
      </p:sp>
      <p:pic>
        <p:nvPicPr>
          <p:cNvPr id="2050" name="Picture 2" descr="C:\foto záloha fotak\106_PANA\P106004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55510" y="3196411"/>
            <a:ext cx="3323861" cy="24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foto záloha fotak\107_PANA\P1070409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70047"/>
          <a:stretch/>
        </p:blipFill>
        <p:spPr bwMode="auto">
          <a:xfrm>
            <a:off x="4343138" y="3592455"/>
            <a:ext cx="3785498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63659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63888" y="313492"/>
            <a:ext cx="16273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ODPAD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2276872"/>
            <a:ext cx="6431569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70C0"/>
                </a:solidFill>
              </a:rPr>
              <a:t>kupujeme si větší balení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b="1" dirty="0" smtClean="0">
              <a:solidFill>
                <a:srgbClr val="0070C0"/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70C0"/>
                </a:solidFill>
              </a:rPr>
              <a:t>neplýtváme elektřinou a teplem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b="1" dirty="0" smtClean="0">
              <a:solidFill>
                <a:srgbClr val="0070C0"/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70C0"/>
                </a:solidFill>
              </a:rPr>
              <a:t>třídíme odpady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b="1" dirty="0" smtClean="0">
              <a:solidFill>
                <a:srgbClr val="0070C0"/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70C0"/>
                </a:solidFill>
              </a:rPr>
              <a:t>kupujeme si kvalitnější věci, které déle vydrží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1428" y="4421978"/>
            <a:ext cx="2592288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07591" y="1628800"/>
            <a:ext cx="68675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můžeme omezit množství odpadů?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010256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980728"/>
            <a:ext cx="3936437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51720" y="425395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MODRÝ KONTEJNER JE POUZE NA PAPÍR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347733"/>
            <a:ext cx="2839239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PATŘÍ SEM: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B050"/>
                </a:solidFill>
              </a:rPr>
              <a:t>noviny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B050"/>
                </a:solidFill>
              </a:rPr>
              <a:t>časopisy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B050"/>
                </a:solidFill>
              </a:rPr>
              <a:t>staré sešity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B050"/>
                </a:solidFill>
              </a:rPr>
              <a:t>knihy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B050"/>
                </a:solidFill>
              </a:rPr>
              <a:t>lepenkové krabice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B050"/>
                </a:solidFill>
              </a:rPr>
              <a:t>papírové obaly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B050"/>
                </a:solidFill>
              </a:rPr>
              <a:t>letáky</a:t>
            </a:r>
          </a:p>
          <a:p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1026" name="Picture 2" descr="F:\fotečky haničky\Fotky finale 09-10\Ekologie\PA270653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93" r="30057"/>
          <a:stretch/>
        </p:blipFill>
        <p:spPr bwMode="auto">
          <a:xfrm>
            <a:off x="1887163" y="3789040"/>
            <a:ext cx="1534548" cy="2360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F:\DCIM\108_PANA\P108064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629637"/>
            <a:ext cx="1763688" cy="1322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92752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3476" y="1219406"/>
            <a:ext cx="3936437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51720" y="425395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MODRÝ KONTEJNER JE POUZE NA PAPÍR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5" y="2060848"/>
            <a:ext cx="403244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NEPATŘÍ SEM:</a:t>
            </a: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B050"/>
                </a:solidFill>
              </a:rPr>
              <a:t>všechen odpad, který není papírový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b="1" dirty="0" smtClean="0">
              <a:solidFill>
                <a:srgbClr val="00B050"/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B050"/>
                </a:solidFill>
              </a:rPr>
              <a:t>špinavé papíry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b="1" dirty="0" smtClean="0">
              <a:solidFill>
                <a:srgbClr val="00B050"/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B050"/>
                </a:solidFill>
              </a:rPr>
              <a:t>mastné papíry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b="1" dirty="0">
              <a:solidFill>
                <a:srgbClr val="00B050"/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B050"/>
                </a:solidFill>
              </a:rPr>
              <a:t>obaly na vajíčka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b="1" dirty="0" smtClean="0">
              <a:solidFill>
                <a:srgbClr val="00B050"/>
              </a:solidFill>
            </a:endParaRPr>
          </a:p>
          <a:p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foto záloha fotak\105_PANA\P1050150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35" r="25493" b="7230"/>
          <a:stretch/>
        </p:blipFill>
        <p:spPr bwMode="auto">
          <a:xfrm>
            <a:off x="3635896" y="4670402"/>
            <a:ext cx="1437153" cy="1613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G:\fotky k dumum\104_9755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21" t="80826" r="45546"/>
          <a:stretch/>
        </p:blipFill>
        <p:spPr bwMode="auto">
          <a:xfrm>
            <a:off x="6471695" y="5157192"/>
            <a:ext cx="1502850" cy="1183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56384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132856"/>
            <a:ext cx="3131417" cy="2348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425395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ZELENÝ KONTEJNER JE POUZE NA BAREVNÉ SKLO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196752"/>
            <a:ext cx="2860078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PATŘÍ SEM:</a:t>
            </a: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zelené sklo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hnědé sklo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jinak barevné sklo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tabulové sklo</a:t>
            </a:r>
          </a:p>
          <a:p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99592" y="5733256"/>
            <a:ext cx="4841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EB56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Bílé sklo patří do bílého kontejneru.</a:t>
            </a:r>
            <a:endParaRPr lang="cs-CZ" b="1" dirty="0">
              <a:solidFill>
                <a:srgbClr val="EB56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Admin\Desktop\K640_P106005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78131" y="3565108"/>
            <a:ext cx="2443495" cy="1832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16482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039445"/>
            <a:ext cx="3131417" cy="2348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425395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ZELENÝ KONTEJNER JE POUZE NA BAREVNÉ SKLO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1700808"/>
            <a:ext cx="2061783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NEPATŘÍ SEM:</a:t>
            </a: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porcelán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b="1" dirty="0" smtClean="0">
              <a:solidFill>
                <a:srgbClr val="0070C0"/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keramika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b="1" dirty="0" smtClean="0">
              <a:solidFill>
                <a:srgbClr val="0070C0"/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err="1" smtClean="0">
                <a:solidFill>
                  <a:srgbClr val="0070C0"/>
                </a:solidFill>
              </a:rPr>
              <a:t>drátosklo</a:t>
            </a:r>
            <a:endParaRPr lang="cs-CZ" b="1" dirty="0" smtClean="0">
              <a:solidFill>
                <a:srgbClr val="0070C0"/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endParaRPr lang="cs-CZ" b="1" dirty="0" smtClean="0">
              <a:solidFill>
                <a:srgbClr val="0070C0"/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varné sklo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b="1" dirty="0" smtClean="0">
              <a:solidFill>
                <a:srgbClr val="0070C0"/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zrcadlo</a:t>
            </a:r>
          </a:p>
          <a:p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2" name="Picture 2" descr="F:\DCIM\108_PANA\P108067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635" y="5117128"/>
            <a:ext cx="1835696" cy="1376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F:\DCIM\108_PANA\P108064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267151" y="4138491"/>
            <a:ext cx="2609697" cy="1957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:\DCIM\108_PANA\P108064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975692">
            <a:off x="6084734" y="4194578"/>
            <a:ext cx="2339752" cy="1754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32963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052736"/>
            <a:ext cx="3630149" cy="2722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51720" y="425395"/>
            <a:ext cx="5544616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ŽLUTÝ KONTEJNER JE POUZE NA PLASTY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2603" y="1052736"/>
            <a:ext cx="432048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PATŘÍ SEM:</a:t>
            </a: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PET lahve od nápojů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kelímky od jogurtů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misky a fólie z baleného ovoce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plastové tašky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obaly a balící folie od zboží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bublinkové folie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polystyrenové díly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b="1" dirty="0" smtClean="0">
              <a:solidFill>
                <a:srgbClr val="0070C0"/>
              </a:solidFill>
            </a:endParaRPr>
          </a:p>
          <a:p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93789" y="4464988"/>
            <a:ext cx="2506862" cy="16712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C:\Users\Admin\Desktop\K640_P106004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301428" y="4502980"/>
            <a:ext cx="2127007" cy="1595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F:\DCIM\108_PANA\P1080678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18" t="17373" r="32576" b="19394"/>
          <a:stretch/>
        </p:blipFill>
        <p:spPr bwMode="auto">
          <a:xfrm>
            <a:off x="3491345" y="4047177"/>
            <a:ext cx="2119745" cy="2475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6636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8838" y="1613461"/>
            <a:ext cx="3630149" cy="2722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51720" y="425395"/>
            <a:ext cx="5544616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ŽLUTÝ KONTEJNER JE POUZE NA PLASTY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3548" y="1210163"/>
            <a:ext cx="432048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NEPATŘÍ SEM:</a:t>
            </a: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podlahové krytiny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trubky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koberce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obaly od olejů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obaly od nebezpečných látek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obaly od barev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znečištěné obaly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b="1" dirty="0" smtClean="0">
              <a:solidFill>
                <a:srgbClr val="0070C0"/>
              </a:solidFill>
            </a:endParaRPr>
          </a:p>
          <a:p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3074" name="Picture 2" descr="C:\Users\Admin\Desktop\K640_P106004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818482" y="4542347"/>
            <a:ext cx="1865908" cy="1399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06257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331921" y="1594260"/>
            <a:ext cx="3072773" cy="23045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680" y="425395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ČERVENÝ KONTEJNER JE NA  ELEKTROODPAD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3548" y="1051609"/>
            <a:ext cx="234026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PATŘÍ SEM:</a:t>
            </a: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počítač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vysavač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mixér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ruční šlehač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fén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žehlička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rádio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telefon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mobily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nabíječky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kabely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vrtačka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b="1" dirty="0" smtClean="0">
              <a:solidFill>
                <a:srgbClr val="0070C0"/>
              </a:solidFill>
            </a:endParaRPr>
          </a:p>
          <a:p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490402" y="1998179"/>
            <a:ext cx="1802904" cy="13521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 descr="C:\Users\Admin\Desktop\K640_P106004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319470" y="999585"/>
            <a:ext cx="1638861" cy="1229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F:\DCIM\108_PANA\P1080639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899" b="16382"/>
          <a:stretch/>
        </p:blipFill>
        <p:spPr bwMode="auto">
          <a:xfrm>
            <a:off x="6300192" y="5141839"/>
            <a:ext cx="2154870" cy="868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F:\DCIM\108_PANA\P1080637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07" t="20036" r="17713" b="25033"/>
          <a:stretch/>
        </p:blipFill>
        <p:spPr bwMode="auto">
          <a:xfrm rot="17740570">
            <a:off x="6983530" y="3184760"/>
            <a:ext cx="1709696" cy="917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F:\DCIM\108_PANA\P1080636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66" t="8895" r="26822" b="8080"/>
          <a:stretch/>
        </p:blipFill>
        <p:spPr bwMode="auto">
          <a:xfrm rot="4693541">
            <a:off x="2036476" y="4852832"/>
            <a:ext cx="1515955" cy="1670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F:\DCIM\108_PANA\P1080633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73" t="8896" r="14278" b="7072"/>
          <a:stretch/>
        </p:blipFill>
        <p:spPr bwMode="auto">
          <a:xfrm rot="16573879">
            <a:off x="4284592" y="4824462"/>
            <a:ext cx="1543517" cy="1820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61710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035829" y="1472782"/>
            <a:ext cx="3360373" cy="25202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680" y="425395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ČERVENÝ KONTEJNER JE NA  ELEKTROODPAD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3548" y="1210163"/>
            <a:ext cx="21602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NEPATŘÍ SEM:</a:t>
            </a: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monitor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televize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lednice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pračka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myčka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70C0"/>
                </a:solidFill>
              </a:rPr>
              <a:t>trouba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b="1" dirty="0" smtClean="0">
              <a:solidFill>
                <a:srgbClr val="0070C0"/>
              </a:solidFill>
            </a:endParaRPr>
          </a:p>
          <a:p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2050" name="Picture 2" descr="F:\fotečky haničky\Fotky finale 09-10\spotřebiče\P202008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25136" y="3889652"/>
            <a:ext cx="2533088" cy="1899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F:\DCIM\108_PANA\P1080638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03"/>
          <a:stretch/>
        </p:blipFill>
        <p:spPr bwMode="auto">
          <a:xfrm>
            <a:off x="5976155" y="4725144"/>
            <a:ext cx="2315351" cy="1628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F:\DCIM\108_PANA\P1080635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54" t="8895" r="17121" b="10963"/>
          <a:stretch/>
        </p:blipFill>
        <p:spPr bwMode="auto">
          <a:xfrm>
            <a:off x="6660232" y="1842831"/>
            <a:ext cx="1791443" cy="1596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25773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395289" y="908050"/>
            <a:ext cx="8209160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organizace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r>
              <a:rPr lang="cs-CZ" sz="2000" dirty="0"/>
              <a:t>Použité obrázky pocházejí z vlastních zdrojů.</a:t>
            </a:r>
          </a:p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Použitá literatura:</a:t>
            </a:r>
          </a:p>
          <a:p>
            <a:pPr eaLnBrk="1" hangingPunct="1"/>
            <a:r>
              <a:rPr lang="cs-CZ" sz="2000" dirty="0"/>
              <a:t>ŠTIKOVÁ, Věra. Člověk a jeho svět : Přírodověda pro 4.ročník. Brno : Nová škola, s. r. o., 2010. 80 s. ISBN 978-80-7289-211-2. </a:t>
            </a:r>
          </a:p>
        </p:txBody>
      </p:sp>
    </p:spTree>
    <p:extLst>
      <p:ext uri="{BB962C8B-B14F-4D97-AF65-F5344CB8AC3E}">
        <p14:creationId xmlns:p14="http://schemas.microsoft.com/office/powerpoint/2010/main" val="2003074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elebration">
      <a:dk1>
        <a:srgbClr val="49345F"/>
      </a:dk1>
      <a:lt1>
        <a:srgbClr val="DDD9C3"/>
      </a:lt1>
      <a:dk2>
        <a:srgbClr val="000000"/>
      </a:dk2>
      <a:lt2>
        <a:srgbClr val="FFFFFF"/>
      </a:lt2>
      <a:accent1>
        <a:srgbClr val="310095"/>
      </a:accent1>
      <a:accent2>
        <a:srgbClr val="886286"/>
      </a:accent2>
      <a:accent3>
        <a:srgbClr val="A082F5"/>
      </a:accent3>
      <a:accent4>
        <a:srgbClr val="5061C8"/>
      </a:accent4>
      <a:accent5>
        <a:srgbClr val="00AAAA"/>
      </a:accent5>
      <a:accent6>
        <a:srgbClr val="008040"/>
      </a:accent6>
      <a:hlink>
        <a:srgbClr val="A2A2FF"/>
      </a:hlink>
      <a:folHlink>
        <a:srgbClr val="CF9BF7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376</TotalTime>
  <Words>374</Words>
  <Application>Microsoft Office PowerPoint</Application>
  <PresentationFormat>Předvádění na obrazovce (4:3)</PresentationFormat>
  <Paragraphs>117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Carnival</vt:lpstr>
      <vt:lpstr>VY_52_INOVACE_18_ Třídění odpadů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Třídění odpadu</dc:title>
  <dc:creator>Hanka</dc:creator>
  <cp:lastModifiedBy>VLASTNIK</cp:lastModifiedBy>
  <cp:revision>46</cp:revision>
  <dcterms:created xsi:type="dcterms:W3CDTF">2011-04-16T14:13:04Z</dcterms:created>
  <dcterms:modified xsi:type="dcterms:W3CDTF">2013-02-18T07:44:32Z</dcterms:modified>
</cp:coreProperties>
</file>