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62" r:id="rId2"/>
    <p:sldId id="266" r:id="rId3"/>
    <p:sldId id="263" r:id="rId4"/>
    <p:sldId id="258" r:id="rId5"/>
    <p:sldId id="259" r:id="rId6"/>
    <p:sldId id="257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78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60FFD4-0706-4983-AA53-0DA96368DF78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29E38F-DB5F-4575-9016-DC43FCB129F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570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C924407-69C1-4BD1-A93A-7159BA2B6F9A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AB0A323-31B7-4DA0-B2BA-9DA2232756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4866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/>
              <a:t>VY_52_INOVACE_19_</a:t>
            </a:r>
            <a:br>
              <a:rPr lang="cs-CZ" sz="3600" dirty="0" smtClean="0"/>
            </a:br>
            <a:r>
              <a:rPr lang="cs-CZ" sz="3600" dirty="0" smtClean="0"/>
              <a:t>Živá a neživá příroda</a:t>
            </a:r>
            <a:endParaRPr lang="cs-CZ" sz="3600" dirty="0"/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2553851" y="2286000"/>
            <a:ext cx="4036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>
                <a:solidFill>
                  <a:srgbClr val="002060"/>
                </a:solidFill>
              </a:rPr>
              <a:t>ČLOVĚK A JEHO </a:t>
            </a:r>
            <a:r>
              <a:rPr lang="cs-CZ" sz="3200" dirty="0" smtClean="0">
                <a:solidFill>
                  <a:srgbClr val="002060"/>
                </a:solidFill>
              </a:rPr>
              <a:t>SVĚT</a:t>
            </a:r>
          </a:p>
          <a:p>
            <a:pPr algn="ctr" eaLnBrk="1" hangingPunct="1"/>
            <a:r>
              <a:rPr lang="cs-CZ" sz="3200" smtClean="0">
                <a:solidFill>
                  <a:srgbClr val="002060"/>
                </a:solidFill>
              </a:rPr>
              <a:t>5. </a:t>
            </a:r>
            <a:r>
              <a:rPr lang="cs-CZ" sz="3200" dirty="0" smtClean="0">
                <a:solidFill>
                  <a:srgbClr val="002060"/>
                </a:solidFill>
              </a:rPr>
              <a:t>ročník</a:t>
            </a:r>
            <a:endParaRPr lang="cs-CZ" sz="3200" dirty="0">
              <a:solidFill>
                <a:srgbClr val="002060"/>
              </a:solidFill>
            </a:endParaRPr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90023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3200" dirty="0" smtClean="0"/>
              <a:t>Vytvořeno: 2011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8576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cap="all" dirty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187625" y="2296627"/>
            <a:ext cx="727280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800" dirty="0">
                <a:solidFill>
                  <a:srgbClr val="002060"/>
                </a:solidFill>
              </a:rPr>
              <a:t>Výukový materiál lze využít v hodinách prvouky i  přírodovědy k </a:t>
            </a:r>
            <a:r>
              <a:rPr lang="cs-CZ" sz="2800" dirty="0" smtClean="0">
                <a:solidFill>
                  <a:srgbClr val="002060"/>
                </a:solidFill>
              </a:rPr>
              <a:t>výkladu </a:t>
            </a:r>
            <a:r>
              <a:rPr lang="cs-CZ" sz="2800" dirty="0">
                <a:solidFill>
                  <a:srgbClr val="002060"/>
                </a:solidFill>
              </a:rPr>
              <a:t>problematiky </a:t>
            </a:r>
            <a:r>
              <a:rPr lang="cs-CZ" sz="2800" dirty="0" smtClean="0">
                <a:solidFill>
                  <a:srgbClr val="002060"/>
                </a:solidFill>
              </a:rPr>
              <a:t>živé a neživé přírody.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0251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07904" y="101823"/>
            <a:ext cx="14109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PŘÍRODA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01862" y="1357570"/>
            <a:ext cx="1410964" cy="461665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PŘÍRODA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52120" y="2204864"/>
            <a:ext cx="2074286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NEŽIVÁ PŘÍRODA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63688" y="2217930"/>
            <a:ext cx="1769715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ŽIVÁ PŘÍRODA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10614" y="3796193"/>
            <a:ext cx="1319592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živočichové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73397" y="3292641"/>
            <a:ext cx="797013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houby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09690" y="3789040"/>
            <a:ext cx="909223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rostliny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7504" y="3284984"/>
            <a:ext cx="1771639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mikroorganizmy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07344" y="3212976"/>
            <a:ext cx="663964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voda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59402" y="3212976"/>
            <a:ext cx="880369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vzduch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66839" y="3777011"/>
            <a:ext cx="1519134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teplo a světlo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01377" y="3811470"/>
            <a:ext cx="676788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půda</a:t>
            </a:r>
            <a:endParaRPr lang="cs-CZ" dirty="0"/>
          </a:p>
        </p:txBody>
      </p:sp>
      <p:cxnSp>
        <p:nvCxnSpPr>
          <p:cNvPr id="16" name="Přímá spojnice se šipkou 15"/>
          <p:cNvCxnSpPr>
            <a:stCxn id="3" idx="2"/>
          </p:cNvCxnSpPr>
          <p:nvPr/>
        </p:nvCxnSpPr>
        <p:spPr>
          <a:xfrm flipH="1">
            <a:off x="2987824" y="1819235"/>
            <a:ext cx="1619520" cy="385629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3" idx="2"/>
            <a:endCxn id="4" idx="0"/>
          </p:cNvCxnSpPr>
          <p:nvPr/>
        </p:nvCxnSpPr>
        <p:spPr>
          <a:xfrm>
            <a:off x="4607344" y="1819235"/>
            <a:ext cx="2081919" cy="3856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5" idx="2"/>
            <a:endCxn id="9" idx="0"/>
          </p:cNvCxnSpPr>
          <p:nvPr/>
        </p:nvCxnSpPr>
        <p:spPr>
          <a:xfrm flipH="1">
            <a:off x="993324" y="2618040"/>
            <a:ext cx="1655222" cy="666944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>
            <a:stCxn id="5" idx="2"/>
          </p:cNvCxnSpPr>
          <p:nvPr/>
        </p:nvCxnSpPr>
        <p:spPr>
          <a:xfrm flipH="1">
            <a:off x="1979712" y="2618040"/>
            <a:ext cx="668834" cy="1161409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5" idx="2"/>
          </p:cNvCxnSpPr>
          <p:nvPr/>
        </p:nvCxnSpPr>
        <p:spPr>
          <a:xfrm>
            <a:off x="2648546" y="2618040"/>
            <a:ext cx="884857" cy="1161409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5" idx="2"/>
            <a:endCxn id="7" idx="0"/>
          </p:cNvCxnSpPr>
          <p:nvPr/>
        </p:nvCxnSpPr>
        <p:spPr>
          <a:xfrm>
            <a:off x="2648546" y="2618040"/>
            <a:ext cx="23358" cy="674601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4" idx="2"/>
            <a:endCxn id="10" idx="0"/>
          </p:cNvCxnSpPr>
          <p:nvPr/>
        </p:nvCxnSpPr>
        <p:spPr>
          <a:xfrm flipH="1">
            <a:off x="4939326" y="2604974"/>
            <a:ext cx="1749937" cy="608002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4" idx="2"/>
            <a:endCxn id="11" idx="0"/>
          </p:cNvCxnSpPr>
          <p:nvPr/>
        </p:nvCxnSpPr>
        <p:spPr>
          <a:xfrm flipH="1">
            <a:off x="5999587" y="2604974"/>
            <a:ext cx="689676" cy="608002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>
            <a:stCxn id="4" idx="2"/>
          </p:cNvCxnSpPr>
          <p:nvPr/>
        </p:nvCxnSpPr>
        <p:spPr>
          <a:xfrm>
            <a:off x="6689263" y="2604974"/>
            <a:ext cx="763057" cy="59377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>
            <a:stCxn id="4" idx="2"/>
            <a:endCxn id="13" idx="0"/>
          </p:cNvCxnSpPr>
          <p:nvPr/>
        </p:nvCxnSpPr>
        <p:spPr>
          <a:xfrm flipH="1">
            <a:off x="6439771" y="2604974"/>
            <a:ext cx="249492" cy="1206496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/>
          <p:nvPr/>
        </p:nvCxnSpPr>
        <p:spPr>
          <a:xfrm>
            <a:off x="6689263" y="2604973"/>
            <a:ext cx="497419" cy="1172037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7186682" y="3202127"/>
            <a:ext cx="1911101" cy="369332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nerosty a horniny</a:t>
            </a:r>
            <a:endParaRPr lang="cs-CZ" dirty="0"/>
          </a:p>
        </p:txBody>
      </p:sp>
      <p:pic>
        <p:nvPicPr>
          <p:cNvPr id="1026" name="Picture 2" descr="C:\DUMY\fotky pro dumy\101202 Gibraltar\101202 (1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517" y="4515455"/>
            <a:ext cx="1578251" cy="220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DUMY\fotky pro dumy\Egypt\DSC012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943" y="136783"/>
            <a:ext cx="2360753" cy="177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6035" y="4895310"/>
            <a:ext cx="1987308" cy="166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" descr="F:\fotečky haničky\příroda\P31701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69" y="182141"/>
            <a:ext cx="2239797" cy="167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F:\fotečky haničky\příroda\DCIM\101CANON\IMG_073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62674" y="4950480"/>
            <a:ext cx="2069819" cy="155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71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339752" y="764704"/>
            <a:ext cx="12282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4350" y="2348880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je nezbytnou podmínkou pro život. Rostliny přijímají vodu kořeny a živočichové ji přijímají </a:t>
            </a: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přímo nebo 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součást potravy. </a:t>
            </a: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je také domovem mnoha 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živočichů 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rostlin.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Admin\Desktop\mamka\P10703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01" y="3933056"/>
            <a:ext cx="3275856" cy="245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mamka\P10702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473" y="288032"/>
            <a:ext cx="2747797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F:\DCIM\108_PANA\P10806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66454"/>
            <a:ext cx="2653459" cy="199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28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707904" y="101823"/>
            <a:ext cx="1290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VZDUCH</a:t>
            </a:r>
            <a:endParaRPr lang="cs-CZ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926886"/>
            <a:ext cx="77795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Vzduch živé organizmy vdechují. Ze vzduchu spotřebovávají kyslík. Vydechují vzduch, kde převládá oxid uhličitý. Vzduch je kolem nás,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půdě i ve vodě.</a:t>
            </a:r>
            <a:endParaRPr lang="cs-CZ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F:\DCIM\108_PANA\P10806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91"/>
          <a:stretch/>
        </p:blipFill>
        <p:spPr bwMode="auto">
          <a:xfrm>
            <a:off x="2049017" y="3140968"/>
            <a:ext cx="4608512" cy="319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11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716016" y="836712"/>
            <a:ext cx="3134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TEPLO A SVĚTLO</a:t>
            </a:r>
            <a:endParaRPr lang="cs-CZ" sz="3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3013500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D4782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Teplo a světlo nám dává Slunce. Bez světla a tepla by neexistoval život na Zemi.</a:t>
            </a:r>
            <a:endParaRPr lang="cs-CZ" sz="2400" b="1" dirty="0">
              <a:solidFill>
                <a:srgbClr val="D4782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F:\FOTKY\Italie 2007\000_002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609" t="-3734" r="6925" b="32291"/>
          <a:stretch/>
        </p:blipFill>
        <p:spPr bwMode="auto">
          <a:xfrm>
            <a:off x="4423650" y="3844497"/>
            <a:ext cx="3362127" cy="2266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DCIM\108_PANA\P10806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329354"/>
            <a:ext cx="2884723" cy="216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37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3193891" y="132624"/>
            <a:ext cx="3034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NEROSTY A HORNINY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1694075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Nerosty a horniny tvoří povrch naší planety Země. Najdeme je i na dně oceánů a moří. Horniny jsou složeny z nerostů.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F:\FOTKY\mobil\P10104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03" y="3068960"/>
            <a:ext cx="3635896" cy="27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Y\fotky pro dumy\pracovky\P100096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89" t="28950" r="17505"/>
          <a:stretch/>
        </p:blipFill>
        <p:spPr bwMode="auto">
          <a:xfrm>
            <a:off x="5220072" y="3501008"/>
            <a:ext cx="3579516" cy="2110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80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79912" y="132623"/>
            <a:ext cx="950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PŮDA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9" y="980728"/>
            <a:ext cx="42484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Půda pokrývá celý povrch zemské kůry. Vznikla zvětráváním a postupným rozpadem nerostů a hornin a působením živých organizmů.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3789040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Půda je důležitá pro všechny rostliny. Je zdrojem živin. Je nezbytná i pro živočichy, kteří v ní mají své skrýše.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G:\fotky k dumum\P106075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33" t="57374" b="5455"/>
          <a:stretch/>
        </p:blipFill>
        <p:spPr bwMode="auto">
          <a:xfrm>
            <a:off x="1115616" y="3645024"/>
            <a:ext cx="2895600" cy="2549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fotky k dumum\P105053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5" t="62020" r="5787" b="16477"/>
          <a:stretch/>
        </p:blipFill>
        <p:spPr bwMode="auto">
          <a:xfrm>
            <a:off x="5364087" y="686829"/>
            <a:ext cx="3225732" cy="252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75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179512" y="908050"/>
            <a:ext cx="878497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 smtClean="0"/>
          </a:p>
          <a:p>
            <a:pPr eaLnBrk="1" hangingPunct="1"/>
            <a:r>
              <a:rPr lang="cs-CZ" sz="2000" dirty="0"/>
              <a:t>Autor: Ing. Hana Adamcová</a:t>
            </a:r>
          </a:p>
          <a:p>
            <a:pPr eaLnBrk="1" hangingPunct="1"/>
            <a:r>
              <a:rPr lang="cs-CZ" sz="2000" dirty="0"/>
              <a:t>Základní škola a mateřská škola Liběšice, okres Louny, příspěvková organizace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r>
              <a:rPr lang="cs-CZ" sz="2000" dirty="0"/>
              <a:t>Použité obrázky pocházejí z vlastních zdrojů.</a:t>
            </a:r>
          </a:p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 err="1" smtClean="0"/>
              <a:t>Matyášek</a:t>
            </a:r>
            <a:r>
              <a:rPr lang="cs-CZ" sz="2000" dirty="0" smtClean="0"/>
              <a:t>, Jiří, Štiková, Věra, Trna, Josef. Přírodověda 5 </a:t>
            </a:r>
            <a:r>
              <a:rPr lang="cs-CZ" sz="2000" dirty="0"/>
              <a:t>: Učebnice pro </a:t>
            </a:r>
            <a:r>
              <a:rPr lang="cs-CZ" sz="2000" dirty="0" smtClean="0"/>
              <a:t>5.ročník Člověk a jeho svět. </a:t>
            </a:r>
            <a:r>
              <a:rPr lang="cs-CZ" sz="2000" dirty="0"/>
              <a:t>Brno : Nová škola, </a:t>
            </a:r>
            <a:r>
              <a:rPr lang="cs-CZ" sz="2000" dirty="0" smtClean="0"/>
              <a:t>2004. 87 s. </a:t>
            </a:r>
            <a:r>
              <a:rPr lang="cs-CZ" sz="2000" dirty="0"/>
              <a:t>ISBN </a:t>
            </a:r>
            <a:r>
              <a:rPr lang="cs-CZ" sz="2000" dirty="0" smtClean="0"/>
              <a:t>80-7289-063 -8.</a:t>
            </a:r>
          </a:p>
          <a:p>
            <a:pPr eaLnBrk="1" hangingPunct="1"/>
            <a:r>
              <a:rPr lang="cs-CZ" sz="20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5007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262</TotalTime>
  <Words>272</Words>
  <Application>Microsoft Office PowerPoint</Application>
  <PresentationFormat>Předvádění na obrazovce (4:3)</PresentationFormat>
  <Paragraphs>40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Human</vt:lpstr>
      <vt:lpstr>VY_52_INOVACE_19_ Živá a neživá příroda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Živá a neživá příroda</dc:title>
  <dc:creator>ivulin</dc:creator>
  <cp:lastModifiedBy>VLASTNIK</cp:lastModifiedBy>
  <cp:revision>34</cp:revision>
  <dcterms:created xsi:type="dcterms:W3CDTF">2011-09-18T14:12:19Z</dcterms:created>
  <dcterms:modified xsi:type="dcterms:W3CDTF">2013-02-18T07:45:23Z</dcterms:modified>
</cp:coreProperties>
</file>