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0"/>
  </p:notesMasterIdLst>
  <p:sldIdLst>
    <p:sldId id="263" r:id="rId2"/>
    <p:sldId id="267" r:id="rId3"/>
    <p:sldId id="264" r:id="rId4"/>
    <p:sldId id="265" r:id="rId5"/>
    <p:sldId id="261" r:id="rId6"/>
    <p:sldId id="259" r:id="rId7"/>
    <p:sldId id="260" r:id="rId8"/>
    <p:sldId id="266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8000"/>
    <a:srgbClr val="009900"/>
    <a:srgbClr val="FF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48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49FE111-8C64-4F4C-B9CB-34F54A2BBCF8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4CFE7FC-A11E-4BBD-B2C0-A23F5A088F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827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843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dirty="0" smtClean="0"/>
          </a:p>
        </p:txBody>
      </p:sp>
      <p:sp>
        <p:nvSpPr>
          <p:cNvPr id="1843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eaLnBrk="1" hangingPunct="1"/>
            <a:fld id="{D85B87F8-7C25-45F8-88A6-76C67413F3C3}" type="slidenum">
              <a:rPr lang="cs-CZ"/>
              <a:pPr eaLnBrk="1" hangingPunct="1"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DC924407-69C1-4BD1-A93A-7159BA2B6F9A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6AB0A323-31B7-4DA0-B2BA-9DA2232756DD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924407-69C1-4BD1-A93A-7159BA2B6F9A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0A323-31B7-4DA0-B2BA-9DA2232756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924407-69C1-4BD1-A93A-7159BA2B6F9A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0A323-31B7-4DA0-B2BA-9DA2232756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924407-69C1-4BD1-A93A-7159BA2B6F9A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0A323-31B7-4DA0-B2BA-9DA2232756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924407-69C1-4BD1-A93A-7159BA2B6F9A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0A323-31B7-4DA0-B2BA-9DA2232756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924407-69C1-4BD1-A93A-7159BA2B6F9A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0A323-31B7-4DA0-B2BA-9DA2232756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924407-69C1-4BD1-A93A-7159BA2B6F9A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0A323-31B7-4DA0-B2BA-9DA2232756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924407-69C1-4BD1-A93A-7159BA2B6F9A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0A323-31B7-4DA0-B2BA-9DA2232756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marL="0" indent="-274320" algn="l">
              <a:buClr>
                <a:schemeClr val="accent1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924407-69C1-4BD1-A93A-7159BA2B6F9A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0A323-31B7-4DA0-B2BA-9DA2232756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924407-69C1-4BD1-A93A-7159BA2B6F9A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0A323-31B7-4DA0-B2BA-9DA2232756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924407-69C1-4BD1-A93A-7159BA2B6F9A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0A323-31B7-4DA0-B2BA-9DA2232756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DC924407-69C1-4BD1-A93A-7159BA2B6F9A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6AB0A323-31B7-4DA0-B2BA-9DA2232756DD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284984"/>
            <a:ext cx="7486600" cy="1470025"/>
          </a:xfrm>
        </p:spPr>
        <p:txBody>
          <a:bodyPr>
            <a:normAutofit/>
          </a:bodyPr>
          <a:lstStyle/>
          <a:p>
            <a:pPr algn="ctr">
              <a:defRPr/>
            </a:pPr>
            <a:r>
              <a:rPr lang="cs-CZ" sz="3600" dirty="0" smtClean="0"/>
              <a:t>VY_52_INOVACE_22_</a:t>
            </a:r>
            <a:br>
              <a:rPr lang="cs-CZ" sz="3600" dirty="0" smtClean="0"/>
            </a:br>
            <a:r>
              <a:rPr lang="cs-CZ" sz="3600" dirty="0" smtClean="0"/>
              <a:t>Výtrusné rostliny</a:t>
            </a:r>
            <a:endParaRPr lang="cs-CZ" sz="3600" dirty="0"/>
          </a:p>
        </p:txBody>
      </p:sp>
      <p:pic>
        <p:nvPicPr>
          <p:cNvPr id="5123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938" y="333375"/>
            <a:ext cx="6080125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24" name="TextovéPole 4"/>
          <p:cNvSpPr txBox="1">
            <a:spLocks noChangeArrowheads="1"/>
          </p:cNvSpPr>
          <p:nvPr/>
        </p:nvSpPr>
        <p:spPr bwMode="auto">
          <a:xfrm>
            <a:off x="2553851" y="2286000"/>
            <a:ext cx="4036297" cy="10772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algn="ctr" eaLnBrk="1" hangingPunct="1"/>
            <a:r>
              <a:rPr lang="cs-CZ" sz="3200" dirty="0">
                <a:solidFill>
                  <a:srgbClr val="002060"/>
                </a:solidFill>
              </a:rPr>
              <a:t>ČLOVĚK A JEHO </a:t>
            </a:r>
            <a:r>
              <a:rPr lang="cs-CZ" sz="3200" dirty="0" smtClean="0">
                <a:solidFill>
                  <a:srgbClr val="002060"/>
                </a:solidFill>
              </a:rPr>
              <a:t>SVĚT</a:t>
            </a:r>
          </a:p>
          <a:p>
            <a:pPr algn="ctr" eaLnBrk="1" hangingPunct="1"/>
            <a:r>
              <a:rPr lang="cs-CZ" sz="3200" dirty="0" smtClean="0">
                <a:solidFill>
                  <a:srgbClr val="002060"/>
                </a:solidFill>
              </a:rPr>
              <a:t>4. ročník</a:t>
            </a:r>
            <a:endParaRPr lang="cs-CZ" sz="3200" dirty="0">
              <a:solidFill>
                <a:srgbClr val="002060"/>
              </a:solidFill>
            </a:endParaRPr>
          </a:p>
        </p:txBody>
      </p:sp>
      <p:sp>
        <p:nvSpPr>
          <p:cNvPr id="5125" name="TextovéPole 5"/>
          <p:cNvSpPr txBox="1">
            <a:spLocks noChangeArrowheads="1"/>
          </p:cNvSpPr>
          <p:nvPr/>
        </p:nvSpPr>
        <p:spPr bwMode="auto">
          <a:xfrm>
            <a:off x="2773363" y="5157788"/>
            <a:ext cx="3900235" cy="10772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3200" dirty="0"/>
              <a:t>Ing. Hana </a:t>
            </a:r>
            <a:r>
              <a:rPr lang="cs-CZ" sz="3200" dirty="0" smtClean="0"/>
              <a:t>Adamcová</a:t>
            </a:r>
          </a:p>
          <a:p>
            <a:pPr algn="ctr" eaLnBrk="1" hangingPunct="1"/>
            <a:r>
              <a:rPr lang="cs-CZ" sz="3200" dirty="0" smtClean="0"/>
              <a:t>Vytvořeno: 2011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6305779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00"/>
    </mc:Choice>
    <mc:Fallback xmlns="">
      <p:transition spd="slow" advTm="2000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62960" y="548680"/>
            <a:ext cx="8568952" cy="92333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>
              <a:defRPr/>
            </a:pPr>
            <a:r>
              <a:rPr lang="cs-CZ" sz="5400" b="1" cap="all" dirty="0">
                <a:ln w="0">
                  <a:solidFill>
                    <a:schemeClr val="accent6">
                      <a:lumMod val="75000"/>
                    </a:schemeClr>
                  </a:solidFill>
                </a:ln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50000" endPos="50000" dist="5000" dir="5400000" sy="-100000" rotWithShape="0"/>
                </a:effectLst>
              </a:rPr>
              <a:t>Anotace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990063" y="2276475"/>
            <a:ext cx="7841849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2800" b="1" dirty="0" smtClean="0">
                <a:solidFill>
                  <a:srgbClr val="002060"/>
                </a:solidFill>
              </a:rPr>
              <a:t>Výukový materiál je </a:t>
            </a:r>
            <a:r>
              <a:rPr lang="cs-CZ" sz="2800" b="1" dirty="0" smtClean="0">
                <a:solidFill>
                  <a:srgbClr val="002060"/>
                </a:solidFill>
              </a:rPr>
              <a:t>určen </a:t>
            </a:r>
            <a:r>
              <a:rPr lang="cs-CZ" sz="2800" b="1" dirty="0" smtClean="0">
                <a:solidFill>
                  <a:srgbClr val="002060"/>
                </a:solidFill>
              </a:rPr>
              <a:t>k výkladu problematiky výtrusných rostlin.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885999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00"/>
    </mc:Choice>
    <mc:Fallback xmlns="">
      <p:transition spd="slow" advTm="2000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347864" y="219998"/>
            <a:ext cx="236795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8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DĚLENÍ ROSTLIN</a:t>
            </a:r>
            <a:endParaRPr lang="cs-CZ" sz="2400" b="1" dirty="0">
              <a:solidFill>
                <a:srgbClr val="008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99592" y="1268760"/>
            <a:ext cx="748883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Rostliny podle způsobu rozmnožování dělíme na dvě skupiny:</a:t>
            </a:r>
            <a:endParaRPr lang="cs-CZ" sz="3200" b="1" dirty="0">
              <a:solidFill>
                <a:srgbClr val="FF66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51501" y="2924944"/>
            <a:ext cx="6785832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výtrusné – rozmnožují se pomocí výtrusů</a:t>
            </a:r>
          </a:p>
          <a:p>
            <a:pPr marL="285750" indent="-285750">
              <a:buFont typeface="Wingdings" pitchFamily="2" charset="2"/>
              <a:buChar char="q"/>
            </a:pPr>
            <a:endParaRPr lang="cs-CZ" sz="2800" b="1" dirty="0" smtClean="0">
              <a:solidFill>
                <a:srgbClr val="0099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285750" indent="-285750"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semenné – rozmnožují se semeny</a:t>
            </a:r>
            <a:endParaRPr lang="cs-CZ" sz="2800" b="1" dirty="0">
              <a:solidFill>
                <a:srgbClr val="0099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65580196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059832" y="226932"/>
            <a:ext cx="300274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8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VÝTRUSNÉ ROSTLINY</a:t>
            </a:r>
            <a:endParaRPr lang="cs-CZ" sz="2400" b="1" dirty="0">
              <a:solidFill>
                <a:srgbClr val="008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971600" y="1268760"/>
            <a:ext cx="6277039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Výtrusné rostliny dělíme do čtyř skupin:</a:t>
            </a:r>
          </a:p>
          <a:p>
            <a:endParaRPr lang="cs-CZ" sz="2800" b="1" dirty="0" smtClean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2114550" lvl="4" indent="-285750">
              <a:buFont typeface="Wingdings" pitchFamily="2" charset="2"/>
              <a:buChar char="q"/>
            </a:pPr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 mechy</a:t>
            </a:r>
          </a:p>
          <a:p>
            <a:pPr marL="2114550" lvl="4" indent="-285750">
              <a:buFont typeface="Wingdings" pitchFamily="2" charset="2"/>
              <a:buChar char="q"/>
            </a:pPr>
            <a:endParaRPr lang="cs-CZ" sz="2400" b="1" dirty="0" smtClean="0">
              <a:solidFill>
                <a:schemeClr val="accent2">
                  <a:lumMod val="75000"/>
                </a:schemeClr>
              </a:solidFill>
            </a:endParaRPr>
          </a:p>
          <a:p>
            <a:pPr marL="2114550" lvl="4" indent="-285750">
              <a:buFont typeface="Wingdings" pitchFamily="2" charset="2"/>
              <a:buChar char="q"/>
            </a:pPr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 plavuně</a:t>
            </a:r>
          </a:p>
          <a:p>
            <a:pPr marL="2114550" lvl="4" indent="-285750">
              <a:buFont typeface="Wingdings" pitchFamily="2" charset="2"/>
              <a:buChar char="q"/>
            </a:pPr>
            <a:endParaRPr lang="cs-CZ" sz="2400" b="1" dirty="0" smtClean="0">
              <a:solidFill>
                <a:schemeClr val="accent2">
                  <a:lumMod val="75000"/>
                </a:schemeClr>
              </a:solidFill>
            </a:endParaRPr>
          </a:p>
          <a:p>
            <a:pPr marL="2114550" lvl="4" indent="-285750">
              <a:buFont typeface="Wingdings" pitchFamily="2" charset="2"/>
              <a:buChar char="q"/>
            </a:pPr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 kapradiny</a:t>
            </a:r>
          </a:p>
          <a:p>
            <a:pPr marL="2114550" lvl="4" indent="-285750">
              <a:buFont typeface="Wingdings" pitchFamily="2" charset="2"/>
              <a:buChar char="q"/>
            </a:pPr>
            <a:endParaRPr lang="cs-CZ" sz="2400" b="1" dirty="0" smtClean="0">
              <a:solidFill>
                <a:schemeClr val="accent2">
                  <a:lumMod val="75000"/>
                </a:schemeClr>
              </a:solidFill>
            </a:endParaRPr>
          </a:p>
          <a:p>
            <a:pPr marL="2114550" lvl="4" indent="-285750">
              <a:buFont typeface="Wingdings" pitchFamily="2" charset="2"/>
              <a:buChar char="q"/>
            </a:pPr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 přesličky</a:t>
            </a:r>
            <a:endParaRPr lang="cs-CZ" sz="24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1026" name="Picture 2" descr="C:\Users\Admin\Desktop\mamka\K640_P1070239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3717032"/>
            <a:ext cx="3251200" cy="2438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6690517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347864" y="219998"/>
            <a:ext cx="115288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8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MECHY</a:t>
            </a:r>
            <a:endParaRPr lang="cs-CZ" sz="2400" b="1" dirty="0">
              <a:solidFill>
                <a:srgbClr val="008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925820" y="1988840"/>
            <a:ext cx="694827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Mechy najdeme na celé Zemi. Rostou na vlhkých a stinných místech. Mechy jsou porostlé kameny, půda i kmeny stromů. Zadržují vodu, tím je chráněna půda před vysycháním.</a:t>
            </a:r>
            <a:endParaRPr lang="cs-CZ" sz="2400" b="1" dirty="0">
              <a:solidFill>
                <a:schemeClr val="accent5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215980" y="1276708"/>
            <a:ext cx="206178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bělomech sivý</a:t>
            </a:r>
            <a:endParaRPr lang="cs-CZ" sz="2400" b="1" dirty="0">
              <a:solidFill>
                <a:srgbClr val="FF0000"/>
              </a:solidFill>
            </a:endParaRPr>
          </a:p>
        </p:txBody>
      </p:sp>
      <p:pic>
        <p:nvPicPr>
          <p:cNvPr id="2050" name="Picture 2" descr="C:\Users\Admin\Desktop\mamka\K640_P1070248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75144" y="3913281"/>
            <a:ext cx="3251200" cy="2438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0904594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E:\příroda\Snímek 559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2050" y="861222"/>
            <a:ext cx="2664296" cy="35528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347864" y="219998"/>
            <a:ext cx="161294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8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PŘESLIČKY</a:t>
            </a:r>
            <a:endParaRPr lang="cs-CZ" sz="2400" b="1" dirty="0">
              <a:solidFill>
                <a:srgbClr val="008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576041" y="1340768"/>
            <a:ext cx="446449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Přesličky jsou byliny, které mají článkovaný dutý stonek. Mají drobné listy.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563888" y="3140968"/>
            <a:ext cx="204895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přeslička rolní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707904" y="4509120"/>
            <a:ext cx="14399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8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PLAVUNĚ</a:t>
            </a:r>
            <a:endParaRPr lang="cs-CZ" sz="2400" b="1" dirty="0">
              <a:solidFill>
                <a:srgbClr val="008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28441" y="4970785"/>
            <a:ext cx="446449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Plavuně jsou drobné rostliny, které rostou v lese na vlhkých stinných místech.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697570" y="5940281"/>
            <a:ext cx="221567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plavuň </a:t>
            </a:r>
            <a:r>
              <a:rPr lang="cs-CZ" sz="2400" b="1" dirty="0" smtClean="0">
                <a:solidFill>
                  <a:srgbClr val="FF0000"/>
                </a:solidFill>
              </a:rPr>
              <a:t>vidlačka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17907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3347864" y="219998"/>
            <a:ext cx="176843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8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KAPRADINY</a:t>
            </a:r>
            <a:endParaRPr lang="cs-CZ" sz="2400" b="1" dirty="0">
              <a:solidFill>
                <a:srgbClr val="008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76041" y="1340768"/>
            <a:ext cx="446449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Kapradiny rostou na celé Zemi mimo pouští. Vyskytují se na vlhkých stinných místech. Nejčastěji je najdeme </a:t>
            </a:r>
            <a:r>
              <a:rPr lang="cs-CZ" sz="2400" b="1" dirty="0" smtClean="0">
                <a:solidFill>
                  <a:srgbClr val="0070C0"/>
                </a:solidFill>
              </a:rPr>
              <a:t/>
            </a:r>
            <a:br>
              <a:rPr lang="cs-CZ" sz="2400" b="1" dirty="0" smtClean="0">
                <a:solidFill>
                  <a:srgbClr val="0070C0"/>
                </a:solidFill>
              </a:rPr>
            </a:br>
            <a:r>
              <a:rPr lang="cs-CZ" sz="2400" b="1" dirty="0" smtClean="0">
                <a:solidFill>
                  <a:srgbClr val="0070C0"/>
                </a:solidFill>
              </a:rPr>
              <a:t>v </a:t>
            </a:r>
            <a:r>
              <a:rPr lang="cs-CZ" sz="2400" b="1" dirty="0" smtClean="0">
                <a:solidFill>
                  <a:srgbClr val="0070C0"/>
                </a:solidFill>
              </a:rPr>
              <a:t>jehličnatých lesích.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3310576" y="5157192"/>
            <a:ext cx="172996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kapraď samec</a:t>
            </a:r>
            <a:endParaRPr lang="cs-CZ" sz="2000" b="1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Users\Admin\Desktop\mamka\K640_P1070250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2184345"/>
            <a:ext cx="3251200" cy="2438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1288250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ext Box 4"/>
          <p:cNvSpPr txBox="1">
            <a:spLocks noChangeArrowheads="1"/>
          </p:cNvSpPr>
          <p:nvPr/>
        </p:nvSpPr>
        <p:spPr bwMode="auto">
          <a:xfrm>
            <a:off x="107504" y="908050"/>
            <a:ext cx="8928991" cy="31700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eaLnBrk="1" hangingPunct="1"/>
            <a:endParaRPr lang="cs-CZ" sz="2000" dirty="0" smtClean="0"/>
          </a:p>
          <a:p>
            <a:pPr eaLnBrk="1" hangingPunct="1"/>
            <a:r>
              <a:rPr lang="cs-CZ" sz="2000" dirty="0"/>
              <a:t>Autor: Ing. Hana Adamcová</a:t>
            </a:r>
          </a:p>
          <a:p>
            <a:pPr eaLnBrk="1" hangingPunct="1"/>
            <a:r>
              <a:rPr lang="cs-CZ" sz="2000" dirty="0"/>
              <a:t>Základní škola a mateřská škola Liběšice, okres Louny, příspěvková organizace</a:t>
            </a:r>
          </a:p>
          <a:p>
            <a:pPr eaLnBrk="1" hangingPunct="1"/>
            <a:r>
              <a:rPr lang="cs-CZ" sz="2000" dirty="0"/>
              <a:t>Zpracováno v programu Microsoft Office 2010.</a:t>
            </a:r>
          </a:p>
          <a:p>
            <a:pPr eaLnBrk="1" hangingPunct="1"/>
            <a:r>
              <a:rPr lang="cs-CZ" sz="2000" dirty="0"/>
              <a:t>Použité obrázky pocházejí z vlastních zdrojů.</a:t>
            </a:r>
          </a:p>
          <a:p>
            <a:pPr eaLnBrk="1" hangingPunct="1"/>
            <a:endParaRPr lang="cs-CZ" sz="2000" dirty="0"/>
          </a:p>
          <a:p>
            <a:pPr eaLnBrk="1" hangingPunct="1"/>
            <a:r>
              <a:rPr lang="cs-CZ" sz="2000" dirty="0"/>
              <a:t>Použitá literatura:</a:t>
            </a:r>
          </a:p>
          <a:p>
            <a:pPr eaLnBrk="1" hangingPunct="1"/>
            <a:r>
              <a:rPr lang="cs-CZ" sz="2000" dirty="0"/>
              <a:t>ŠTIKOVÁ, Věra. Člověk a jeho svět : Přírodověda pro 4.ročník. Brno : Nová škola, s. r. o., 2010. 80 s. ISBN 978-80-7289-211-2. </a:t>
            </a:r>
          </a:p>
        </p:txBody>
      </p:sp>
    </p:spTree>
    <p:extLst>
      <p:ext uri="{BB962C8B-B14F-4D97-AF65-F5344CB8AC3E}">
        <p14:creationId xmlns:p14="http://schemas.microsoft.com/office/powerpoint/2010/main" val="17607920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00"/>
    </mc:Choice>
    <mc:Fallback xmlns="">
      <p:transition spd="slow" advTm="2000"/>
    </mc:Fallback>
  </mc:AlternateContent>
</p:sld>
</file>

<file path=ppt/theme/theme1.xml><?xml version="1.0" encoding="utf-8"?>
<a:theme xmlns:a="http://schemas.openxmlformats.org/drawingml/2006/main" name="Human">
  <a:themeElements>
    <a:clrScheme name="Lékárna">
      <a:dk1>
        <a:sysClr val="windowText" lastClr="000000"/>
      </a:dk1>
      <a:lt1>
        <a:sysClr val="window" lastClr="FFFFFF"/>
      </a:lt1>
      <a:dk2>
        <a:srgbClr val="564B3C"/>
      </a:dk2>
      <a:lt2>
        <a:srgbClr val="ECEDD1"/>
      </a:lt2>
      <a:accent1>
        <a:srgbClr val="93A299"/>
      </a:accent1>
      <a:accent2>
        <a:srgbClr val="CF543F"/>
      </a:accent2>
      <a:accent3>
        <a:srgbClr val="B5AE53"/>
      </a:accent3>
      <a:accent4>
        <a:srgbClr val="848058"/>
      </a:accent4>
      <a:accent5>
        <a:srgbClr val="E8B54D"/>
      </a:accent5>
      <a:accent6>
        <a:srgbClr val="786C71"/>
      </a:accent6>
      <a:hlink>
        <a:srgbClr val="CCCC00"/>
      </a:hlink>
      <a:folHlink>
        <a:srgbClr val="B2B2B2"/>
      </a:folHlink>
    </a:clrScheme>
    <a:fontScheme name="Human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TC010113062[[fn=Lidský motiv]]</Template>
  <TotalTime>131</TotalTime>
  <Words>225</Words>
  <Application>Microsoft Office PowerPoint</Application>
  <PresentationFormat>Předvádění na obrazovce (4:3)</PresentationFormat>
  <Paragraphs>43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Human</vt:lpstr>
      <vt:lpstr>VY_52_INOVACE_22_ Výtrusné rostliny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Výtrusné rostliny</dc:title>
  <dc:creator>ivulin</dc:creator>
  <cp:lastModifiedBy>VLASTNIK</cp:lastModifiedBy>
  <cp:revision>25</cp:revision>
  <dcterms:created xsi:type="dcterms:W3CDTF">2011-09-18T14:12:19Z</dcterms:created>
  <dcterms:modified xsi:type="dcterms:W3CDTF">2013-02-18T07:57:52Z</dcterms:modified>
</cp:coreProperties>
</file>