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11"/>
  </p:notesMasterIdLst>
  <p:sldIdLst>
    <p:sldId id="262" r:id="rId2"/>
    <p:sldId id="274" r:id="rId3"/>
    <p:sldId id="268" r:id="rId4"/>
    <p:sldId id="269" r:id="rId5"/>
    <p:sldId id="272" r:id="rId6"/>
    <p:sldId id="271" r:id="rId7"/>
    <p:sldId id="270" r:id="rId8"/>
    <p:sldId id="265" r:id="rId9"/>
    <p:sldId id="27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B153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4D7B5F-E063-4404-836A-8639C530102C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E88FC0-F73F-4FD8-ABDD-FF1D40C2C47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02484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dirty="0" smtClean="0"/>
          </a:p>
        </p:txBody>
      </p:sp>
      <p:sp>
        <p:nvSpPr>
          <p:cNvPr id="1843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fld id="{D85B87F8-7C25-45F8-88A6-76C67413F3C3}" type="slidenum">
              <a:rPr lang="cs-CZ"/>
              <a:pPr eaLnBrk="1" hangingPunct="1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E88FC0-F73F-4FD8-ABDD-FF1D40C2C478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390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E88FC0-F73F-4FD8-ABDD-FF1D40C2C478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390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E88FC0-F73F-4FD8-ABDD-FF1D40C2C478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66390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685800" y="990601"/>
            <a:ext cx="7772400" cy="2609850"/>
          </a:xfrm>
        </p:spPr>
        <p:txBody>
          <a:bodyPr anchor="b" anchorCtr="0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  <a:contourClr>
                <a:srgbClr val="FFFFFF"/>
              </a:contourClr>
            </a:sp3d>
          </a:bodyPr>
          <a:lstStyle>
            <a:lvl1pPr algn="ctr">
              <a:defRPr lang="en-US" sz="5800" dirty="0" smtClean="0">
                <a:ln w="9525">
                  <a:noFill/>
                </a:ln>
                <a:effectLst>
                  <a:outerShdw blurRad="50800" dist="38100" dir="8220000" algn="tl" rotWithShape="0">
                    <a:srgbClr val="000000">
                      <a:alpha val="4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1371600" y="3657600"/>
            <a:ext cx="6400800" cy="1967089"/>
          </a:xfrm>
        </p:spPr>
        <p:txBody>
          <a:bodyPr>
            <a:normAutofit/>
          </a:bodyPr>
          <a:lstStyle>
            <a:lvl1pPr marL="0" indent="0" algn="ctr">
              <a:buNone/>
              <a:defRPr lang="en-US" sz="3000" b="0">
                <a:solidFill>
                  <a:schemeClr val="tx2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22313" y="2685391"/>
            <a:ext cx="7772400" cy="3112843"/>
          </a:xfrm>
        </p:spPr>
        <p:txBody>
          <a:bodyPr anchor="t">
            <a:normAutofit/>
          </a:bodyPr>
          <a:lstStyle>
            <a:lvl1pPr algn="ctr">
              <a:buNone/>
              <a:defRPr lang="en-US" sz="6000" b="1" dirty="0">
                <a:solidFill>
                  <a:schemeClr val="tx2">
                    <a:shade val="85000"/>
                    <a:satMod val="150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22313" y="1128932"/>
            <a:ext cx="7772400" cy="1509712"/>
          </a:xfrm>
        </p:spPr>
        <p:txBody>
          <a:bodyPr anchor="b">
            <a:normAutofit/>
          </a:bodyPr>
          <a:lstStyle>
            <a:lvl1pPr algn="ctr">
              <a:buNone/>
              <a:defRPr lang="en-US" sz="24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>
            <a:noAutofit/>
          </a:bodyPr>
          <a:lstStyle>
            <a:lvl1pPr marL="0" indent="0" algn="l">
              <a:buNone/>
              <a:defRPr sz="22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normAutofit/>
          </a:bodyPr>
          <a:lstStyle>
            <a:lvl1pPr algn="ctr">
              <a:defRPr sz="24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 algn="ctr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727729" y="1062637"/>
            <a:ext cx="4599432" cy="3977640"/>
          </a:xfrm>
          <a:prstGeom prst="rect">
            <a:avLst/>
          </a:prstGeom>
          <a:solidFill>
            <a:schemeClr val="tx2">
              <a:shade val="15000"/>
            </a:schemeClr>
          </a:solidFill>
          <a:ln w="63500">
            <a:noFill/>
            <a:miter lim="800000"/>
          </a:ln>
          <a:effectLst>
            <a:outerShdw blurRad="63500" dist="25400" dir="7200000" algn="t" rotWithShape="0">
              <a:prstClr val="black">
                <a:alpha val="45000"/>
              </a:prstClr>
            </a:outerShdw>
          </a:effectLst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 lIns="45720" rIns="45720" rtlCol="0" anchor="ctr">
            <a:normAutofit/>
          </a:bodyPr>
          <a:lstStyle/>
          <a:p>
            <a:pPr marL="0" indent="-274320" algn="l">
              <a:buClr>
                <a:schemeClr val="accent1"/>
              </a:buClr>
              <a:buSzPct val="80000"/>
              <a:buFont typeface="Wingdings 2" pitchFamily="18" charset="2"/>
              <a:buNone/>
            </a:pPr>
            <a:endParaRPr lang="en-US" sz="20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514536" y="4343400"/>
            <a:ext cx="3048000" cy="709858"/>
          </a:xfrm>
        </p:spPr>
        <p:txBody>
          <a:bodyPr anchor="t">
            <a:noAutofit/>
          </a:bodyPr>
          <a:lstStyle>
            <a:lvl1pPr algn="l">
              <a:buNone/>
              <a:defRPr sz="2200" b="1">
                <a:solidFill>
                  <a:schemeClr val="tx2"/>
                </a:solidFill>
                <a:effectLst>
                  <a:outerShdw blurRad="38100" dist="25400" dir="8220000" algn="tr" rotWithShape="0">
                    <a:prstClr val="black">
                      <a:alpha val="3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739645" y="1222657"/>
            <a:ext cx="4575601" cy="3657600"/>
          </a:xfrm>
          <a:solidFill>
            <a:schemeClr val="tx2">
              <a:shade val="75000"/>
            </a:schemeClr>
          </a:solidFill>
          <a:ln w="63500">
            <a:noFill/>
            <a:miter lim="800000"/>
          </a:ln>
          <a:effectLst/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/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514536" y="1371600"/>
            <a:ext cx="3044952" cy="2930086"/>
          </a:xfrm>
        </p:spPr>
        <p:txBody>
          <a:bodyPr bIns="0" anchor="b">
            <a:normAutofit/>
          </a:bodyPr>
          <a:lstStyle>
            <a:lvl1pPr marL="0" marR="0" indent="0" algn="l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>
              <a:bevelT w="38100" h="38100"/>
            </a:sp3d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DC924407-69C1-4BD1-A93A-7159BA2B6F9A}" type="datetimeFigureOut">
              <a:rPr lang="cs-CZ" smtClean="0"/>
              <a:t>18.2.2013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200" smtClean="0">
                <a:solidFill>
                  <a:schemeClr val="tx2"/>
                </a:solidFill>
                <a:latin typeface="+mn-lt"/>
                <a:ea typeface="+mn-lt"/>
                <a:cs typeface="+mn-lt"/>
              </a:defRPr>
            </a:lvl1pPr>
          </a:lstStyle>
          <a:p>
            <a:fld id="{6AB0A323-31B7-4DA0-B2BA-9DA2232756DD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defPPr>
        <a:defRPr sz="4400">
          <a:solidFill>
            <a:schemeClr val="tx2">
              <a:shade val="85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48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>
            <a:outerShdw blurRad="63500" dist="38100" dir="8220000" algn="tl" rotWithShape="0">
              <a:srgbClr val="000000">
                <a:alpha val="30000"/>
              </a:srgbClr>
            </a:outerShdw>
          </a:effectLst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indent="-274320" algn="l" eaLnBrk="1" hangingPunct="1">
        <a:buClr>
          <a:schemeClr val="accent1"/>
        </a:buClr>
        <a:buSzPct val="80000"/>
        <a:buFont typeface="Wingdings 2" pitchFamily="18" charset="2"/>
        <a:buChar char="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557784" indent="-228600" algn="l" eaLnBrk="1" hangingPunct="1">
        <a:buClr>
          <a:schemeClr val="tx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813816" indent="-228600" algn="l" eaLnBrk="1" hangingPunct="1">
        <a:buClr>
          <a:schemeClr val="accent1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069848" indent="-228600" algn="l" eaLnBrk="1" hangingPunct="1"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316736" indent="-228600" algn="l" eaLnBrk="1" hangingPunct="1">
        <a:buClr>
          <a:schemeClr val="accent1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57276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1819656" indent="-228600" algn="l" eaLnBrk="1" hangingPunct="1">
        <a:buClr>
          <a:schemeClr val="accent1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066544" indent="-228600" algn="l" eaLnBrk="1" hangingPunct="1">
        <a:buClr>
          <a:schemeClr val="tx2"/>
        </a:buClr>
        <a:buFont typeface="Wingdings 2" pitchFamily="18" charset="2"/>
        <a:buChar char=""/>
        <a:defRPr sz="1600" baseline="0">
          <a:latin typeface="+mn-lt"/>
        </a:defRPr>
      </a:lvl8pPr>
      <a:lvl9pPr marL="2313432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284984"/>
            <a:ext cx="7486600" cy="1470025"/>
          </a:xfrm>
        </p:spPr>
        <p:txBody>
          <a:bodyPr>
            <a:normAutofit/>
          </a:bodyPr>
          <a:lstStyle/>
          <a:p>
            <a:pPr algn="ctr">
              <a:defRPr/>
            </a:pPr>
            <a:r>
              <a:rPr lang="cs-CZ" sz="3600" dirty="0" smtClean="0"/>
              <a:t>VY_52_INOVACE_23_</a:t>
            </a:r>
            <a:br>
              <a:rPr lang="cs-CZ" sz="3600" dirty="0" smtClean="0"/>
            </a:br>
            <a:r>
              <a:rPr lang="cs-CZ" sz="3600" dirty="0" smtClean="0"/>
              <a:t>Stavba těla semenných rostlin</a:t>
            </a:r>
            <a:endParaRPr lang="cs-CZ" sz="3600" dirty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333375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4" name="TextovéPole 4"/>
          <p:cNvSpPr txBox="1">
            <a:spLocks noChangeArrowheads="1"/>
          </p:cNvSpPr>
          <p:nvPr/>
        </p:nvSpPr>
        <p:spPr bwMode="auto">
          <a:xfrm>
            <a:off x="2553851" y="2286000"/>
            <a:ext cx="4036297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>
                <a:solidFill>
                  <a:srgbClr val="002060"/>
                </a:solidFill>
              </a:rPr>
              <a:t>ČLOVĚK A JEHO </a:t>
            </a:r>
            <a:r>
              <a:rPr lang="cs-CZ" sz="3200" dirty="0" smtClean="0">
                <a:solidFill>
                  <a:srgbClr val="002060"/>
                </a:solidFill>
              </a:rPr>
              <a:t>SVĚT</a:t>
            </a:r>
          </a:p>
          <a:p>
            <a:pPr algn="ctr" eaLnBrk="1" hangingPunct="1"/>
            <a:r>
              <a:rPr lang="cs-CZ" sz="3200" dirty="0" smtClean="0">
                <a:solidFill>
                  <a:srgbClr val="002060"/>
                </a:solidFill>
              </a:rPr>
              <a:t>4. ročník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5125" name="TextovéPole 5"/>
          <p:cNvSpPr txBox="1">
            <a:spLocks noChangeArrowheads="1"/>
          </p:cNvSpPr>
          <p:nvPr/>
        </p:nvSpPr>
        <p:spPr bwMode="auto">
          <a:xfrm>
            <a:off x="2773363" y="5157788"/>
            <a:ext cx="3900235" cy="107721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algn="ctr" eaLnBrk="1" hangingPunct="1"/>
            <a:r>
              <a:rPr lang="cs-CZ" sz="3200" dirty="0" smtClean="0"/>
              <a:t>Vytvořeno: 2011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190779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>
              <a:defRPr/>
            </a:pPr>
            <a:r>
              <a:rPr lang="cs-CZ" sz="5400" b="1" cap="all" dirty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</a:p>
        </p:txBody>
      </p:sp>
      <p:sp>
        <p:nvSpPr>
          <p:cNvPr id="4" name="TextovéPole 3"/>
          <p:cNvSpPr txBox="1"/>
          <p:nvPr/>
        </p:nvSpPr>
        <p:spPr>
          <a:xfrm>
            <a:off x="971550" y="2276475"/>
            <a:ext cx="7488882" cy="181588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/>
            </a:pPr>
            <a:r>
              <a:rPr lang="cs-CZ" sz="2800" b="1" dirty="0" smtClean="0">
                <a:solidFill>
                  <a:srgbClr val="002060"/>
                </a:solidFill>
              </a:rPr>
              <a:t>Výukový materiál je určen pro žáky 4. ročníku. Řeší problematiku stavby těla semenných rostlin a funkce jednotlivých částí – kořen, stonek, list, květ.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6643735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3808" y="107340"/>
            <a:ext cx="34772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Stavba těla semenných rostlin</a:t>
            </a:r>
            <a:endParaRPr lang="cs-CZ" sz="20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1910185" y="1986359"/>
            <a:ext cx="5164723" cy="3873542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6948264" y="1340768"/>
            <a:ext cx="979755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květ</a:t>
            </a:r>
            <a:endParaRPr lang="cs-CZ" sz="3200" dirty="0"/>
          </a:p>
        </p:txBody>
      </p:sp>
      <p:cxnSp>
        <p:nvCxnSpPr>
          <p:cNvPr id="6" name="Přímá spojnice 5"/>
          <p:cNvCxnSpPr/>
          <p:nvPr/>
        </p:nvCxnSpPr>
        <p:spPr>
          <a:xfrm>
            <a:off x="5364088" y="1525434"/>
            <a:ext cx="1584176" cy="0"/>
          </a:xfrm>
          <a:prstGeom prst="line">
            <a:avLst/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6948264" y="4034096"/>
            <a:ext cx="753732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list</a:t>
            </a:r>
            <a:endParaRPr lang="cs-CZ" sz="3200" dirty="0"/>
          </a:p>
        </p:txBody>
      </p:sp>
      <p:cxnSp>
        <p:nvCxnSpPr>
          <p:cNvPr id="8" name="Přímá spojnice 7"/>
          <p:cNvCxnSpPr/>
          <p:nvPr/>
        </p:nvCxnSpPr>
        <p:spPr>
          <a:xfrm>
            <a:off x="5148064" y="4326483"/>
            <a:ext cx="1800200" cy="0"/>
          </a:xfrm>
          <a:prstGeom prst="line">
            <a:avLst/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251520" y="4034096"/>
            <a:ext cx="1390124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stonek</a:t>
            </a:r>
            <a:endParaRPr lang="cs-CZ" sz="3200" dirty="0"/>
          </a:p>
        </p:txBody>
      </p:sp>
      <p:cxnSp>
        <p:nvCxnSpPr>
          <p:cNvPr id="10" name="Přímá spojnice 9"/>
          <p:cNvCxnSpPr>
            <a:endCxn id="9" idx="3"/>
          </p:cNvCxnSpPr>
          <p:nvPr/>
        </p:nvCxnSpPr>
        <p:spPr>
          <a:xfrm flipH="1">
            <a:off x="1641644" y="4326483"/>
            <a:ext cx="2498308" cy="1"/>
          </a:xfrm>
          <a:prstGeom prst="line">
            <a:avLst/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6588224" y="6165304"/>
            <a:ext cx="122020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kořen</a:t>
            </a:r>
            <a:endParaRPr lang="cs-CZ" sz="3200" dirty="0"/>
          </a:p>
        </p:txBody>
      </p:sp>
      <p:cxnSp>
        <p:nvCxnSpPr>
          <p:cNvPr id="12" name="Přímá spojnice 11"/>
          <p:cNvCxnSpPr>
            <a:endCxn id="11" idx="1"/>
          </p:cNvCxnSpPr>
          <p:nvPr/>
        </p:nvCxnSpPr>
        <p:spPr>
          <a:xfrm>
            <a:off x="4492546" y="6021288"/>
            <a:ext cx="2095678" cy="436404"/>
          </a:xfrm>
          <a:prstGeom prst="line">
            <a:avLst/>
          </a:prstGeom>
          <a:ln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648957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3808" y="107340"/>
            <a:ext cx="34772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Stavba těla semenných rostlin</a:t>
            </a:r>
            <a:endParaRPr lang="cs-CZ" sz="20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5" y="1052736"/>
            <a:ext cx="820891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9B15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KOŘEN</a:t>
            </a:r>
            <a:r>
              <a:rPr lang="cs-CZ" sz="2000" b="1" dirty="0" smtClean="0">
                <a:solidFill>
                  <a:srgbClr val="9B15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 podzemní část rostliny. Při klíčení rostliny se objevuje jako první.</a:t>
            </a:r>
          </a:p>
          <a:p>
            <a:endParaRPr lang="cs-CZ" sz="2000" b="1" dirty="0" smtClean="0">
              <a:solidFill>
                <a:srgbClr val="9B153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 smtClean="0">
                <a:solidFill>
                  <a:srgbClr val="9B15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Funkce kořene: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upevňuje rostlinu v 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půdě</a:t>
            </a:r>
            <a:endParaRPr lang="cs-CZ" sz="24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přijímá z půdy vodu s 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živinami</a:t>
            </a:r>
            <a:endParaRPr lang="cs-CZ" sz="2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1026" name="Picture 2" descr="G:\fotky k dumum\P1010008.JPG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/>
          <a:stretch/>
        </p:blipFill>
        <p:spPr bwMode="auto">
          <a:xfrm rot="5400000">
            <a:off x="4296074" y="3133171"/>
            <a:ext cx="2335442" cy="35031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3711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3808" y="107340"/>
            <a:ext cx="34772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Stavba těla semenných rostlin</a:t>
            </a:r>
            <a:endParaRPr lang="cs-CZ" sz="20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5" y="1052736"/>
            <a:ext cx="820891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9B15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STONEK</a:t>
            </a:r>
            <a:r>
              <a:rPr lang="cs-CZ" sz="2000" b="1" dirty="0" smtClean="0">
                <a:solidFill>
                  <a:srgbClr val="9B15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 nadzemní část rostliny. Vyrůstají z něho listy, květ a plod.</a:t>
            </a:r>
          </a:p>
          <a:p>
            <a:endParaRPr lang="cs-CZ" sz="2000" b="1" dirty="0" smtClean="0">
              <a:solidFill>
                <a:srgbClr val="9B153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 smtClean="0">
                <a:solidFill>
                  <a:srgbClr val="9B15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Funkce stonku:</a:t>
            </a: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vede vodu s živinami z kořene do listů a dalších částí 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rostliny</a:t>
            </a:r>
            <a:endParaRPr lang="cs-CZ" sz="2400" b="1" dirty="0" smtClean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342900" indent="-342900">
              <a:buFont typeface="Wingdings" pitchFamily="2" charset="2"/>
              <a:buChar char="q"/>
            </a:pP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umožňuje růst 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rostliny</a:t>
            </a:r>
            <a:endParaRPr lang="cs-CZ" sz="2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Picture 11" descr="F:\fotečky haničky\příroda\Snímek 525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6808"/>
          <a:stretch/>
        </p:blipFill>
        <p:spPr bwMode="auto">
          <a:xfrm>
            <a:off x="4427984" y="3573016"/>
            <a:ext cx="3368677" cy="283788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24843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3808" y="107340"/>
            <a:ext cx="34772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Stavba těla semenných rostlin</a:t>
            </a:r>
            <a:endParaRPr lang="cs-CZ" sz="20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80365" y="1340768"/>
            <a:ext cx="8208912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9B15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</a:t>
            </a:r>
            <a:r>
              <a:rPr lang="cs-CZ" sz="2000" b="1" dirty="0" smtClean="0">
                <a:solidFill>
                  <a:srgbClr val="9B15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 nadzemní část rostliny, vyrůstá ze stonku. Listy obsahují zeleň listovou. Probíhá zde fotosyntéza.</a:t>
            </a:r>
            <a:endParaRPr lang="cs-CZ" sz="2000" b="1" dirty="0" smtClean="0">
              <a:solidFill>
                <a:srgbClr val="9B153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1131018" y="2481021"/>
            <a:ext cx="7488832" cy="3852428"/>
            <a:chOff x="395536" y="1743708"/>
            <a:chExt cx="8870814" cy="4995919"/>
          </a:xfrm>
        </p:grpSpPr>
        <p:pic>
          <p:nvPicPr>
            <p:cNvPr id="17" name="Picture 2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07704" y="1743708"/>
              <a:ext cx="5256584" cy="3942438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8" name="Skupina 17"/>
            <p:cNvGrpSpPr/>
            <p:nvPr/>
          </p:nvGrpSpPr>
          <p:grpSpPr>
            <a:xfrm>
              <a:off x="395536" y="2132856"/>
              <a:ext cx="8870814" cy="4606771"/>
              <a:chOff x="395536" y="2132856"/>
              <a:chExt cx="8870814" cy="4606771"/>
            </a:xfrm>
          </p:grpSpPr>
          <p:sp>
            <p:nvSpPr>
              <p:cNvPr id="19" name="TextovéPole 18"/>
              <p:cNvSpPr txBox="1"/>
              <p:nvPr/>
            </p:nvSpPr>
            <p:spPr>
              <a:xfrm>
                <a:off x="7308304" y="2132856"/>
                <a:ext cx="1958046" cy="646331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3600" dirty="0" smtClean="0"/>
                  <a:t>čepel</a:t>
                </a:r>
                <a:endParaRPr lang="cs-CZ" sz="3600" dirty="0"/>
              </a:p>
            </p:txBody>
          </p:sp>
          <p:grpSp>
            <p:nvGrpSpPr>
              <p:cNvPr id="20" name="Skupina 19"/>
              <p:cNvGrpSpPr/>
              <p:nvPr/>
            </p:nvGrpSpPr>
            <p:grpSpPr>
              <a:xfrm>
                <a:off x="395536" y="2348880"/>
                <a:ext cx="6912768" cy="4390747"/>
                <a:chOff x="395536" y="2348880"/>
                <a:chExt cx="6912768" cy="4390747"/>
              </a:xfrm>
            </p:grpSpPr>
            <p:sp>
              <p:nvSpPr>
                <p:cNvPr id="21" name="TextovéPole 20"/>
                <p:cNvSpPr txBox="1"/>
                <p:nvPr/>
              </p:nvSpPr>
              <p:spPr>
                <a:xfrm>
                  <a:off x="395536" y="2348880"/>
                  <a:ext cx="1226618" cy="64633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3600" dirty="0" smtClean="0"/>
                    <a:t>řapík</a:t>
                  </a:r>
                  <a:endParaRPr lang="cs-CZ" sz="3600" dirty="0"/>
                </a:p>
              </p:txBody>
            </p:sp>
            <p:sp>
              <p:nvSpPr>
                <p:cNvPr id="22" name="TextovéPole 21"/>
                <p:cNvSpPr txBox="1"/>
                <p:nvPr/>
              </p:nvSpPr>
              <p:spPr>
                <a:xfrm>
                  <a:off x="3923928" y="6093296"/>
                  <a:ext cx="1973617" cy="646331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cs-CZ" sz="3600" dirty="0" smtClean="0"/>
                    <a:t>žilnatina</a:t>
                  </a:r>
                  <a:endParaRPr lang="cs-CZ" sz="3600" dirty="0"/>
                </a:p>
              </p:txBody>
            </p:sp>
            <p:cxnSp>
              <p:nvCxnSpPr>
                <p:cNvPr id="23" name="Přímá spojnice 22"/>
                <p:cNvCxnSpPr/>
                <p:nvPr/>
              </p:nvCxnSpPr>
              <p:spPr>
                <a:xfrm flipH="1" flipV="1">
                  <a:off x="1622154" y="2779187"/>
                  <a:ext cx="645590" cy="216024"/>
                </a:xfrm>
                <a:prstGeom prst="line">
                  <a:avLst/>
                </a:prstGeom>
                <a:ln>
                  <a:solidFill>
                    <a:srgbClr val="C0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4" name="Přímá spojnice 23"/>
                <p:cNvCxnSpPr>
                  <a:endCxn id="19" idx="1"/>
                </p:cNvCxnSpPr>
                <p:nvPr/>
              </p:nvCxnSpPr>
              <p:spPr>
                <a:xfrm flipV="1">
                  <a:off x="6300192" y="2456022"/>
                  <a:ext cx="1008112" cy="216023"/>
                </a:xfrm>
                <a:prstGeom prst="line">
                  <a:avLst/>
                </a:prstGeom>
                <a:ln>
                  <a:solidFill>
                    <a:srgbClr val="C0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5" name="Přímá spojnice 24"/>
                <p:cNvCxnSpPr/>
                <p:nvPr/>
              </p:nvCxnSpPr>
              <p:spPr>
                <a:xfrm flipH="1">
                  <a:off x="4910736" y="3714927"/>
                  <a:ext cx="309336" cy="2378369"/>
                </a:xfrm>
                <a:prstGeom prst="line">
                  <a:avLst/>
                </a:prstGeom>
                <a:ln>
                  <a:solidFill>
                    <a:srgbClr val="C0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26" name="Přímá spojnice 25"/>
                <p:cNvCxnSpPr/>
                <p:nvPr/>
              </p:nvCxnSpPr>
              <p:spPr>
                <a:xfrm>
                  <a:off x="4308628" y="3714926"/>
                  <a:ext cx="626769" cy="2378369"/>
                </a:xfrm>
                <a:prstGeom prst="line">
                  <a:avLst/>
                </a:prstGeom>
                <a:ln>
                  <a:solidFill>
                    <a:srgbClr val="C00000"/>
                  </a:solidFill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</p:grpSp>
        </p:grpSp>
      </p:grpSp>
    </p:spTree>
    <p:extLst>
      <p:ext uri="{BB962C8B-B14F-4D97-AF65-F5344CB8AC3E}">
        <p14:creationId xmlns:p14="http://schemas.microsoft.com/office/powerpoint/2010/main" val="850489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3808" y="107340"/>
            <a:ext cx="3477234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Stavba těla semenných rostlin</a:t>
            </a:r>
            <a:endParaRPr lang="cs-CZ" sz="20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67545" y="1052736"/>
            <a:ext cx="8208912" cy="16312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9B15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KVĚT</a:t>
            </a:r>
            <a:r>
              <a:rPr lang="cs-CZ" sz="2000" b="1" dirty="0" smtClean="0">
                <a:solidFill>
                  <a:srgbClr val="9B153B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- část rostliny, vyskytuje se jen u kvetoucích rostlin. Vyrůstá na stonku a má různé barvy.</a:t>
            </a:r>
          </a:p>
          <a:p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Květy slouží k rozmnožování kvetoucích rostlin. Pohlavní orgány se nacházejí ve vnitřní části květu.</a:t>
            </a:r>
            <a:endParaRPr lang="cs-CZ" sz="2000" b="1" dirty="0" smtClean="0">
              <a:solidFill>
                <a:srgbClr val="9B153B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621985" y="2996952"/>
            <a:ext cx="7920879" cy="3673853"/>
            <a:chOff x="107504" y="1610517"/>
            <a:chExt cx="9225897" cy="4628240"/>
          </a:xfrm>
        </p:grpSpPr>
        <p:pic>
          <p:nvPicPr>
            <p:cNvPr id="10" name="Picture 2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27931" y="1610517"/>
              <a:ext cx="4896544" cy="462824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cxnSp>
          <p:nvCxnSpPr>
            <p:cNvPr id="11" name="Přímá spojnice 10"/>
            <p:cNvCxnSpPr/>
            <p:nvPr/>
          </p:nvCxnSpPr>
          <p:spPr>
            <a:xfrm flipH="1" flipV="1">
              <a:off x="2195736" y="2924944"/>
              <a:ext cx="2304256" cy="72008"/>
            </a:xfrm>
            <a:prstGeom prst="line">
              <a:avLst/>
            </a:prstGeom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TextovéPole 11"/>
            <p:cNvSpPr txBox="1"/>
            <p:nvPr/>
          </p:nvSpPr>
          <p:spPr>
            <a:xfrm>
              <a:off x="107504" y="2627620"/>
              <a:ext cx="282038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pestík (samičí část květu)</a:t>
              </a:r>
              <a:endParaRPr lang="cs-CZ" dirty="0"/>
            </a:p>
          </p:txBody>
        </p:sp>
        <p:cxnSp>
          <p:nvCxnSpPr>
            <p:cNvPr id="13" name="Přímá spojnice 12"/>
            <p:cNvCxnSpPr/>
            <p:nvPr/>
          </p:nvCxnSpPr>
          <p:spPr>
            <a:xfrm>
              <a:off x="4716016" y="5733256"/>
              <a:ext cx="2880320" cy="0"/>
            </a:xfrm>
            <a:prstGeom prst="line">
              <a:avLst/>
            </a:prstGeom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4" name="TextovéPole 13"/>
            <p:cNvSpPr txBox="1"/>
            <p:nvPr/>
          </p:nvSpPr>
          <p:spPr>
            <a:xfrm>
              <a:off x="7670328" y="5548590"/>
              <a:ext cx="79701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kalich</a:t>
              </a:r>
              <a:endParaRPr lang="cs-CZ" dirty="0"/>
            </a:p>
          </p:txBody>
        </p:sp>
        <p:cxnSp>
          <p:nvCxnSpPr>
            <p:cNvPr id="15" name="Přímá spojnice 14"/>
            <p:cNvCxnSpPr/>
            <p:nvPr/>
          </p:nvCxnSpPr>
          <p:spPr>
            <a:xfrm flipH="1">
              <a:off x="1763688" y="3316342"/>
              <a:ext cx="3456384" cy="1296144"/>
            </a:xfrm>
            <a:prstGeom prst="line">
              <a:avLst/>
            </a:prstGeom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Přímá spojnice 15"/>
            <p:cNvCxnSpPr/>
            <p:nvPr/>
          </p:nvCxnSpPr>
          <p:spPr>
            <a:xfrm flipH="1">
              <a:off x="1763688" y="3532366"/>
              <a:ext cx="1944216" cy="1080120"/>
            </a:xfrm>
            <a:prstGeom prst="line">
              <a:avLst/>
            </a:prstGeom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7" name="TextovéPole 16"/>
            <p:cNvSpPr txBox="1"/>
            <p:nvPr/>
          </p:nvSpPr>
          <p:spPr>
            <a:xfrm>
              <a:off x="179512" y="4725144"/>
              <a:ext cx="290239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tyčinky (samčí část květu)</a:t>
              </a:r>
              <a:endParaRPr lang="cs-CZ" dirty="0"/>
            </a:p>
          </p:txBody>
        </p:sp>
        <p:cxnSp>
          <p:nvCxnSpPr>
            <p:cNvPr id="18" name="Přímá spojnice 17"/>
            <p:cNvCxnSpPr/>
            <p:nvPr/>
          </p:nvCxnSpPr>
          <p:spPr>
            <a:xfrm>
              <a:off x="5868144" y="3964414"/>
              <a:ext cx="1512168" cy="76654"/>
            </a:xfrm>
            <a:prstGeom prst="line">
              <a:avLst/>
            </a:prstGeom>
            <a:ln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TextovéPole 18"/>
            <p:cNvSpPr txBox="1"/>
            <p:nvPr/>
          </p:nvSpPr>
          <p:spPr>
            <a:xfrm>
              <a:off x="7209673" y="3779748"/>
              <a:ext cx="2123728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dirty="0" smtClean="0"/>
                <a:t>korunní lístek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4001959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291190" y="184284"/>
            <a:ext cx="72008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Stavba těla kvetoucí rostliny</a:t>
            </a:r>
            <a:endParaRPr lang="cs-CZ" sz="2400" b="1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7" name="Skupina 6"/>
          <p:cNvGrpSpPr/>
          <p:nvPr/>
        </p:nvGrpSpPr>
        <p:grpSpPr>
          <a:xfrm>
            <a:off x="179511" y="953362"/>
            <a:ext cx="8064897" cy="3775076"/>
            <a:chOff x="-50310" y="1245747"/>
            <a:chExt cx="8064897" cy="3775076"/>
          </a:xfrm>
        </p:grpSpPr>
        <p:pic>
          <p:nvPicPr>
            <p:cNvPr id="4098" name="Picture 2"/>
            <p:cNvPicPr>
              <a:picLocks noChangeAspect="1" noChangeArrowheads="1"/>
            </p:cNvPicPr>
            <p:nvPr/>
          </p:nvPicPr>
          <p:blipFill rotWithShape="1"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50000" b="1992"/>
            <a:stretch/>
          </p:blipFill>
          <p:spPr bwMode="auto">
            <a:xfrm rot="5400000">
              <a:off x="3385733" y="638724"/>
              <a:ext cx="2582362" cy="3796407"/>
            </a:xfrm>
            <a:prstGeom prst="rect">
              <a:avLst/>
            </a:prstGeom>
            <a:noFill/>
            <a:ln w="9525">
              <a:solidFill>
                <a:schemeClr val="tx1"/>
              </a:solidFill>
              <a:miter lim="800000"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sp>
          <p:nvSpPr>
            <p:cNvPr id="2" name="TextovéPole 1"/>
            <p:cNvSpPr txBox="1"/>
            <p:nvPr/>
          </p:nvSpPr>
          <p:spPr>
            <a:xfrm>
              <a:off x="6962061" y="1375479"/>
              <a:ext cx="939681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květ</a:t>
              </a:r>
              <a:endParaRPr lang="cs-CZ" sz="3200" dirty="0"/>
            </a:p>
          </p:txBody>
        </p:sp>
        <p:cxnSp>
          <p:nvCxnSpPr>
            <p:cNvPr id="4" name="Přímá spojnice 3"/>
            <p:cNvCxnSpPr/>
            <p:nvPr/>
          </p:nvCxnSpPr>
          <p:spPr>
            <a:xfrm>
              <a:off x="5377885" y="1560145"/>
              <a:ext cx="1584176" cy="0"/>
            </a:xfrm>
            <a:prstGeom prst="line">
              <a:avLst/>
            </a:prstGeom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TextovéPole 14"/>
            <p:cNvSpPr txBox="1"/>
            <p:nvPr/>
          </p:nvSpPr>
          <p:spPr>
            <a:xfrm>
              <a:off x="80985" y="2733959"/>
              <a:ext cx="3172663" cy="954107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pPr algn="ctr"/>
              <a:r>
                <a:rPr lang="cs-CZ" sz="3200" dirty="0" smtClean="0"/>
                <a:t>pestík</a:t>
              </a:r>
            </a:p>
            <a:p>
              <a:r>
                <a:rPr lang="cs-CZ" sz="2400" dirty="0" smtClean="0"/>
                <a:t>samičí pohlavní orgány</a:t>
              </a:r>
              <a:endParaRPr lang="cs-CZ" sz="2400" dirty="0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6602021" y="2743631"/>
              <a:ext cx="1412566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tyčinky</a:t>
              </a:r>
              <a:endParaRPr lang="cs-CZ" sz="3200" dirty="0"/>
            </a:p>
          </p:txBody>
        </p:sp>
        <p:cxnSp>
          <p:nvCxnSpPr>
            <p:cNvPr id="18" name="Přímá spojnice 17"/>
            <p:cNvCxnSpPr>
              <a:endCxn id="16" idx="1"/>
            </p:cNvCxnSpPr>
            <p:nvPr/>
          </p:nvCxnSpPr>
          <p:spPr>
            <a:xfrm>
              <a:off x="4846235" y="2536927"/>
              <a:ext cx="1755786" cy="499092"/>
            </a:xfrm>
            <a:prstGeom prst="line">
              <a:avLst/>
            </a:prstGeom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Přímá spojnice 19"/>
            <p:cNvCxnSpPr>
              <a:endCxn id="16" idx="1"/>
            </p:cNvCxnSpPr>
            <p:nvPr/>
          </p:nvCxnSpPr>
          <p:spPr>
            <a:xfrm>
              <a:off x="4342179" y="2464310"/>
              <a:ext cx="2259842" cy="571709"/>
            </a:xfrm>
            <a:prstGeom prst="line">
              <a:avLst/>
            </a:prstGeom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Přímá spojnice 21"/>
            <p:cNvCxnSpPr>
              <a:stCxn id="15" idx="3"/>
            </p:cNvCxnSpPr>
            <p:nvPr/>
          </p:nvCxnSpPr>
          <p:spPr>
            <a:xfrm flipV="1">
              <a:off x="3253648" y="2536927"/>
              <a:ext cx="1304555" cy="674086"/>
            </a:xfrm>
            <a:prstGeom prst="line">
              <a:avLst/>
            </a:prstGeom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3" name="TextovéPole 22"/>
            <p:cNvSpPr txBox="1"/>
            <p:nvPr/>
          </p:nvSpPr>
          <p:spPr>
            <a:xfrm>
              <a:off x="-50310" y="4066716"/>
              <a:ext cx="3218154" cy="954107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3200" dirty="0" smtClean="0"/>
                <a:t>vajíčka</a:t>
              </a:r>
            </a:p>
            <a:p>
              <a:r>
                <a:rPr lang="cs-CZ" sz="2400" dirty="0"/>
                <a:t>j</a:t>
              </a:r>
              <a:r>
                <a:rPr lang="cs-CZ" sz="2400" dirty="0" smtClean="0"/>
                <a:t>sou ukryta </a:t>
              </a:r>
              <a:r>
                <a:rPr lang="cs-CZ" sz="2400" dirty="0" smtClean="0"/>
                <a:t>v semeníku</a:t>
              </a:r>
              <a:endParaRPr lang="cs-CZ" sz="2400" dirty="0"/>
            </a:p>
          </p:txBody>
        </p:sp>
        <p:cxnSp>
          <p:nvCxnSpPr>
            <p:cNvPr id="25" name="Přímá spojnice 24"/>
            <p:cNvCxnSpPr/>
            <p:nvPr/>
          </p:nvCxnSpPr>
          <p:spPr>
            <a:xfrm flipV="1">
              <a:off x="1849493" y="2908916"/>
              <a:ext cx="2636702" cy="1211578"/>
            </a:xfrm>
            <a:prstGeom prst="line">
              <a:avLst/>
            </a:prstGeom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6" name="TextovéPole 25"/>
            <p:cNvSpPr txBox="1"/>
            <p:nvPr/>
          </p:nvSpPr>
          <p:spPr>
            <a:xfrm>
              <a:off x="265317" y="1879535"/>
              <a:ext cx="1208985" cy="584775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3200" dirty="0" smtClean="0"/>
                <a:t>blizna</a:t>
              </a:r>
              <a:endParaRPr lang="cs-CZ" sz="3200" dirty="0"/>
            </a:p>
          </p:txBody>
        </p:sp>
        <p:cxnSp>
          <p:nvCxnSpPr>
            <p:cNvPr id="28" name="Přímá spojnice 27"/>
            <p:cNvCxnSpPr/>
            <p:nvPr/>
          </p:nvCxnSpPr>
          <p:spPr>
            <a:xfrm>
              <a:off x="1647562" y="2014817"/>
              <a:ext cx="2895471" cy="67652"/>
            </a:xfrm>
            <a:prstGeom prst="line">
              <a:avLst/>
            </a:prstGeom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9" name="TextovéPole 28"/>
            <p:cNvSpPr txBox="1"/>
            <p:nvPr/>
          </p:nvSpPr>
          <p:spPr>
            <a:xfrm>
              <a:off x="265317" y="1375479"/>
              <a:ext cx="2438234" cy="58477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3200" dirty="0" smtClean="0"/>
                <a:t>pylová zrna</a:t>
              </a:r>
              <a:endParaRPr lang="cs-CZ" sz="3200" dirty="0"/>
            </a:p>
          </p:txBody>
        </p:sp>
        <p:cxnSp>
          <p:nvCxnSpPr>
            <p:cNvPr id="31" name="Přímá spojnice 30"/>
            <p:cNvCxnSpPr/>
            <p:nvPr/>
          </p:nvCxnSpPr>
          <p:spPr>
            <a:xfrm>
              <a:off x="2569572" y="1667866"/>
              <a:ext cx="1973461" cy="292388"/>
            </a:xfrm>
            <a:prstGeom prst="line">
              <a:avLst/>
            </a:prstGeom>
            <a:ln>
              <a:solidFill>
                <a:schemeClr val="accent1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TextovéPole 29"/>
          <p:cNvSpPr txBox="1"/>
          <p:nvPr/>
        </p:nvSpPr>
        <p:spPr>
          <a:xfrm>
            <a:off x="539553" y="5157192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Při 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opylení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jsou přenesena pylová zrna z tyčinek na pestík. Květy opyluje hmyz nebo vítr. Po 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oplození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se z vajíčka vyvíjí 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semeno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ze 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semeníku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vzniká 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plod</a:t>
            </a:r>
            <a:r>
              <a:rPr lang="cs-CZ" sz="2400" b="1" dirty="0" smtClean="0">
                <a:solidFill>
                  <a:srgbClr val="0070C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  <a:endParaRPr lang="cs-CZ" sz="2400" b="1" dirty="0">
              <a:solidFill>
                <a:srgbClr val="0070C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581638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107504" y="908050"/>
            <a:ext cx="8928991" cy="31700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 smtClean="0"/>
          </a:p>
          <a:p>
            <a:pPr eaLnBrk="1" hangingPunct="1"/>
            <a:r>
              <a:rPr lang="cs-CZ" sz="2000" dirty="0"/>
              <a:t>Autor: Ing. Hana Adamcová</a:t>
            </a:r>
          </a:p>
          <a:p>
            <a:pPr eaLnBrk="1" hangingPunct="1"/>
            <a:r>
              <a:rPr lang="cs-CZ" sz="2000" dirty="0"/>
              <a:t>Základní škola a mateřská škola Liběšice, okres Louny, příspěvková organizace</a:t>
            </a:r>
          </a:p>
          <a:p>
            <a:pPr eaLnBrk="1" hangingPunct="1"/>
            <a:r>
              <a:rPr lang="cs-CZ" sz="2000" dirty="0"/>
              <a:t>Zpracováno v programu Microsoft Office 2010.</a:t>
            </a:r>
          </a:p>
          <a:p>
            <a:pPr eaLnBrk="1" hangingPunct="1"/>
            <a:r>
              <a:rPr lang="cs-CZ" sz="2000" dirty="0"/>
              <a:t>Použité obrázky pocházejí z vlastních zdrojů.</a:t>
            </a:r>
          </a:p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Použitá literatura:</a:t>
            </a:r>
          </a:p>
          <a:p>
            <a:pPr eaLnBrk="1" hangingPunct="1"/>
            <a:r>
              <a:rPr lang="cs-CZ" sz="2000" dirty="0"/>
              <a:t>ŠTIKOVÁ, Věra. Člověk a jeho svět : Přírodověda pro 4.ročník. Brno : Nová škola, s. r. o., 2010. 80 s. ISBN 978-80-7289-211-2. </a:t>
            </a:r>
          </a:p>
        </p:txBody>
      </p:sp>
    </p:spTree>
    <p:extLst>
      <p:ext uri="{BB962C8B-B14F-4D97-AF65-F5344CB8AC3E}">
        <p14:creationId xmlns:p14="http://schemas.microsoft.com/office/powerpoint/2010/main" val="134413252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</p:sld>
</file>

<file path=ppt/theme/theme1.xml><?xml version="1.0" encoding="utf-8"?>
<a:theme xmlns:a="http://schemas.openxmlformats.org/drawingml/2006/main" name="Human">
  <a:themeElements>
    <a:clrScheme name="Twilight">
      <a:dk1>
        <a:sysClr val="windowText" lastClr="000000"/>
      </a:dk1>
      <a:lt1>
        <a:sysClr val="window" lastClr="FFFFFF"/>
      </a:lt1>
      <a:dk2>
        <a:srgbClr val="461455"/>
      </a:dk2>
      <a:lt2>
        <a:srgbClr val="FFFFD2"/>
      </a:lt2>
      <a:accent1>
        <a:srgbClr val="B94B2D"/>
      </a:accent1>
      <a:accent2>
        <a:srgbClr val="B95F91"/>
      </a:accent2>
      <a:accent3>
        <a:srgbClr val="C8AF3C"/>
      </a:accent3>
      <a:accent4>
        <a:srgbClr val="78AA64"/>
      </a:accent4>
      <a:accent5>
        <a:srgbClr val="8264AA"/>
      </a:accent5>
      <a:accent6>
        <a:srgbClr val="D29B46"/>
      </a:accent6>
      <a:hlink>
        <a:srgbClr val="0000FF"/>
      </a:hlink>
      <a:folHlink>
        <a:srgbClr val="800080"/>
      </a:folHlink>
    </a:clrScheme>
    <a:fontScheme name="Human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Human">
      <a:fillStyleLst>
        <a:solidFill>
          <a:schemeClr val="phClr">
            <a:tint val="100000"/>
          </a:schemeClr>
        </a:solidFill>
        <a:gradFill>
          <a:gsLst>
            <a:gs pos="0">
              <a:schemeClr val="phClr">
                <a:tint val="30000"/>
                <a:satMod val="175000"/>
              </a:schemeClr>
            </a:gs>
            <a:gs pos="50000">
              <a:schemeClr val="phClr">
                <a:tint val="55000"/>
                <a:satMod val="200000"/>
              </a:schemeClr>
            </a:gs>
            <a:gs pos="70000">
              <a:schemeClr val="phClr">
                <a:tint val="70000"/>
                <a:satMod val="175000"/>
              </a:schemeClr>
            </a:gs>
            <a:gs pos="100000">
              <a:schemeClr val="phClr">
                <a:tint val="85000"/>
                <a:satMod val="175000"/>
              </a:schemeClr>
            </a:gs>
          </a:gsLst>
          <a:lin ang="8000000" scaled="1"/>
        </a:gradFill>
        <a:gradFill>
          <a:gsLst>
            <a:gs pos="0">
              <a:schemeClr val="phClr">
                <a:shade val="100000"/>
                <a:satMod val="140000"/>
              </a:schemeClr>
            </a:gs>
            <a:gs pos="40000">
              <a:schemeClr val="phClr">
                <a:shade val="65000"/>
                <a:satMod val="140000"/>
              </a:schemeClr>
            </a:gs>
            <a:gs pos="70000">
              <a:schemeClr val="phClr">
                <a:shade val="40000"/>
                <a:satMod val="115000"/>
              </a:schemeClr>
            </a:gs>
            <a:gs pos="100000">
              <a:schemeClr val="phClr">
                <a:shade val="20000"/>
                <a:satMod val="115000"/>
              </a:schemeClr>
            </a:gs>
          </a:gsLst>
          <a:lin ang="8000000" scaled="1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90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400" dir="90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400" dir="9000000">
              <a:srgbClr val="000000">
                <a:alpha val="40000"/>
              </a:srgbClr>
            </a:outerShdw>
          </a:effectLst>
          <a:scene3d>
            <a:camera prst="perspectiveFront">
              <a:rot lat="0" lon="0" rev="0"/>
            </a:camera>
            <a:lightRig rig="brightRoom" dir="tr">
              <a:rot lat="0" lon="0" rev="3540000"/>
            </a:lightRig>
          </a:scene3d>
          <a:sp3d prstMaterial="matte">
            <a:bevelT w="190500" h="44450" prst="cross"/>
          </a:sp3d>
        </a:effectStyle>
      </a:effectStyleLst>
      <a:bgFillStyleLst>
        <a:solidFill>
          <a:schemeClr val="phClr">
            <a:tint val="100000"/>
          </a:schemeClr>
        </a:solidFill>
        <a:gradFill flip="none" rotWithShape="1">
          <a:gsLst>
            <a:gs pos="0">
              <a:schemeClr val="phClr">
                <a:tint val="85000"/>
                <a:satMod val="275000"/>
              </a:schemeClr>
            </a:gs>
            <a:gs pos="3000">
              <a:schemeClr val="phClr">
                <a:tint val="87000"/>
                <a:satMod val="275000"/>
              </a:schemeClr>
            </a:gs>
            <a:gs pos="10000">
              <a:schemeClr val="phClr">
                <a:tint val="90000"/>
                <a:satMod val="275000"/>
              </a:schemeClr>
            </a:gs>
            <a:gs pos="70000">
              <a:schemeClr val="phClr">
                <a:shade val="38000"/>
                <a:satMod val="275000"/>
              </a:schemeClr>
            </a:gs>
            <a:gs pos="90000">
              <a:schemeClr val="phClr">
                <a:shade val="25000"/>
                <a:satMod val="300000"/>
              </a:schemeClr>
            </a:gs>
            <a:gs pos="100000">
              <a:schemeClr val="phClr">
                <a:shade val="22000"/>
                <a:satMod val="300000"/>
              </a:schemeClr>
            </a:gs>
          </a:gsLst>
          <a:path path="circle">
            <a:fillToRect l="60000" t="-3300" b="200000"/>
          </a:path>
          <a:tileRect/>
        </a:gradFill>
        <a:gradFill rotWithShape="1">
          <a:gsLst>
            <a:gs pos="0">
              <a:schemeClr val="phClr">
                <a:tint val="57000"/>
                <a:satMod val="400000"/>
              </a:schemeClr>
            </a:gs>
            <a:gs pos="100000">
              <a:schemeClr val="phClr">
                <a:tint val="87000"/>
                <a:shade val="40000"/>
                <a:satMod val="5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TC010113062[[fn=Lidský motiv]]</Template>
  <TotalTime>223</TotalTime>
  <Words>322</Words>
  <Application>Microsoft Office PowerPoint</Application>
  <PresentationFormat>Předvádění na obrazovce (4:3)</PresentationFormat>
  <Paragraphs>58</Paragraphs>
  <Slides>9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Human</vt:lpstr>
      <vt:lpstr>VY_52_INOVACE_23_ Stavba těla semenných rostlin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Stavba těla semenných rostlin</dc:title>
  <dc:creator>ivulin</dc:creator>
  <cp:lastModifiedBy>VLASTNIK</cp:lastModifiedBy>
  <cp:revision>32</cp:revision>
  <dcterms:created xsi:type="dcterms:W3CDTF">2011-09-18T14:12:19Z</dcterms:created>
  <dcterms:modified xsi:type="dcterms:W3CDTF">2013-02-18T07:59:35Z</dcterms:modified>
</cp:coreProperties>
</file>