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1"/>
  </p:notesMasterIdLst>
  <p:sldIdLst>
    <p:sldId id="272" r:id="rId2"/>
    <p:sldId id="271" r:id="rId3"/>
    <p:sldId id="264" r:id="rId4"/>
    <p:sldId id="265" r:id="rId5"/>
    <p:sldId id="266" r:id="rId6"/>
    <p:sldId id="267" r:id="rId7"/>
    <p:sldId id="268" r:id="rId8"/>
    <p:sldId id="269" r:id="rId9"/>
    <p:sldId id="27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4587" autoAdjust="0"/>
    <p:restoredTop sz="86379" autoAdjust="0"/>
  </p:normalViewPr>
  <p:slideViewPr>
    <p:cSldViewPr>
      <p:cViewPr varScale="1">
        <p:scale>
          <a:sx n="66" d="100"/>
          <a:sy n="66" d="100"/>
        </p:scale>
        <p:origin x="-1470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D2EE30E-7CEC-449F-8E40-6C80A4D0F74E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368839-1A0B-4091-AFAE-91167CE42C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30511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DC924407-69C1-4BD1-A93A-7159BA2B6F9A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24407-69C1-4BD1-A93A-7159BA2B6F9A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24407-69C1-4BD1-A93A-7159BA2B6F9A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24407-69C1-4BD1-A93A-7159BA2B6F9A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24407-69C1-4BD1-A93A-7159BA2B6F9A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24407-69C1-4BD1-A93A-7159BA2B6F9A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24407-69C1-4BD1-A93A-7159BA2B6F9A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24407-69C1-4BD1-A93A-7159BA2B6F9A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24407-69C1-4BD1-A93A-7159BA2B6F9A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24407-69C1-4BD1-A93A-7159BA2B6F9A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24407-69C1-4BD1-A93A-7159BA2B6F9A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DC924407-69C1-4BD1-A93A-7159BA2B6F9A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3" Type="http://schemas.openxmlformats.org/officeDocument/2006/relationships/image" Target="../media/image17.jpeg"/><Relationship Id="rId7" Type="http://schemas.openxmlformats.org/officeDocument/2006/relationships/image" Target="../media/image21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jpeg"/><Relationship Id="rId11" Type="http://schemas.openxmlformats.org/officeDocument/2006/relationships/image" Target="../media/image25.jpeg"/><Relationship Id="rId5" Type="http://schemas.openxmlformats.org/officeDocument/2006/relationships/image" Target="../media/image19.jpeg"/><Relationship Id="rId10" Type="http://schemas.openxmlformats.org/officeDocument/2006/relationships/image" Target="../media/image24.png"/><Relationship Id="rId4" Type="http://schemas.openxmlformats.org/officeDocument/2006/relationships/image" Target="../media/image18.jpeg"/><Relationship Id="rId9" Type="http://schemas.openxmlformats.org/officeDocument/2006/relationships/image" Target="../media/image23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333375"/>
            <a:ext cx="6080125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4"/>
          <p:cNvSpPr txBox="1">
            <a:spLocks noChangeArrowheads="1"/>
          </p:cNvSpPr>
          <p:nvPr/>
        </p:nvSpPr>
        <p:spPr bwMode="auto">
          <a:xfrm>
            <a:off x="1879600" y="2286000"/>
            <a:ext cx="5428704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3200" dirty="0" smtClean="0">
                <a:solidFill>
                  <a:srgbClr val="002060"/>
                </a:solidFill>
              </a:rPr>
              <a:t>ČLOVĚK A JEHO SVĚT</a:t>
            </a:r>
          </a:p>
          <a:p>
            <a:pPr algn="ctr" eaLnBrk="1" hangingPunct="1"/>
            <a:r>
              <a:rPr lang="cs-CZ" sz="3200" dirty="0" smtClean="0">
                <a:solidFill>
                  <a:srgbClr val="002060"/>
                </a:solidFill>
              </a:rPr>
              <a:t>4. ročník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5800" y="3284984"/>
            <a:ext cx="7772400" cy="1470025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>
              <a:defRPr/>
            </a:pPr>
            <a:r>
              <a:rPr lang="cs-CZ" sz="3600" smtClean="0"/>
              <a:t>VY_52_INOVACE_24_</a:t>
            </a:r>
            <a:br>
              <a:rPr lang="cs-CZ" sz="3600" smtClean="0"/>
            </a:br>
            <a:r>
              <a:rPr lang="cs-CZ" sz="3600" smtClean="0"/>
              <a:t>Dělení kvetoucích rostlin podle stonku</a:t>
            </a:r>
            <a:endParaRPr lang="cs-CZ" sz="3600"/>
          </a:p>
        </p:txBody>
      </p:sp>
      <p:sp>
        <p:nvSpPr>
          <p:cNvPr id="5" name="TextovéPole 5"/>
          <p:cNvSpPr txBox="1">
            <a:spLocks noChangeArrowheads="1"/>
          </p:cNvSpPr>
          <p:nvPr/>
        </p:nvSpPr>
        <p:spPr bwMode="auto">
          <a:xfrm>
            <a:off x="2339752" y="5232102"/>
            <a:ext cx="4824535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3200" dirty="0"/>
              <a:t>Ing. Hana </a:t>
            </a:r>
            <a:r>
              <a:rPr lang="cs-CZ" sz="3200" dirty="0" smtClean="0"/>
              <a:t>Adamcová</a:t>
            </a:r>
          </a:p>
          <a:p>
            <a:pPr algn="ctr" eaLnBrk="1" hangingPunct="1"/>
            <a:r>
              <a:rPr lang="cs-CZ" sz="3200" dirty="0" smtClean="0"/>
              <a:t>Vytvořeno: 2011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6987829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62960" y="548680"/>
            <a:ext cx="8568952" cy="92333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5400" b="1" cap="all" dirty="0">
                <a:ln w="0">
                  <a:solidFill>
                    <a:schemeClr val="accent6">
                      <a:lumMod val="75000"/>
                    </a:schemeClr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50000" endPos="50000" dist="5000" dir="5400000" sy="-100000" rotWithShape="0"/>
                </a:effectLst>
              </a:rPr>
              <a:t>Anotace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971551" y="2276475"/>
            <a:ext cx="7416874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2800" b="1" dirty="0" smtClean="0">
                <a:solidFill>
                  <a:srgbClr val="002060"/>
                </a:solidFill>
              </a:rPr>
              <a:t>Prezentaci lze využít v hodinách prvouky </a:t>
            </a:r>
            <a:br>
              <a:rPr lang="cs-CZ" sz="2800" b="1" dirty="0" smtClean="0">
                <a:solidFill>
                  <a:srgbClr val="002060"/>
                </a:solidFill>
              </a:rPr>
            </a:br>
            <a:r>
              <a:rPr lang="cs-CZ" sz="2800" b="1" dirty="0" smtClean="0">
                <a:solidFill>
                  <a:srgbClr val="002060"/>
                </a:solidFill>
              </a:rPr>
              <a:t>i přírodovědy. S využitím obrázků je zde žákům vysvětlena problematika dělení rostlin podle stonku.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2409106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16632"/>
            <a:ext cx="77048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KVETOUCÍCH ROSTLIN PODLE STONKU</a:t>
            </a:r>
            <a:endParaRPr lang="cs-CZ" sz="24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7" y="1124744"/>
            <a:ext cx="74888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Podle stavby stonku dělíme kvetoucí rostliny na dvě skupiny: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563888" y="2401323"/>
            <a:ext cx="1689886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byliny</a:t>
            </a:r>
          </a:p>
          <a:p>
            <a:pPr marL="342900" indent="-342900">
              <a:buFont typeface="+mj-lt"/>
              <a:buAutoNum type="arabicPeriod"/>
            </a:pP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dřeviny</a:t>
            </a: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Documents and Settings\Hanka\Dokumenty\Obrázky\ příroda\K640_P101004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1552" y="2712864"/>
            <a:ext cx="2911872" cy="2183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Hanka\Dokumenty\Obrázky\ příroda\K640_P101021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121897" y="2167136"/>
            <a:ext cx="2578491" cy="1933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Hanka\Dokumenty\Obrázky\ příroda\K640_P1010027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0873" y="4797152"/>
            <a:ext cx="2431819" cy="1823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Hanka\Dokumenty\Obrázky\ příroda\K640_P1010132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5921" y="4653136"/>
            <a:ext cx="2335808" cy="1751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3772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16632"/>
            <a:ext cx="77048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KVETOUCÍCH ROSTLIN PODLE STONKU</a:t>
            </a:r>
            <a:endParaRPr lang="cs-CZ" sz="24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4332" y="1485781"/>
            <a:ext cx="799610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BYLINY</a:t>
            </a:r>
            <a:r>
              <a:rPr lang="cs-CZ" dirty="0" smtClean="0"/>
              <a:t> </a:t>
            </a:r>
            <a:r>
              <a:rPr lang="cs-CZ" sz="3200" dirty="0"/>
              <a:t> </a:t>
            </a:r>
            <a:r>
              <a:rPr lang="cs-CZ" sz="3200" dirty="0" smtClean="0"/>
              <a:t>mají dužnatý ( nedřevnatý ) stonek.</a:t>
            </a:r>
            <a:endParaRPr lang="cs-CZ" sz="3200" dirty="0"/>
          </a:p>
        </p:txBody>
      </p:sp>
      <p:pic>
        <p:nvPicPr>
          <p:cNvPr id="2053" name="Picture 5" descr="C:\Documents and Settings\Hanka\Local Settings\Temporary Internet Files\Content.IE5\4Q53IIR9\MP9001442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564904"/>
            <a:ext cx="2016224" cy="3125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F:\fotečky haničky\100OLYMP\Otočené P1010078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564904"/>
            <a:ext cx="2326684" cy="3102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259868" y="4305693"/>
            <a:ext cx="2405027" cy="1803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20141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16632"/>
            <a:ext cx="77048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KVETOUCÍCH ROSTLIN PODLE STONKU</a:t>
            </a:r>
            <a:endParaRPr lang="cs-CZ" sz="24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24744"/>
            <a:ext cx="549862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DŘEVINY</a:t>
            </a:r>
            <a:r>
              <a:rPr lang="cs-CZ" dirty="0" smtClean="0"/>
              <a:t> </a:t>
            </a:r>
            <a:r>
              <a:rPr lang="cs-CZ" sz="3200" dirty="0"/>
              <a:t> </a:t>
            </a:r>
            <a:r>
              <a:rPr lang="cs-CZ" sz="3200" dirty="0" smtClean="0"/>
              <a:t> 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mají dřevnatý stonek.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2204863"/>
            <a:ext cx="5129930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Podle větvení větví je dělíme na:</a:t>
            </a:r>
          </a:p>
          <a:p>
            <a:endParaRPr lang="cs-CZ" sz="2800" dirty="0" smtClean="0"/>
          </a:p>
          <a:p>
            <a:pPr marL="285750" indent="-285750"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stromy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  <a:p>
            <a:pPr marL="285750" indent="-285750"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keře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543182" y="3513602"/>
            <a:ext cx="2981073" cy="2235805"/>
          </a:xfrm>
          <a:prstGeom prst="rect">
            <a:avLst/>
          </a:prstGeom>
        </p:spPr>
      </p:pic>
      <p:pic>
        <p:nvPicPr>
          <p:cNvPr id="6" name="Picture 2" descr="F:\fotečky haničky\příroda\Snímek 52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453954"/>
            <a:ext cx="3140132" cy="2355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49304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16632"/>
            <a:ext cx="77048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KVETOUCÍCH ROSTLIN PODLE STONKU</a:t>
            </a:r>
            <a:endParaRPr lang="cs-CZ" sz="24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24744"/>
            <a:ext cx="643637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STROMY</a:t>
            </a:r>
            <a:r>
              <a:rPr lang="cs-CZ" sz="3200" dirty="0" smtClean="0"/>
              <a:t>–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stonek tvoří kmen a koruna.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31585" y="2680397"/>
            <a:ext cx="3391925" cy="254394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37748" y="2077868"/>
            <a:ext cx="2592288" cy="3456384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4243160" y="5118974"/>
            <a:ext cx="9252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8000"/>
                </a:solidFill>
              </a:rPr>
              <a:t>kmen</a:t>
            </a:r>
            <a:endParaRPr lang="cs-CZ" sz="2400" b="1" dirty="0">
              <a:solidFill>
                <a:srgbClr val="008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46177" y="2564904"/>
            <a:ext cx="11192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8000"/>
                </a:solidFill>
              </a:rPr>
              <a:t>koruna</a:t>
            </a:r>
            <a:endParaRPr lang="cs-CZ" sz="2400" b="1" dirty="0">
              <a:solidFill>
                <a:srgbClr val="008000"/>
              </a:solidFill>
            </a:endParaRPr>
          </a:p>
        </p:txBody>
      </p:sp>
      <p:cxnSp>
        <p:nvCxnSpPr>
          <p:cNvPr id="11" name="Přímá spojnice se šipkou 10"/>
          <p:cNvCxnSpPr>
            <a:endCxn id="10" idx="1"/>
          </p:cNvCxnSpPr>
          <p:nvPr/>
        </p:nvCxnSpPr>
        <p:spPr>
          <a:xfrm flipV="1">
            <a:off x="2267744" y="2795737"/>
            <a:ext cx="1878433" cy="230832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>
            <a:endCxn id="10" idx="3"/>
          </p:cNvCxnSpPr>
          <p:nvPr/>
        </p:nvCxnSpPr>
        <p:spPr>
          <a:xfrm flipH="1" flipV="1">
            <a:off x="5265394" y="2795737"/>
            <a:ext cx="1394838" cy="115416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2123728" y="5349806"/>
            <a:ext cx="2022449" cy="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>
            <a:off x="5168413" y="5229200"/>
            <a:ext cx="2715955" cy="120606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49742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16632"/>
            <a:ext cx="77048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KVETOUCÍCH ROSTLIN PODLE STONKU</a:t>
            </a:r>
            <a:endParaRPr lang="cs-CZ" sz="24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34295" y="908720"/>
            <a:ext cx="837015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KEŘE</a:t>
            </a:r>
            <a:r>
              <a:rPr lang="cs-CZ" sz="3200" dirty="0" smtClean="0"/>
              <a:t>–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stonek netvoří kmen, je rozvětvený těsně pod zemí nebo nad zemí.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4295" y="2396928"/>
            <a:ext cx="2304256" cy="3072341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0192" y="2348578"/>
            <a:ext cx="2409732" cy="3212976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3068960"/>
            <a:ext cx="2301720" cy="3068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1918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07856" y="364594"/>
            <a:ext cx="722184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Prohlédni si obrázky a rozhodni, zda se jedná o bylinu či dřevinu.</a:t>
            </a:r>
            <a:endParaRPr lang="cs-CZ" sz="20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99535" y="990581"/>
            <a:ext cx="1728192" cy="230425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6256" y="980728"/>
            <a:ext cx="2067694" cy="275692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24562" y="1021660"/>
            <a:ext cx="1815666" cy="242088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4907205"/>
            <a:ext cx="2555775" cy="191683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1011" y="1302209"/>
            <a:ext cx="2400267" cy="18002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002887" y="3159574"/>
            <a:ext cx="2168035" cy="162602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68423" y="3054445"/>
            <a:ext cx="1815665" cy="242088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9334" y="2996952"/>
            <a:ext cx="1698892" cy="2265190"/>
          </a:xfrm>
          <a:prstGeom prst="rect">
            <a:avLst/>
          </a:prstGeom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4673" y="5042545"/>
            <a:ext cx="2320023" cy="17400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54411" y="5231974"/>
            <a:ext cx="2067450" cy="1550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6020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4"/>
          <p:cNvSpPr txBox="1">
            <a:spLocks noChangeArrowheads="1"/>
          </p:cNvSpPr>
          <p:nvPr/>
        </p:nvSpPr>
        <p:spPr bwMode="auto">
          <a:xfrm>
            <a:off x="107504" y="908050"/>
            <a:ext cx="8928991" cy="28623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endParaRPr lang="cs-CZ" sz="2000" dirty="0" smtClean="0"/>
          </a:p>
          <a:p>
            <a:pPr eaLnBrk="1" hangingPunct="1"/>
            <a:r>
              <a:rPr lang="cs-CZ" sz="2000" dirty="0"/>
              <a:t>Autor: Ing. Hana Adamcová</a:t>
            </a:r>
          </a:p>
          <a:p>
            <a:pPr eaLnBrk="1" hangingPunct="1"/>
            <a:r>
              <a:rPr lang="cs-CZ" sz="2000" dirty="0"/>
              <a:t>Základní škola a mateřská škola Liběšice, okres Louny, příspěvková organizace</a:t>
            </a:r>
          </a:p>
          <a:p>
            <a:pPr eaLnBrk="1" hangingPunct="1"/>
            <a:r>
              <a:rPr lang="cs-CZ" sz="2000" dirty="0"/>
              <a:t>Zpracováno v programu Microsoft Office 2010.</a:t>
            </a:r>
          </a:p>
          <a:p>
            <a:pPr eaLnBrk="1" hangingPunct="1"/>
            <a:r>
              <a:rPr lang="cs-CZ" sz="2000" dirty="0"/>
              <a:t>Použité obrázky pocházejí z vlastních zdrojů.</a:t>
            </a:r>
          </a:p>
          <a:p>
            <a:pPr eaLnBrk="1" hangingPunct="1"/>
            <a:r>
              <a:rPr lang="cs-CZ" sz="2000" dirty="0" smtClean="0"/>
              <a:t>Použitá </a:t>
            </a:r>
            <a:r>
              <a:rPr lang="cs-CZ" sz="2000" dirty="0"/>
              <a:t>literatura:</a:t>
            </a:r>
          </a:p>
          <a:p>
            <a:pPr eaLnBrk="1" hangingPunct="1"/>
            <a:r>
              <a:rPr lang="cs-CZ" sz="2000" dirty="0"/>
              <a:t>ŠTIKOVÁ, Věra. Člověk a jeho svět : Přírodověda pro 4.ročník. Brno : Nová škola, s. r. o., 2010. 80 s. ISBN 978-80-7289-211-2. </a:t>
            </a:r>
          </a:p>
        </p:txBody>
      </p:sp>
    </p:spTree>
    <p:extLst>
      <p:ext uri="{BB962C8B-B14F-4D97-AF65-F5344CB8AC3E}">
        <p14:creationId xmlns:p14="http://schemas.microsoft.com/office/powerpoint/2010/main" val="40687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TC010113062[[fn=Lidský motiv]]</Template>
  <TotalTime>138</TotalTime>
  <Words>184</Words>
  <Application>Microsoft Office PowerPoint</Application>
  <PresentationFormat>Předvádění na obrazovce (4:3)</PresentationFormat>
  <Paragraphs>35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Human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Dělení kvetoucích rostlin podle stonku</dc:title>
  <dc:creator>ivulin</dc:creator>
  <cp:lastModifiedBy>VLASTNIK</cp:lastModifiedBy>
  <cp:revision>24</cp:revision>
  <dcterms:created xsi:type="dcterms:W3CDTF">2011-09-18T14:12:19Z</dcterms:created>
  <dcterms:modified xsi:type="dcterms:W3CDTF">2013-02-21T15:37:10Z</dcterms:modified>
</cp:coreProperties>
</file>