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5"/>
  </p:notesMasterIdLst>
  <p:sldIdLst>
    <p:sldId id="262" r:id="rId2"/>
    <p:sldId id="276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71" r:id="rId11"/>
    <p:sldId id="272" r:id="rId12"/>
    <p:sldId id="273" r:id="rId13"/>
    <p:sldId id="275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B15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48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4D7B5F-E063-4404-836A-8639C530102C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E88FC0-F73F-4FD8-ABDD-FF1D40C2C4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02484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dirty="0" smtClean="0"/>
          </a:p>
        </p:txBody>
      </p:sp>
      <p:sp>
        <p:nvSpPr>
          <p:cNvPr id="1843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eaLnBrk="1" hangingPunct="1"/>
            <a:fld id="{D85B87F8-7C25-45F8-88A6-76C67413F3C3}" type="slidenum">
              <a:rPr lang="cs-CZ"/>
              <a:pPr eaLnBrk="1" hangingPunct="1"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marL="0" indent="-274320" algn="l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G"/><Relationship Id="rId5" Type="http://schemas.openxmlformats.org/officeDocument/2006/relationships/image" Target="../media/image15.jpeg"/><Relationship Id="rId4" Type="http://schemas.openxmlformats.org/officeDocument/2006/relationships/image" Target="../media/image1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284984"/>
            <a:ext cx="7486600" cy="1470025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cs-CZ" sz="3600" dirty="0" smtClean="0"/>
              <a:t>VY_52_INOVACE_25_</a:t>
            </a:r>
            <a:br>
              <a:rPr lang="cs-CZ" sz="3600" dirty="0" smtClean="0"/>
            </a:br>
            <a:r>
              <a:rPr lang="cs-CZ" sz="3600" dirty="0"/>
              <a:t>P</a:t>
            </a:r>
            <a:r>
              <a:rPr lang="cs-CZ" sz="3600" dirty="0" smtClean="0"/>
              <a:t>LODY</a:t>
            </a:r>
            <a:endParaRPr lang="cs-CZ" sz="3600" dirty="0"/>
          </a:p>
        </p:txBody>
      </p:sp>
      <p:pic>
        <p:nvPicPr>
          <p:cNvPr id="512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33375"/>
            <a:ext cx="6080125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" name="TextovéPole 4"/>
          <p:cNvSpPr txBox="1">
            <a:spLocks noChangeArrowheads="1"/>
          </p:cNvSpPr>
          <p:nvPr/>
        </p:nvSpPr>
        <p:spPr bwMode="auto">
          <a:xfrm>
            <a:off x="2553851" y="2286000"/>
            <a:ext cx="4036297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cs-CZ" sz="3200" dirty="0">
                <a:solidFill>
                  <a:srgbClr val="002060"/>
                </a:solidFill>
              </a:rPr>
              <a:t>ČLOVĚK A JEHO </a:t>
            </a:r>
            <a:r>
              <a:rPr lang="cs-CZ" sz="3200" dirty="0" smtClean="0">
                <a:solidFill>
                  <a:srgbClr val="002060"/>
                </a:solidFill>
              </a:rPr>
              <a:t>SVĚT</a:t>
            </a:r>
          </a:p>
          <a:p>
            <a:pPr algn="ctr" eaLnBrk="1" hangingPunct="1"/>
            <a:r>
              <a:rPr lang="cs-CZ" sz="3200" dirty="0" smtClean="0">
                <a:solidFill>
                  <a:srgbClr val="002060"/>
                </a:solidFill>
              </a:rPr>
              <a:t>4. ročník</a:t>
            </a:r>
            <a:endParaRPr lang="cs-CZ" sz="3200" dirty="0">
              <a:solidFill>
                <a:srgbClr val="002060"/>
              </a:solidFill>
            </a:endParaRPr>
          </a:p>
        </p:txBody>
      </p:sp>
      <p:sp>
        <p:nvSpPr>
          <p:cNvPr id="5125" name="TextovéPole 5"/>
          <p:cNvSpPr txBox="1">
            <a:spLocks noChangeArrowheads="1"/>
          </p:cNvSpPr>
          <p:nvPr/>
        </p:nvSpPr>
        <p:spPr bwMode="auto">
          <a:xfrm>
            <a:off x="2773363" y="5157788"/>
            <a:ext cx="3900235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eaLnBrk="1" hangingPunct="1"/>
            <a:r>
              <a:rPr lang="cs-CZ" sz="3200" dirty="0"/>
              <a:t>Ing. Hana </a:t>
            </a:r>
            <a:r>
              <a:rPr lang="cs-CZ" sz="3200" dirty="0" smtClean="0"/>
              <a:t>Adamcová</a:t>
            </a:r>
          </a:p>
          <a:p>
            <a:pPr algn="ctr" eaLnBrk="1" hangingPunct="1"/>
            <a:r>
              <a:rPr lang="cs-CZ" sz="3200" dirty="0" smtClean="0"/>
              <a:t>Vytvořeno: 2011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4190779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62960" y="548680"/>
            <a:ext cx="8568952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5400" b="1" cap="all" dirty="0">
                <a:ln w="0">
                  <a:solidFill>
                    <a:schemeClr val="accent6">
                      <a:lumMod val="75000"/>
                    </a:schemeClr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</a:rPr>
              <a:t>Anotace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971550" y="2276475"/>
            <a:ext cx="7344866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2800" b="1" dirty="0" smtClean="0">
                <a:solidFill>
                  <a:srgbClr val="002060"/>
                </a:solidFill>
              </a:rPr>
              <a:t>Na konkrétních obrázcích je žákům vysvětlena  problematika </a:t>
            </a:r>
            <a:r>
              <a:rPr lang="cs-CZ" sz="2800" b="1" dirty="0" smtClean="0">
                <a:solidFill>
                  <a:srgbClr val="002060"/>
                </a:solidFill>
              </a:rPr>
              <a:t>rozdělení </a:t>
            </a:r>
            <a:r>
              <a:rPr lang="cs-CZ" sz="2800" b="1" dirty="0" smtClean="0">
                <a:solidFill>
                  <a:srgbClr val="002060"/>
                </a:solidFill>
              </a:rPr>
              <a:t>plodů.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889602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707904" y="116631"/>
            <a:ext cx="10887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PLODY</a:t>
            </a:r>
            <a:endParaRPr lang="cs-CZ" sz="2400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15616" y="1052736"/>
            <a:ext cx="698477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PLOD</a:t>
            </a:r>
            <a:r>
              <a:rPr lang="cs-CZ" dirty="0" smtClean="0"/>
              <a:t> </a:t>
            </a:r>
            <a:r>
              <a:rPr lang="cs-CZ" sz="2400" b="1" dirty="0" smtClean="0">
                <a:solidFill>
                  <a:srgbClr val="002060"/>
                </a:solidFill>
              </a:rPr>
              <a:t>vzniká po oplození ze semeníku. Skládá se </a:t>
            </a:r>
            <a:r>
              <a:rPr lang="cs-CZ" sz="2400" b="1" dirty="0" smtClean="0">
                <a:solidFill>
                  <a:srgbClr val="002060"/>
                </a:solidFill>
              </a:rPr>
              <a:t/>
            </a:r>
            <a:br>
              <a:rPr lang="cs-CZ" sz="2400" b="1" dirty="0" smtClean="0">
                <a:solidFill>
                  <a:srgbClr val="002060"/>
                </a:solidFill>
              </a:rPr>
            </a:br>
            <a:r>
              <a:rPr lang="cs-CZ" sz="2400" b="1" dirty="0" smtClean="0">
                <a:solidFill>
                  <a:srgbClr val="002060"/>
                </a:solidFill>
              </a:rPr>
              <a:t>z </a:t>
            </a:r>
            <a:r>
              <a:rPr lang="cs-CZ" sz="2400" b="1" dirty="0" smtClean="0">
                <a:solidFill>
                  <a:srgbClr val="002060"/>
                </a:solidFill>
              </a:rPr>
              <a:t>oplodí a semen. 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084853" y="6109265"/>
            <a:ext cx="88517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oplodí</a:t>
            </a:r>
            <a:endParaRPr lang="cs-C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707904" y="2708920"/>
            <a:ext cx="10358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semena</a:t>
            </a:r>
            <a:endParaRPr lang="cs-CZ" sz="2000" b="1" dirty="0"/>
          </a:p>
        </p:txBody>
      </p:sp>
      <p:pic>
        <p:nvPicPr>
          <p:cNvPr id="10" name="Picture 2" descr="F:\fotečky haničky\100OLYMP\P101013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6069" y="3558984"/>
            <a:ext cx="3463274" cy="2597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2" name="Přímá spojnice se šipkou 11"/>
          <p:cNvCxnSpPr/>
          <p:nvPr/>
        </p:nvCxnSpPr>
        <p:spPr>
          <a:xfrm>
            <a:off x="3959932" y="3109030"/>
            <a:ext cx="1260140" cy="1832138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>
            <a:stCxn id="9" idx="3"/>
          </p:cNvCxnSpPr>
          <p:nvPr/>
        </p:nvCxnSpPr>
        <p:spPr>
          <a:xfrm flipV="1">
            <a:off x="4970032" y="5373216"/>
            <a:ext cx="394056" cy="936104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274400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491880" y="116630"/>
            <a:ext cx="18517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plodů</a:t>
            </a:r>
            <a:endParaRPr lang="cs-CZ" sz="2400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211960" y="1052736"/>
            <a:ext cx="13885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</a:rPr>
              <a:t>PLODY</a:t>
            </a:r>
            <a:endParaRPr lang="cs-CZ" sz="3200" b="1" dirty="0">
              <a:solidFill>
                <a:srgbClr val="0070C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796136" y="1737212"/>
            <a:ext cx="12298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SUCHÉ</a:t>
            </a:r>
            <a:endParaRPr lang="cs-CZ" sz="2800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195736" y="1719710"/>
            <a:ext cx="16700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DUŽNATÉ</a:t>
            </a:r>
            <a:endParaRPr lang="cs-CZ" sz="2800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13038" y="4049494"/>
            <a:ext cx="11031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bobule</a:t>
            </a:r>
            <a:endParaRPr lang="cs-CZ" sz="24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413038" y="3265710"/>
            <a:ext cx="11945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malvice</a:t>
            </a:r>
            <a:endParaRPr lang="cs-CZ" sz="24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334843" y="2492896"/>
            <a:ext cx="14895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peckovice</a:t>
            </a:r>
            <a:endParaRPr lang="cs-CZ" sz="24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796136" y="4049494"/>
            <a:ext cx="9925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obilka</a:t>
            </a:r>
            <a:endParaRPr lang="cs-CZ" sz="24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796136" y="3264437"/>
            <a:ext cx="9957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oříšek</a:t>
            </a:r>
            <a:endParaRPr lang="cs-CZ" sz="24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791326" y="2492896"/>
            <a:ext cx="7184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lusk</a:t>
            </a:r>
            <a:endParaRPr lang="cs-CZ" sz="24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cxnSp>
        <p:nvCxnSpPr>
          <p:cNvPr id="13" name="Přímá spojnice se šipkou 12"/>
          <p:cNvCxnSpPr>
            <a:stCxn id="3" idx="2"/>
          </p:cNvCxnSpPr>
          <p:nvPr/>
        </p:nvCxnSpPr>
        <p:spPr>
          <a:xfrm flipH="1">
            <a:off x="4067944" y="1637511"/>
            <a:ext cx="838277" cy="207313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>
            <a:stCxn id="3" idx="2"/>
          </p:cNvCxnSpPr>
          <p:nvPr/>
        </p:nvCxnSpPr>
        <p:spPr>
          <a:xfrm>
            <a:off x="4906221" y="1637511"/>
            <a:ext cx="889915" cy="207313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>
            <a:stCxn id="5" idx="2"/>
          </p:cNvCxnSpPr>
          <p:nvPr/>
        </p:nvCxnSpPr>
        <p:spPr>
          <a:xfrm flipH="1">
            <a:off x="3030772" y="2242930"/>
            <a:ext cx="1" cy="39398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 flipH="1">
            <a:off x="6150558" y="2871728"/>
            <a:ext cx="1" cy="39398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 flipH="1">
            <a:off x="6165882" y="2198339"/>
            <a:ext cx="1" cy="39398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 flipH="1">
            <a:off x="6165883" y="3673309"/>
            <a:ext cx="1" cy="39398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 flipH="1">
            <a:off x="3034262" y="2952834"/>
            <a:ext cx="1" cy="39398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 flipH="1">
            <a:off x="3030774" y="3728896"/>
            <a:ext cx="1" cy="39398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141389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059832" y="145661"/>
            <a:ext cx="20524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DUŽNATÉ PLODY</a:t>
            </a:r>
            <a:endParaRPr lang="cs-CZ" sz="2000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27585" y="980728"/>
            <a:ext cx="727280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DUŽNATÉ PLODY  </a:t>
            </a:r>
            <a:r>
              <a:rPr lang="cs-CZ" sz="2400" b="1" dirty="0" smtClean="0">
                <a:solidFill>
                  <a:srgbClr val="0070C0"/>
                </a:solidFill>
              </a:rPr>
              <a:t>mají šťavnaté, masité oplodí. Rozlišujeme tři druhy dužnatých plodů:</a:t>
            </a:r>
          </a:p>
          <a:p>
            <a:endParaRPr lang="cs-CZ" sz="2400" b="1" dirty="0">
              <a:solidFill>
                <a:srgbClr val="0070C0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0070C0"/>
                </a:solidFill>
              </a:rPr>
              <a:t>peckovice,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0070C0"/>
                </a:solidFill>
              </a:rPr>
              <a:t>malvice,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0070C0"/>
                </a:solidFill>
              </a:rPr>
              <a:t>bobule.</a:t>
            </a:r>
            <a:endParaRPr lang="cs-CZ" sz="24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6158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046079" y="672170"/>
            <a:ext cx="21739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PECKOVICE</a:t>
            </a:r>
            <a:endParaRPr lang="cs-CZ" sz="3200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672171"/>
            <a:ext cx="2544282" cy="1908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45661"/>
            <a:ext cx="2963428" cy="2222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389690"/>
            <a:ext cx="2825907" cy="211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342" y="4553979"/>
            <a:ext cx="3024336" cy="22682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320824"/>
            <a:ext cx="2952328" cy="22142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509120"/>
            <a:ext cx="3009863" cy="22573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47810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635896" y="118373"/>
            <a:ext cx="19763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MALVICE</a:t>
            </a:r>
            <a:endParaRPr lang="cs-CZ" sz="3600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866361"/>
            <a:ext cx="2990399" cy="22427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 descr="C:\Users\Admin\Desktop\mamka\K640_P106003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2713715" cy="2035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F:\DCIM\108_PANA\P108069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2099" y="3501008"/>
            <a:ext cx="4283968" cy="321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20806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059832" y="145661"/>
            <a:ext cx="20104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BOBULE</a:t>
            </a:r>
            <a:endParaRPr lang="cs-CZ" sz="4000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96695" y="1341866"/>
            <a:ext cx="2267744" cy="1700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388911"/>
            <a:ext cx="2751939" cy="20639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1058398"/>
            <a:ext cx="2304256" cy="1728192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0567" y="4077072"/>
            <a:ext cx="2808312" cy="210623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4096607"/>
            <a:ext cx="2887869" cy="2165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5716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0644" y="2060848"/>
            <a:ext cx="2952328" cy="22142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419872" y="118373"/>
            <a:ext cx="23615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SUCHÉ PLODY</a:t>
            </a:r>
            <a:endParaRPr lang="cs-CZ" sz="2800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23529" y="980728"/>
            <a:ext cx="8280920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SUCHÉ PLODY 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mají suché oplodí. Rozlišujeme tři skupiny suchých plodů :</a:t>
            </a:r>
          </a:p>
          <a:p>
            <a:endParaRPr lang="cs-CZ" sz="2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lusk,</a:t>
            </a:r>
          </a:p>
          <a:p>
            <a:pPr marL="457200" indent="-457200">
              <a:buFont typeface="Arial" pitchFamily="34" charset="0"/>
              <a:buChar char="•"/>
            </a:pPr>
            <a:endParaRPr lang="cs-CZ" sz="28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oříšek,</a:t>
            </a:r>
          </a:p>
          <a:p>
            <a:pPr marL="457200" indent="-457200">
              <a:buFont typeface="Arial" pitchFamily="34" charset="0"/>
              <a:buChar char="•"/>
            </a:pPr>
            <a:endParaRPr lang="cs-CZ" sz="28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obilka.</a:t>
            </a:r>
            <a:endParaRPr lang="cs-CZ" sz="2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171" name="Picture 3" descr="C:\Documents and Settings\Hanka\Dokumenty\Obrázky\ příroda\K640_P101014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4701714"/>
            <a:ext cx="2592288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Documents and Settings\Hanka\Local Settings\Temporary Internet Files\Content.IE5\R79S1PXY\MP900316743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7076" y="4701714"/>
            <a:ext cx="2945632" cy="1948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86729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419872" y="118373"/>
            <a:ext cx="9941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LUSK</a:t>
            </a:r>
            <a:endParaRPr lang="cs-CZ" sz="2800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215864"/>
            <a:ext cx="3391341" cy="25435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9" name="Picture 5" descr="C:\Documents and Settings\Hanka\Dokumenty\Obrázky\ příroda\K640_P101014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437112"/>
            <a:ext cx="2801347" cy="2101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C:\Documents and Settings\Hanka\Dokumenty\Obrázky\ příroda\K640_P101014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951379"/>
            <a:ext cx="2815861" cy="2111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F:\fotečky haničky\příroda\DCIM\101CANON\IMG_0725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30" t="13872" r="37121" b="29091"/>
          <a:stretch/>
        </p:blipFill>
        <p:spPr bwMode="auto">
          <a:xfrm>
            <a:off x="611560" y="764704"/>
            <a:ext cx="2512966" cy="3084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04431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419872" y="118373"/>
            <a:ext cx="13276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OŘÍŠEK</a:t>
            </a:r>
            <a:endParaRPr lang="cs-CZ" sz="2800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F:\DCIM\108_PANA\P108065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726" b="32323"/>
          <a:stretch/>
        </p:blipFill>
        <p:spPr bwMode="auto">
          <a:xfrm>
            <a:off x="1191646" y="4437112"/>
            <a:ext cx="4035895" cy="2320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F:\DCIM\108_PANA\P108069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330878"/>
            <a:ext cx="2459765" cy="184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G:\fotky k dumum\P1030750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33" r="35000" b="38586"/>
          <a:stretch/>
        </p:blipFill>
        <p:spPr bwMode="auto">
          <a:xfrm>
            <a:off x="339929" y="346431"/>
            <a:ext cx="2398102" cy="2366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F:\DCIM\108_PANA\P1080690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55" r="8030" b="18381"/>
          <a:stretch/>
        </p:blipFill>
        <p:spPr bwMode="auto">
          <a:xfrm>
            <a:off x="6300192" y="3406376"/>
            <a:ext cx="2701599" cy="2161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7454" y="1196752"/>
            <a:ext cx="3024336" cy="22682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462462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419872" y="118373"/>
            <a:ext cx="13612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OBILKA</a:t>
            </a:r>
            <a:endParaRPr lang="cs-CZ" sz="2800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F:\fotečky haničky\prázdninové výlety\Snímek 72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550" t="78721"/>
          <a:stretch/>
        </p:blipFill>
        <p:spPr bwMode="auto">
          <a:xfrm>
            <a:off x="1403648" y="764704"/>
            <a:ext cx="5566447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fotečky haničky\příroda\DCIM\101CANON\IMG_072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249597" y="3531688"/>
            <a:ext cx="3701819" cy="2776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61761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4"/>
          <p:cNvSpPr txBox="1">
            <a:spLocks noChangeArrowheads="1"/>
          </p:cNvSpPr>
          <p:nvPr/>
        </p:nvSpPr>
        <p:spPr bwMode="auto">
          <a:xfrm>
            <a:off x="107504" y="908050"/>
            <a:ext cx="8928991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eaLnBrk="1" hangingPunct="1"/>
            <a:endParaRPr lang="cs-CZ" sz="2000" dirty="0" smtClean="0"/>
          </a:p>
          <a:p>
            <a:pPr eaLnBrk="1" hangingPunct="1"/>
            <a:r>
              <a:rPr lang="cs-CZ" sz="2000" dirty="0"/>
              <a:t>Autor: Ing. Hana Adamcová</a:t>
            </a:r>
          </a:p>
          <a:p>
            <a:pPr eaLnBrk="1" hangingPunct="1"/>
            <a:r>
              <a:rPr lang="cs-CZ" sz="2000" dirty="0"/>
              <a:t>Základní škola a mateřská škola Liběšice, okres Louny, příspěvková organizace</a:t>
            </a:r>
          </a:p>
          <a:p>
            <a:pPr eaLnBrk="1" hangingPunct="1"/>
            <a:r>
              <a:rPr lang="cs-CZ" sz="2000" dirty="0"/>
              <a:t>Zpracováno v programu Microsoft Office 2010.</a:t>
            </a:r>
          </a:p>
          <a:p>
            <a:pPr eaLnBrk="1" hangingPunct="1"/>
            <a:r>
              <a:rPr lang="cs-CZ" sz="2000" dirty="0"/>
              <a:t>Použité obrázky pocházejí z vlastních zdrojů.</a:t>
            </a:r>
          </a:p>
          <a:p>
            <a:pPr eaLnBrk="1" hangingPunct="1"/>
            <a:r>
              <a:rPr lang="cs-CZ" sz="2000" dirty="0" smtClean="0"/>
              <a:t>Použitá </a:t>
            </a:r>
            <a:r>
              <a:rPr lang="cs-CZ" sz="2000" dirty="0"/>
              <a:t>literatura:</a:t>
            </a:r>
          </a:p>
          <a:p>
            <a:pPr eaLnBrk="1" hangingPunct="1"/>
            <a:r>
              <a:rPr lang="cs-CZ" sz="2000" dirty="0"/>
              <a:t>ŠTIKOVÁ, Věra. Člověk a jeho svět : Přírodověda pro 4.ročník. Brno : Nová škola, s. r. o., 2010. 80 s. ISBN 978-80-7289-211-2. </a:t>
            </a:r>
          </a:p>
        </p:txBody>
      </p:sp>
    </p:spTree>
    <p:extLst>
      <p:ext uri="{BB962C8B-B14F-4D97-AF65-F5344CB8AC3E}">
        <p14:creationId xmlns:p14="http://schemas.microsoft.com/office/powerpoint/2010/main" val="2223419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</p:sld>
</file>

<file path=ppt/theme/theme1.xml><?xml version="1.0" encoding="utf-8"?>
<a:theme xmlns:a="http://schemas.openxmlformats.org/drawingml/2006/main" name="Human">
  <a:themeElements>
    <a:clrScheme name="Twilight">
      <a:dk1>
        <a:sysClr val="windowText" lastClr="000000"/>
      </a:dk1>
      <a:lt1>
        <a:sysClr val="window" lastClr="FFFFFF"/>
      </a:lt1>
      <a:dk2>
        <a:srgbClr val="461455"/>
      </a:dk2>
      <a:lt2>
        <a:srgbClr val="FFFFD2"/>
      </a:lt2>
      <a:accent1>
        <a:srgbClr val="B94B2D"/>
      </a:accent1>
      <a:accent2>
        <a:srgbClr val="B95F91"/>
      </a:accent2>
      <a:accent3>
        <a:srgbClr val="C8AF3C"/>
      </a:accent3>
      <a:accent4>
        <a:srgbClr val="78AA64"/>
      </a:accent4>
      <a:accent5>
        <a:srgbClr val="8264AA"/>
      </a:accent5>
      <a:accent6>
        <a:srgbClr val="D29B46"/>
      </a:accent6>
      <a:hlink>
        <a:srgbClr val="0000FF"/>
      </a:hlink>
      <a:folHlink>
        <a:srgbClr val="800080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TC010113062[[fn=Lidský motiv]]</Template>
  <TotalTime>387</TotalTime>
  <Words>166</Words>
  <Application>Microsoft Office PowerPoint</Application>
  <PresentationFormat>Předvádění na obrazovce (4:3)</PresentationFormat>
  <Paragraphs>51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Human</vt:lpstr>
      <vt:lpstr>VY_52_INOVACE_25_ PLODY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Stavba těla semenných rostlin</dc:title>
  <dc:creator>ivulin</dc:creator>
  <cp:lastModifiedBy>VLASTNIK</cp:lastModifiedBy>
  <cp:revision>57</cp:revision>
  <dcterms:created xsi:type="dcterms:W3CDTF">2011-09-18T14:12:19Z</dcterms:created>
  <dcterms:modified xsi:type="dcterms:W3CDTF">2013-02-18T08:01:44Z</dcterms:modified>
</cp:coreProperties>
</file>