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1"/>
  </p:notesMasterIdLst>
  <p:sldIdLst>
    <p:sldId id="263" r:id="rId2"/>
    <p:sldId id="274" r:id="rId3"/>
    <p:sldId id="264" r:id="rId4"/>
    <p:sldId id="268" r:id="rId5"/>
    <p:sldId id="269" r:id="rId6"/>
    <p:sldId id="270" r:id="rId7"/>
    <p:sldId id="271" r:id="rId8"/>
    <p:sldId id="272" r:id="rId9"/>
    <p:sldId id="27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48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227158-E013-4D27-BC60-0B978644FE50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6D5F115-C41C-432E-93B5-22D55BE3F54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996242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843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843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9pPr>
          </a:lstStyle>
          <a:p>
            <a:pPr eaLnBrk="1" hangingPunct="1"/>
            <a:fld id="{D85B87F8-7C25-45F8-88A6-76C67413F3C3}" type="slidenum">
              <a:rPr lang="cs-CZ"/>
              <a:pPr eaLnBrk="1" hangingPunct="1"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DC924407-69C1-4BD1-A93A-7159BA2B6F9A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6AB0A323-31B7-4DA0-B2BA-9DA2232756DD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924407-69C1-4BD1-A93A-7159BA2B6F9A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0A323-31B7-4DA0-B2BA-9DA2232756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924407-69C1-4BD1-A93A-7159BA2B6F9A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0A323-31B7-4DA0-B2BA-9DA2232756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924407-69C1-4BD1-A93A-7159BA2B6F9A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0A323-31B7-4DA0-B2BA-9DA2232756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924407-69C1-4BD1-A93A-7159BA2B6F9A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0A323-31B7-4DA0-B2BA-9DA2232756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924407-69C1-4BD1-A93A-7159BA2B6F9A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0A323-31B7-4DA0-B2BA-9DA2232756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924407-69C1-4BD1-A93A-7159BA2B6F9A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0A323-31B7-4DA0-B2BA-9DA2232756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924407-69C1-4BD1-A93A-7159BA2B6F9A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0A323-31B7-4DA0-B2BA-9DA2232756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marL="0" indent="-274320" algn="l">
              <a:buClr>
                <a:schemeClr val="accent1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924407-69C1-4BD1-A93A-7159BA2B6F9A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0A323-31B7-4DA0-B2BA-9DA2232756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924407-69C1-4BD1-A93A-7159BA2B6F9A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0A323-31B7-4DA0-B2BA-9DA2232756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924407-69C1-4BD1-A93A-7159BA2B6F9A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0A323-31B7-4DA0-B2BA-9DA2232756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DC924407-69C1-4BD1-A93A-7159BA2B6F9A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6AB0A323-31B7-4DA0-B2BA-9DA2232756DD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7" Type="http://schemas.openxmlformats.org/officeDocument/2006/relationships/image" Target="../media/image9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jpeg"/><Relationship Id="rId13" Type="http://schemas.openxmlformats.org/officeDocument/2006/relationships/image" Target="../media/image22.jpeg"/><Relationship Id="rId3" Type="http://schemas.openxmlformats.org/officeDocument/2006/relationships/image" Target="../media/image12.png"/><Relationship Id="rId7" Type="http://schemas.openxmlformats.org/officeDocument/2006/relationships/image" Target="../media/image16.jpeg"/><Relationship Id="rId12" Type="http://schemas.openxmlformats.org/officeDocument/2006/relationships/image" Target="../media/image21.jpe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jpeg"/><Relationship Id="rId11" Type="http://schemas.openxmlformats.org/officeDocument/2006/relationships/image" Target="../media/image20.jpeg"/><Relationship Id="rId5" Type="http://schemas.openxmlformats.org/officeDocument/2006/relationships/image" Target="../media/image14.jpeg"/><Relationship Id="rId10" Type="http://schemas.openxmlformats.org/officeDocument/2006/relationships/image" Target="../media/image19.jpeg"/><Relationship Id="rId4" Type="http://schemas.openxmlformats.org/officeDocument/2006/relationships/image" Target="../media/image13.jpeg"/><Relationship Id="rId9" Type="http://schemas.openxmlformats.org/officeDocument/2006/relationships/image" Target="../media/image18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jpeg"/><Relationship Id="rId3" Type="http://schemas.openxmlformats.org/officeDocument/2006/relationships/image" Target="../media/image24.jpeg"/><Relationship Id="rId7" Type="http://schemas.openxmlformats.org/officeDocument/2006/relationships/image" Target="../media/image27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jpeg"/><Relationship Id="rId5" Type="http://schemas.openxmlformats.org/officeDocument/2006/relationships/image" Target="../media/image7.jpeg"/><Relationship Id="rId4" Type="http://schemas.openxmlformats.org/officeDocument/2006/relationships/image" Target="../media/image25.jpeg"/><Relationship Id="rId9" Type="http://schemas.openxmlformats.org/officeDocument/2006/relationships/image" Target="../media/image29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284984"/>
            <a:ext cx="7486600" cy="1470025"/>
          </a:xfrm>
        </p:spPr>
        <p:txBody>
          <a:bodyPr>
            <a:normAutofit/>
          </a:bodyPr>
          <a:lstStyle/>
          <a:p>
            <a:pPr algn="ctr">
              <a:defRPr/>
            </a:pPr>
            <a:r>
              <a:rPr lang="cs-CZ" sz="3600" dirty="0" smtClean="0"/>
              <a:t>VY_52_INOVACE_27_</a:t>
            </a:r>
            <a:br>
              <a:rPr lang="cs-CZ" sz="3600" dirty="0" smtClean="0"/>
            </a:br>
            <a:r>
              <a:rPr lang="cs-CZ" sz="3600" dirty="0" smtClean="0"/>
              <a:t>Vlastnosti živočichů</a:t>
            </a:r>
            <a:endParaRPr lang="cs-CZ" sz="3600" dirty="0"/>
          </a:p>
        </p:txBody>
      </p:sp>
      <p:pic>
        <p:nvPicPr>
          <p:cNvPr id="5123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1938" y="333375"/>
            <a:ext cx="6080125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24" name="TextovéPole 4"/>
          <p:cNvSpPr txBox="1">
            <a:spLocks noChangeArrowheads="1"/>
          </p:cNvSpPr>
          <p:nvPr/>
        </p:nvSpPr>
        <p:spPr bwMode="auto">
          <a:xfrm>
            <a:off x="2553851" y="2286000"/>
            <a:ext cx="4036297" cy="10772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9pPr>
          </a:lstStyle>
          <a:p>
            <a:pPr algn="ctr" eaLnBrk="1" hangingPunct="1"/>
            <a:r>
              <a:rPr lang="cs-CZ" sz="3200" dirty="0">
                <a:solidFill>
                  <a:srgbClr val="002060"/>
                </a:solidFill>
              </a:rPr>
              <a:t>ČLOVĚK A JEHO </a:t>
            </a:r>
            <a:r>
              <a:rPr lang="cs-CZ" sz="3200" dirty="0" smtClean="0">
                <a:solidFill>
                  <a:srgbClr val="002060"/>
                </a:solidFill>
              </a:rPr>
              <a:t>SVĚT</a:t>
            </a:r>
          </a:p>
          <a:p>
            <a:pPr algn="ctr" eaLnBrk="1" hangingPunct="1"/>
            <a:r>
              <a:rPr lang="cs-CZ" sz="3200" dirty="0" smtClean="0">
                <a:solidFill>
                  <a:srgbClr val="002060"/>
                </a:solidFill>
              </a:rPr>
              <a:t>4. ročník</a:t>
            </a:r>
            <a:endParaRPr lang="cs-CZ" sz="3200" dirty="0">
              <a:solidFill>
                <a:srgbClr val="002060"/>
              </a:solidFill>
            </a:endParaRPr>
          </a:p>
        </p:txBody>
      </p:sp>
      <p:sp>
        <p:nvSpPr>
          <p:cNvPr id="5125" name="TextovéPole 5"/>
          <p:cNvSpPr txBox="1">
            <a:spLocks noChangeArrowheads="1"/>
          </p:cNvSpPr>
          <p:nvPr/>
        </p:nvSpPr>
        <p:spPr bwMode="auto">
          <a:xfrm>
            <a:off x="2773363" y="5157788"/>
            <a:ext cx="3900235" cy="10772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3200" dirty="0"/>
              <a:t>Ing. Hana </a:t>
            </a:r>
            <a:r>
              <a:rPr lang="cs-CZ" sz="3200" dirty="0" smtClean="0"/>
              <a:t>Adamcová</a:t>
            </a:r>
          </a:p>
          <a:p>
            <a:pPr algn="ctr" eaLnBrk="1" hangingPunct="1"/>
            <a:r>
              <a:rPr lang="cs-CZ" sz="3200" dirty="0" smtClean="0"/>
              <a:t>Vytvořeno: 2011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4304499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00"/>
    </mc:Choice>
    <mc:Fallback xmlns="">
      <p:transition spd="slow" advTm="2000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62960" y="548680"/>
            <a:ext cx="8568952" cy="92333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>
              <a:defRPr/>
            </a:pPr>
            <a:r>
              <a:rPr lang="cs-CZ" sz="5400" b="1" cap="all" dirty="0">
                <a:ln w="0">
                  <a:solidFill>
                    <a:schemeClr val="accent6">
                      <a:lumMod val="75000"/>
                    </a:schemeClr>
                  </a:solidFill>
                </a:ln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50000" endPos="50000" dist="5000" dir="5400000" sy="-100000" rotWithShape="0"/>
                </a:effectLst>
              </a:rPr>
              <a:t>Anotace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971550" y="2276475"/>
            <a:ext cx="7416874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2800" b="1" dirty="0" smtClean="0">
                <a:solidFill>
                  <a:srgbClr val="002060"/>
                </a:solidFill>
              </a:rPr>
              <a:t>Prezentace slouží k výkladu tématu „ Vlastnosti živočichů “ a k zopakování probraného učiva.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1113832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00"/>
    </mc:Choice>
    <mc:Fallback xmlns="">
      <p:transition spd="slow" advTm="2000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513529" y="116630"/>
            <a:ext cx="5972925" cy="461665"/>
          </a:xfrm>
          <a:prstGeom prst="rect">
            <a:avLst/>
          </a:prstGeom>
          <a:noFill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2400" b="1" cap="none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rgbClr val="00B050"/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Vlastnosti živočichů</a:t>
            </a:r>
            <a:endParaRPr lang="cs-CZ" sz="2400" b="1" cap="none" spc="50" dirty="0">
              <a:ln w="12700" cmpd="sng">
                <a:solidFill>
                  <a:schemeClr val="accent6">
                    <a:satMod val="120000"/>
                    <a:shade val="80000"/>
                  </a:schemeClr>
                </a:solidFill>
                <a:prstDash val="solid"/>
              </a:ln>
              <a:solidFill>
                <a:srgbClr val="00B050"/>
              </a:solidFill>
              <a:effectLst>
                <a:glow rad="53100">
                  <a:schemeClr val="accent6">
                    <a:satMod val="180000"/>
                    <a:alpha val="30000"/>
                  </a:schemeClr>
                </a:glo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755576" y="1196752"/>
            <a:ext cx="7488832" cy="830997"/>
          </a:xfrm>
          <a:prstGeom prst="rect">
            <a:avLst/>
          </a:prstGeom>
          <a:noFill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lIns="91440" tIns="45720" rIns="91440" bIns="45720">
            <a:spAutoFit/>
          </a:bodyPr>
          <a:lstStyle/>
          <a:p>
            <a:r>
              <a:rPr lang="cs-CZ" sz="2400" b="1" cap="none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rgbClr val="00B0F0"/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Všichni živočichové včetně člověka patří mezi živé organizmy a mají společné znaky.</a:t>
            </a:r>
            <a:endParaRPr lang="cs-CZ" sz="2400" b="1" cap="none" spc="50" dirty="0">
              <a:ln w="12700" cmpd="sng">
                <a:solidFill>
                  <a:schemeClr val="accent6">
                    <a:satMod val="120000"/>
                    <a:shade val="80000"/>
                  </a:schemeClr>
                </a:solidFill>
                <a:prstDash val="solid"/>
              </a:ln>
              <a:solidFill>
                <a:srgbClr val="00B0F0"/>
              </a:solidFill>
              <a:effectLst>
                <a:glow rad="53100">
                  <a:schemeClr val="accent6">
                    <a:satMod val="180000"/>
                    <a:alpha val="30000"/>
                  </a:schemeClr>
                </a:glo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962084" y="2636912"/>
            <a:ext cx="7272808" cy="2677656"/>
          </a:xfrm>
          <a:prstGeom prst="rect">
            <a:avLst/>
          </a:prstGeom>
          <a:noFill/>
          <a:ln>
            <a:noFill/>
          </a:ln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lIns="91440" tIns="45720" rIns="91440" bIns="45720">
            <a:sp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2400" cap="none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Arial" pitchFamily="34" charset="0"/>
                <a:cs typeface="Arial" pitchFamily="34" charset="0"/>
              </a:rPr>
              <a:t>Přijímají vodu a potravu.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Arial" pitchFamily="34" charset="0"/>
                <a:cs typeface="Arial" pitchFamily="34" charset="0"/>
              </a:rPr>
              <a:t>Z těla vylučují různé látky.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Arial" pitchFamily="34" charset="0"/>
                <a:cs typeface="Arial" pitchFamily="34" charset="0"/>
              </a:rPr>
              <a:t>Dýchají.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Arial" pitchFamily="34" charset="0"/>
                <a:cs typeface="Arial" pitchFamily="34" charset="0"/>
              </a:rPr>
              <a:t>Reagují na změny v přírodě.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Arial" pitchFamily="34" charset="0"/>
                <a:cs typeface="Arial" pitchFamily="34" charset="0"/>
              </a:rPr>
              <a:t>Pohybují se.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Arial" pitchFamily="34" charset="0"/>
                <a:cs typeface="Arial" pitchFamily="34" charset="0"/>
              </a:rPr>
              <a:t>Rostou a vyvíjejí se.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Arial" pitchFamily="34" charset="0"/>
                <a:cs typeface="Arial" pitchFamily="34" charset="0"/>
              </a:rPr>
              <a:t>Rozmnožují se. </a:t>
            </a:r>
            <a:endParaRPr lang="cs-CZ" sz="2400" cap="none" spc="50" dirty="0">
              <a:ln w="12700" cmpd="sng">
                <a:solidFill>
                  <a:schemeClr val="accent6">
                    <a:satMod val="120000"/>
                    <a:shade val="80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glow rad="53100">
                  <a:schemeClr val="accent6">
                    <a:satMod val="180000"/>
                    <a:alpha val="30000"/>
                  </a:schemeClr>
                </a:glow>
              </a:effectLst>
              <a:latin typeface="Arial" pitchFamily="34" charset="0"/>
              <a:cs typeface="Arial" pitchFamily="34" charset="0"/>
            </a:endParaRPr>
          </a:p>
        </p:txBody>
      </p:sp>
      <p:pic>
        <p:nvPicPr>
          <p:cNvPr id="5122" name="Picture 2" descr="F:\FOTKY\moře\P6150270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2555" y="2732980"/>
            <a:ext cx="2747797" cy="2060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564725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03648" y="764704"/>
            <a:ext cx="2343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610248" y="254137"/>
            <a:ext cx="160653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DÝCHÁNÍ</a:t>
            </a:r>
            <a:endParaRPr lang="cs-CZ" sz="28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0" y="3035054"/>
            <a:ext cx="324960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Ze vzduchu spotřebovávají ?</a:t>
            </a:r>
            <a:endParaRPr lang="cs-CZ" sz="20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160667" y="3833818"/>
            <a:ext cx="249780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Při výdechu vylučují ?</a:t>
            </a:r>
            <a:endParaRPr lang="cs-CZ" sz="2000" b="1" dirty="0"/>
          </a:p>
        </p:txBody>
      </p:sp>
      <p:pic>
        <p:nvPicPr>
          <p:cNvPr id="4098" name="Picture 2" descr="F:\fotečky haničky\příroda\P4300020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259" r="14029" b="28345"/>
          <a:stretch/>
        </p:blipFill>
        <p:spPr bwMode="auto">
          <a:xfrm>
            <a:off x="3530112" y="2173749"/>
            <a:ext cx="2446044" cy="20313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6" name="Přímá spojnice se šipkou 5"/>
          <p:cNvCxnSpPr/>
          <p:nvPr/>
        </p:nvCxnSpPr>
        <p:spPr>
          <a:xfrm>
            <a:off x="2037249" y="3480274"/>
            <a:ext cx="2376264" cy="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5508104" y="3422073"/>
            <a:ext cx="1368152" cy="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2748089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2708920"/>
            <a:ext cx="715612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 tito živočichové reagují na změny počasí ?</a:t>
            </a:r>
            <a:endParaRPr lang="cs-CZ" sz="28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0" name="Picture 2" descr="F:\fotečky haničky\100OLYMP\P1010060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32656"/>
            <a:ext cx="2747797" cy="2060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F:\fotečky haničky\příroda\DCIM\101CANON\IMG_0679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429000"/>
            <a:ext cx="2555776" cy="19168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F:\fotečky haničky\příroda\P5010070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2622"/>
          <a:stretch/>
        </p:blipFill>
        <p:spPr bwMode="auto">
          <a:xfrm>
            <a:off x="6516216" y="354151"/>
            <a:ext cx="2499742" cy="22457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F:\fotečky haničky\příroda\P3240195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1649" y="147788"/>
            <a:ext cx="2707341" cy="20305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F:\fotečky haničky\příroda\P5010079.JP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53" r="28738"/>
          <a:stretch/>
        </p:blipFill>
        <p:spPr bwMode="auto">
          <a:xfrm>
            <a:off x="6271229" y="3429000"/>
            <a:ext cx="2555804" cy="22768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3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27851" y="4337720"/>
            <a:ext cx="2688299" cy="20162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483825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9" y="836712"/>
            <a:ext cx="705678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Živočichové získávají informace o svém okolí pomocí smyslů. Víš jakých ? </a:t>
            </a:r>
            <a:endParaRPr lang="cs-CZ" sz="28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25" name="Skupina 24"/>
          <p:cNvGrpSpPr/>
          <p:nvPr/>
        </p:nvGrpSpPr>
        <p:grpSpPr>
          <a:xfrm>
            <a:off x="1043609" y="2533546"/>
            <a:ext cx="7069245" cy="3145611"/>
            <a:chOff x="1043609" y="2533546"/>
            <a:chExt cx="7069245" cy="3145611"/>
          </a:xfrm>
        </p:grpSpPr>
        <p:grpSp>
          <p:nvGrpSpPr>
            <p:cNvPr id="19" name="Skupina 18"/>
            <p:cNvGrpSpPr/>
            <p:nvPr/>
          </p:nvGrpSpPr>
          <p:grpSpPr>
            <a:xfrm>
              <a:off x="1043609" y="2645529"/>
              <a:ext cx="758414" cy="3033628"/>
              <a:chOff x="179512" y="2164214"/>
              <a:chExt cx="758414" cy="3033628"/>
            </a:xfrm>
          </p:grpSpPr>
          <p:sp>
            <p:nvSpPr>
              <p:cNvPr id="13" name="TextovéPole 12"/>
              <p:cNvSpPr txBox="1"/>
              <p:nvPr/>
            </p:nvSpPr>
            <p:spPr>
              <a:xfrm>
                <a:off x="251520" y="2164214"/>
                <a:ext cx="68640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sluch</a:t>
                </a:r>
                <a:endParaRPr lang="cs-CZ" dirty="0"/>
              </a:p>
            </p:txBody>
          </p:sp>
          <p:sp>
            <p:nvSpPr>
              <p:cNvPr id="15" name="TextovéPole 14"/>
              <p:cNvSpPr txBox="1"/>
              <p:nvPr/>
            </p:nvSpPr>
            <p:spPr>
              <a:xfrm>
                <a:off x="179512" y="4828510"/>
                <a:ext cx="63991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chuť</a:t>
                </a:r>
                <a:endParaRPr lang="cs-CZ" dirty="0"/>
              </a:p>
            </p:txBody>
          </p:sp>
        </p:grpSp>
        <p:grpSp>
          <p:nvGrpSpPr>
            <p:cNvPr id="20" name="Skupina 19"/>
            <p:cNvGrpSpPr/>
            <p:nvPr/>
          </p:nvGrpSpPr>
          <p:grpSpPr>
            <a:xfrm>
              <a:off x="7344092" y="3317548"/>
              <a:ext cx="768762" cy="1922150"/>
              <a:chOff x="7899766" y="3532366"/>
              <a:chExt cx="768762" cy="1922150"/>
            </a:xfrm>
          </p:grpSpPr>
          <p:sp>
            <p:nvSpPr>
              <p:cNvPr id="16" name="TextovéPole 15"/>
              <p:cNvSpPr txBox="1"/>
              <p:nvPr/>
            </p:nvSpPr>
            <p:spPr>
              <a:xfrm>
                <a:off x="7956376" y="3532366"/>
                <a:ext cx="59824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zrak</a:t>
                </a:r>
                <a:endParaRPr lang="cs-CZ" dirty="0"/>
              </a:p>
            </p:txBody>
          </p:sp>
          <p:sp>
            <p:nvSpPr>
              <p:cNvPr id="17" name="TextovéPole 16"/>
              <p:cNvSpPr txBox="1"/>
              <p:nvPr/>
            </p:nvSpPr>
            <p:spPr>
              <a:xfrm>
                <a:off x="7899766" y="4324454"/>
                <a:ext cx="56778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čich</a:t>
                </a:r>
                <a:endParaRPr lang="cs-CZ" dirty="0"/>
              </a:p>
            </p:txBody>
          </p:sp>
          <p:sp>
            <p:nvSpPr>
              <p:cNvPr id="18" name="TextovéPole 17"/>
              <p:cNvSpPr txBox="1"/>
              <p:nvPr/>
            </p:nvSpPr>
            <p:spPr>
              <a:xfrm>
                <a:off x="7972504" y="5085184"/>
                <a:ext cx="69602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hmat</a:t>
                </a:r>
                <a:endParaRPr lang="cs-CZ" dirty="0"/>
              </a:p>
            </p:txBody>
          </p:sp>
        </p:grpSp>
        <p:pic>
          <p:nvPicPr>
            <p:cNvPr id="1026" name="Picture 2" descr="C:\DUMY\Nová složka\Snímek 144.jpg"/>
            <p:cNvPicPr>
              <a:picLocks noChangeAspect="1" noChangeArrowheads="1"/>
            </p:cNvPicPr>
            <p:nvPr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3956" r="39337" b="45595"/>
            <a:stretch/>
          </p:blipFill>
          <p:spPr bwMode="auto">
            <a:xfrm>
              <a:off x="2627784" y="2533546"/>
              <a:ext cx="3600400" cy="314538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cxnSp>
          <p:nvCxnSpPr>
            <p:cNvPr id="4" name="Přímá spojnice se šipkou 3"/>
            <p:cNvCxnSpPr/>
            <p:nvPr/>
          </p:nvCxnSpPr>
          <p:spPr>
            <a:xfrm>
              <a:off x="1802023" y="3014861"/>
              <a:ext cx="1833873" cy="302687"/>
            </a:xfrm>
            <a:prstGeom prst="straightConnector1">
              <a:avLst/>
            </a:prstGeom>
            <a:ln w="28575">
              <a:solidFill>
                <a:srgbClr val="C0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Přímá spojnice se šipkou 13"/>
            <p:cNvCxnSpPr/>
            <p:nvPr/>
          </p:nvCxnSpPr>
          <p:spPr>
            <a:xfrm flipV="1">
              <a:off x="1802023" y="4733095"/>
              <a:ext cx="2705326" cy="643874"/>
            </a:xfrm>
            <a:prstGeom prst="straightConnector1">
              <a:avLst/>
            </a:prstGeom>
            <a:ln w="28575">
              <a:solidFill>
                <a:srgbClr val="C0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nice se šipkou 20"/>
            <p:cNvCxnSpPr/>
            <p:nvPr/>
          </p:nvCxnSpPr>
          <p:spPr>
            <a:xfrm flipH="1">
              <a:off x="5004048" y="3686880"/>
              <a:ext cx="2412783" cy="419357"/>
            </a:xfrm>
            <a:prstGeom prst="straightConnector1">
              <a:avLst/>
            </a:prstGeom>
            <a:ln w="28575">
              <a:solidFill>
                <a:srgbClr val="C0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Přímá spojnice se šipkou 21"/>
            <p:cNvCxnSpPr>
              <a:stCxn id="18" idx="1"/>
            </p:cNvCxnSpPr>
            <p:nvPr/>
          </p:nvCxnSpPr>
          <p:spPr>
            <a:xfrm flipH="1" flipV="1">
              <a:off x="5148065" y="4725144"/>
              <a:ext cx="2268765" cy="329888"/>
            </a:xfrm>
            <a:prstGeom prst="straightConnector1">
              <a:avLst/>
            </a:prstGeom>
            <a:ln w="28575">
              <a:solidFill>
                <a:srgbClr val="C0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Přímá spojnice se šipkou 22"/>
            <p:cNvCxnSpPr>
              <a:stCxn id="17" idx="1"/>
            </p:cNvCxnSpPr>
            <p:nvPr/>
          </p:nvCxnSpPr>
          <p:spPr>
            <a:xfrm flipH="1">
              <a:off x="4572001" y="4294302"/>
              <a:ext cx="2772091" cy="286826"/>
            </a:xfrm>
            <a:prstGeom prst="straightConnector1">
              <a:avLst/>
            </a:prstGeom>
            <a:ln w="28575">
              <a:solidFill>
                <a:srgbClr val="C0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9204485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23528" y="260648"/>
            <a:ext cx="84249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Živočichové rostou a vyvíjejí se. Víš, které dvojice k sobě patří?</a:t>
            </a:r>
            <a:endParaRPr lang="cs-CZ" sz="24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856" y="809588"/>
            <a:ext cx="1619671" cy="12147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1965" y="5212114"/>
            <a:ext cx="1800200" cy="1350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4" descr="C:\Documents and Settings\Hanka\Dokumenty\Obrázky\fota zviř.1\P1010078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722313"/>
            <a:ext cx="1944216" cy="14581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F:\fotečky haničky\100OLYMP\P1010182.JPG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545" t="7166" r="30176" b="62345"/>
          <a:stretch/>
        </p:blipFill>
        <p:spPr bwMode="auto">
          <a:xfrm>
            <a:off x="353616" y="2276872"/>
            <a:ext cx="2311473" cy="20909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F:\fotečky haničky\100OLYMP\P1010183.JP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881" r="2122"/>
          <a:stretch/>
        </p:blipFill>
        <p:spPr bwMode="auto">
          <a:xfrm>
            <a:off x="6116514" y="822947"/>
            <a:ext cx="2863131" cy="1669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F:\fotečky haničky\100OLYMP\P1010177.JPG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67" t="24925" r="27121"/>
          <a:stretch/>
        </p:blipFill>
        <p:spPr bwMode="auto">
          <a:xfrm>
            <a:off x="6791942" y="2627757"/>
            <a:ext cx="2171888" cy="17720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F:\fotečky haničky\100OLYMP\P1010176.JPG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426" t="22167" r="32804" b="21447"/>
          <a:stretch/>
        </p:blipFill>
        <p:spPr bwMode="auto">
          <a:xfrm>
            <a:off x="4967064" y="5096359"/>
            <a:ext cx="1650680" cy="16711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DUMY\Nová složka\Snímek 006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813" y="4663211"/>
            <a:ext cx="2362529" cy="17718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F:\fotečky haničky\100OLYMP\P1010198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64231" y="1054933"/>
            <a:ext cx="1745120" cy="13088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F:\fotečky haničky\100OLYMP\P1010191.JPG"/>
          <p:cNvPicPr>
            <a:picLocks noChangeAspect="1" noChangeArrowheads="1"/>
          </p:cNvPicPr>
          <p:nvPr/>
        </p:nvPicPr>
        <p:blipFill rotWithShape="1"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121" t="37850" r="36439"/>
          <a:stretch/>
        </p:blipFill>
        <p:spPr bwMode="auto">
          <a:xfrm>
            <a:off x="2592269" y="4602938"/>
            <a:ext cx="1692188" cy="21646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F:\fotečky haničky\100OLYMP\P1010200.JPG"/>
          <p:cNvPicPr>
            <a:picLocks noChangeAspect="1" noChangeArrowheads="1"/>
          </p:cNvPicPr>
          <p:nvPr/>
        </p:nvPicPr>
        <p:blipFill rotWithShape="1"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879" t="31795"/>
          <a:stretch/>
        </p:blipFill>
        <p:spPr bwMode="auto">
          <a:xfrm>
            <a:off x="2532258" y="2445977"/>
            <a:ext cx="2544209" cy="1412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3" name="Picture 11" descr="F:\fotečky haničky\příroda\Snímek 748.jpg"/>
          <p:cNvPicPr>
            <a:picLocks noChangeAspect="1" noChangeArrowheads="1"/>
          </p:cNvPicPr>
          <p:nvPr/>
        </p:nvPicPr>
        <p:blipFill rotWithShape="1"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858" t="11399" r="12324" b="9304"/>
          <a:stretch/>
        </p:blipFill>
        <p:spPr bwMode="auto">
          <a:xfrm>
            <a:off x="4860478" y="3044701"/>
            <a:ext cx="2097745" cy="20181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979508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91680" y="290489"/>
            <a:ext cx="53285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Víš jak se tito živočichové rozmnožují?</a:t>
            </a:r>
            <a:endParaRPr lang="cs-CZ" sz="24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193300" y="935855"/>
            <a:ext cx="452255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</a:rPr>
              <a:t>Rodí živá mláďata nebo kladou vajíčka?</a:t>
            </a:r>
            <a:endParaRPr lang="cs-CZ" sz="2000" b="1" dirty="0">
              <a:solidFill>
                <a:srgbClr val="C00000"/>
              </a:solidFill>
            </a:endParaRPr>
          </a:p>
        </p:txBody>
      </p:sp>
      <p:pic>
        <p:nvPicPr>
          <p:cNvPr id="1026" name="Picture 2" descr="C:\DUMY\fotky pro dumy\101202 Gibraltar\101202 (168)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239" t="30317" r="28169"/>
          <a:stretch/>
        </p:blipFill>
        <p:spPr bwMode="auto">
          <a:xfrm>
            <a:off x="313771" y="805212"/>
            <a:ext cx="1764406" cy="21239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F:\fotečky haničky\100OLYMP\P1010064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4671" y="3111656"/>
            <a:ext cx="2267744" cy="17008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Users\zak\AppData\Local\Microsoft\Windows\Temporary Internet Files\Content.IE5\ZZZWBKP2\MP90043413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37751" y="2476613"/>
            <a:ext cx="2399555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F:\fotečky haničky\příroda\P3240195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90661" y="1705312"/>
            <a:ext cx="2527829" cy="18958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5" descr="C:\Documents and Settings\Hanka\Dokumenty\Obrázky\fota zviř.1\K640_P1010028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11177" y="4082574"/>
            <a:ext cx="2489597" cy="18671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5" descr="E:\Hanka\DUMY\FOTKY\101_PANA\P1010059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62638" y="4628877"/>
            <a:ext cx="2265585" cy="1699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4" descr="C:\Documents and Settings\Hanka\Dokumenty\Obrázky\foto příroda\105_0037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4671" y="5016173"/>
            <a:ext cx="2016224" cy="13441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C:\DUMY\fotky pro dumy\Egypt\DSC01250.JPG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449" t="37165"/>
          <a:stretch/>
        </p:blipFill>
        <p:spPr bwMode="auto">
          <a:xfrm>
            <a:off x="7049291" y="265374"/>
            <a:ext cx="1858577" cy="21079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395370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ext Box 4"/>
          <p:cNvSpPr txBox="1">
            <a:spLocks noChangeArrowheads="1"/>
          </p:cNvSpPr>
          <p:nvPr/>
        </p:nvSpPr>
        <p:spPr bwMode="auto">
          <a:xfrm>
            <a:off x="107504" y="908050"/>
            <a:ext cx="8928991" cy="31700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9pPr>
          </a:lstStyle>
          <a:p>
            <a:pPr eaLnBrk="1" hangingPunct="1"/>
            <a:endParaRPr lang="cs-CZ" sz="2000" dirty="0" smtClean="0"/>
          </a:p>
          <a:p>
            <a:pPr eaLnBrk="1" hangingPunct="1"/>
            <a:r>
              <a:rPr lang="cs-CZ" sz="2000" dirty="0"/>
              <a:t>Autor: Ing. Hana Adamcová</a:t>
            </a:r>
          </a:p>
          <a:p>
            <a:pPr eaLnBrk="1" hangingPunct="1"/>
            <a:r>
              <a:rPr lang="cs-CZ" sz="2000" dirty="0"/>
              <a:t>Základní škola a mateřská škola Liběšice, okres Louny, příspěvková organizace</a:t>
            </a:r>
          </a:p>
          <a:p>
            <a:pPr eaLnBrk="1" hangingPunct="1"/>
            <a:r>
              <a:rPr lang="cs-CZ" sz="2000" dirty="0"/>
              <a:t>Zpracováno v programu Microsoft Office 2010.</a:t>
            </a:r>
          </a:p>
          <a:p>
            <a:pPr eaLnBrk="1" hangingPunct="1"/>
            <a:r>
              <a:rPr lang="cs-CZ" sz="2000" dirty="0"/>
              <a:t>Použité obrázky pocházejí z vlastních zdrojů.</a:t>
            </a:r>
          </a:p>
          <a:p>
            <a:pPr eaLnBrk="1" hangingPunct="1"/>
            <a:endParaRPr lang="cs-CZ" sz="2000" dirty="0"/>
          </a:p>
          <a:p>
            <a:pPr eaLnBrk="1" hangingPunct="1"/>
            <a:r>
              <a:rPr lang="cs-CZ" sz="2000" dirty="0"/>
              <a:t>Použitá literatura:</a:t>
            </a:r>
          </a:p>
          <a:p>
            <a:pPr eaLnBrk="1" hangingPunct="1"/>
            <a:r>
              <a:rPr lang="cs-CZ" sz="2000" dirty="0"/>
              <a:t>ŠTIKOVÁ, Věra. Člověk a jeho svět : Přírodověda pro 4.ročník. Brno : Nová škola, s. r. o., 2010. 80 s. ISBN 978-80-7289-211-2. </a:t>
            </a:r>
          </a:p>
        </p:txBody>
      </p:sp>
    </p:spTree>
    <p:extLst>
      <p:ext uri="{BB962C8B-B14F-4D97-AF65-F5344CB8AC3E}">
        <p14:creationId xmlns:p14="http://schemas.microsoft.com/office/powerpoint/2010/main" val="10798630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00"/>
    </mc:Choice>
    <mc:Fallback xmlns="">
      <p:transition spd="slow" advTm="2000"/>
    </mc:Fallback>
  </mc:AlternateContent>
</p:sld>
</file>

<file path=ppt/theme/theme1.xml><?xml version="1.0" encoding="utf-8"?>
<a:theme xmlns:a="http://schemas.openxmlformats.org/drawingml/2006/main" name="Human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Human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TC010113062[[fn=Lidský motiv]]</Template>
  <TotalTime>373</TotalTime>
  <Words>208</Words>
  <Application>Microsoft Office PowerPoint</Application>
  <PresentationFormat>Předvádění na obrazovce (4:3)</PresentationFormat>
  <Paragraphs>39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Human</vt:lpstr>
      <vt:lpstr>VY_52_INOVACE_27_ Vlastnosti živočichů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Vlastnosti živočichů</dc:title>
  <dc:creator>ivulin</dc:creator>
  <cp:lastModifiedBy>VLASTNIK</cp:lastModifiedBy>
  <cp:revision>50</cp:revision>
  <dcterms:created xsi:type="dcterms:W3CDTF">2011-09-18T14:12:19Z</dcterms:created>
  <dcterms:modified xsi:type="dcterms:W3CDTF">2013-02-18T08:03:32Z</dcterms:modified>
</cp:coreProperties>
</file>