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1"/>
  </p:notesMasterIdLst>
  <p:sldIdLst>
    <p:sldId id="263" r:id="rId2"/>
    <p:sldId id="274" r:id="rId3"/>
    <p:sldId id="264" r:id="rId4"/>
    <p:sldId id="268" r:id="rId5"/>
    <p:sldId id="269" r:id="rId6"/>
    <p:sldId id="270" r:id="rId7"/>
    <p:sldId id="271" r:id="rId8"/>
    <p:sldId id="272" r:id="rId9"/>
    <p:sldId id="27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4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227158-E013-4D27-BC60-0B978644FE50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D5F115-C41C-432E-93B5-22D55BE3F5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99624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84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fld id="{D85B87F8-7C25-45F8-88A6-76C67413F3C3}" type="slidenum">
              <a:rPr lang="cs-CZ"/>
              <a:pPr eaLnBrk="1" hangingPunct="1"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284984"/>
            <a:ext cx="7486600" cy="1470025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cs-CZ" sz="3600" dirty="0" smtClean="0"/>
              <a:t>VY_52_INOVACE_29_</a:t>
            </a:r>
            <a:br>
              <a:rPr lang="cs-CZ" sz="3600" dirty="0" smtClean="0"/>
            </a:br>
            <a:r>
              <a:rPr lang="cs-CZ" sz="3600" dirty="0" smtClean="0"/>
              <a:t>Rostliny našich lesů</a:t>
            </a:r>
            <a:endParaRPr lang="cs-CZ" sz="3600" dirty="0"/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3375"/>
            <a:ext cx="6080125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TextovéPole 4"/>
          <p:cNvSpPr txBox="1">
            <a:spLocks noChangeArrowheads="1"/>
          </p:cNvSpPr>
          <p:nvPr/>
        </p:nvSpPr>
        <p:spPr bwMode="auto">
          <a:xfrm>
            <a:off x="2553851" y="2286000"/>
            <a:ext cx="40362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3200" dirty="0">
                <a:solidFill>
                  <a:srgbClr val="002060"/>
                </a:solidFill>
              </a:rPr>
              <a:t>ČLOVĚK A JEHO </a:t>
            </a:r>
            <a:r>
              <a:rPr lang="cs-CZ" sz="3200" dirty="0" smtClean="0">
                <a:solidFill>
                  <a:srgbClr val="002060"/>
                </a:solidFill>
              </a:rPr>
              <a:t>SVĚT</a:t>
            </a:r>
          </a:p>
          <a:p>
            <a:pPr algn="ctr" eaLnBrk="1" hangingPunct="1"/>
            <a:r>
              <a:rPr lang="cs-CZ" sz="3200" dirty="0" smtClean="0">
                <a:solidFill>
                  <a:srgbClr val="002060"/>
                </a:solidFill>
              </a:rPr>
              <a:t>4. ročník</a:t>
            </a:r>
            <a:endParaRPr lang="cs-CZ" sz="3200" dirty="0">
              <a:solidFill>
                <a:srgbClr val="002060"/>
              </a:solidFill>
            </a:endParaRPr>
          </a:p>
        </p:txBody>
      </p:sp>
      <p:sp>
        <p:nvSpPr>
          <p:cNvPr id="5125" name="TextovéPole 5"/>
          <p:cNvSpPr txBox="1">
            <a:spLocks noChangeArrowheads="1"/>
          </p:cNvSpPr>
          <p:nvPr/>
        </p:nvSpPr>
        <p:spPr bwMode="auto">
          <a:xfrm>
            <a:off x="2565159" y="5156722"/>
            <a:ext cx="390023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3200" dirty="0"/>
              <a:t>Ing. Hana </a:t>
            </a:r>
            <a:r>
              <a:rPr lang="cs-CZ" sz="3200" dirty="0" smtClean="0"/>
              <a:t>Adamcová</a:t>
            </a:r>
          </a:p>
          <a:p>
            <a:pPr algn="ctr" eaLnBrk="1" hangingPunct="1"/>
            <a:r>
              <a:rPr lang="cs-CZ" sz="3200" dirty="0" smtClean="0"/>
              <a:t>Vytvořeno: 2011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43044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62960" y="548680"/>
            <a:ext cx="8568952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5400" b="1" cap="all" dirty="0">
                <a:ln w="0">
                  <a:solidFill>
                    <a:schemeClr val="accent6">
                      <a:lumMod val="75000"/>
                    </a:schemeClr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Anotace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971550" y="2276475"/>
            <a:ext cx="720085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2800" b="1" dirty="0" smtClean="0">
                <a:solidFill>
                  <a:srgbClr val="002060"/>
                </a:solidFill>
              </a:rPr>
              <a:t>V této prezentaci je žákům vysvětlena problematika lesních pater.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87807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13529" y="116630"/>
            <a:ext cx="5972925" cy="461665"/>
          </a:xfrm>
          <a:prstGeom prst="rect">
            <a:avLst/>
          </a:prstGeom>
          <a:noFill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Rostliny našich lesů</a:t>
            </a:r>
            <a:endParaRPr lang="cs-CZ" sz="2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755575" y="958187"/>
            <a:ext cx="7488832" cy="523220"/>
          </a:xfrm>
          <a:prstGeom prst="rect">
            <a:avLst/>
          </a:prstGeom>
          <a:noFill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cs-CZ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Živé organizmy žijí v lesích v několika patrech.</a:t>
            </a:r>
            <a:endParaRPr lang="cs-CZ" sz="28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251520" y="1840320"/>
            <a:ext cx="8814297" cy="4282593"/>
            <a:chOff x="251520" y="1840320"/>
            <a:chExt cx="8814297" cy="4282593"/>
          </a:xfrm>
        </p:grpSpPr>
        <p:sp>
          <p:nvSpPr>
            <p:cNvPr id="17" name="TextovéPole 16"/>
            <p:cNvSpPr txBox="1"/>
            <p:nvPr/>
          </p:nvSpPr>
          <p:spPr>
            <a:xfrm flipH="1">
              <a:off x="6029278" y="2380238"/>
              <a:ext cx="279119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stromové patro</a:t>
              </a:r>
              <a:endParaRPr lang="cs-CZ" sz="2400" dirty="0"/>
            </a:p>
          </p:txBody>
        </p:sp>
        <p:sp>
          <p:nvSpPr>
            <p:cNvPr id="20" name="TextovéPole 19"/>
            <p:cNvSpPr txBox="1"/>
            <p:nvPr/>
          </p:nvSpPr>
          <p:spPr>
            <a:xfrm flipH="1">
              <a:off x="6180608" y="3209793"/>
              <a:ext cx="279119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keřové patro</a:t>
              </a:r>
              <a:endParaRPr lang="cs-CZ" sz="2400" dirty="0"/>
            </a:p>
          </p:txBody>
        </p:sp>
        <p:sp>
          <p:nvSpPr>
            <p:cNvPr id="21" name="TextovéPole 20"/>
            <p:cNvSpPr txBox="1"/>
            <p:nvPr/>
          </p:nvSpPr>
          <p:spPr>
            <a:xfrm flipH="1">
              <a:off x="5850090" y="4104654"/>
              <a:ext cx="279119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bylinné patro</a:t>
              </a:r>
              <a:endParaRPr lang="cs-CZ" sz="2400" dirty="0"/>
            </a:p>
          </p:txBody>
        </p:sp>
        <p:sp>
          <p:nvSpPr>
            <p:cNvPr id="22" name="TextovéPole 21"/>
            <p:cNvSpPr txBox="1"/>
            <p:nvPr/>
          </p:nvSpPr>
          <p:spPr>
            <a:xfrm flipH="1">
              <a:off x="6274624" y="5040931"/>
              <a:ext cx="279119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mechové patro</a:t>
              </a:r>
              <a:endParaRPr lang="cs-CZ" sz="2400" dirty="0"/>
            </a:p>
          </p:txBody>
        </p:sp>
        <p:sp>
          <p:nvSpPr>
            <p:cNvPr id="23" name="TextovéPole 22"/>
            <p:cNvSpPr txBox="1"/>
            <p:nvPr/>
          </p:nvSpPr>
          <p:spPr>
            <a:xfrm flipH="1">
              <a:off x="6181678" y="5661248"/>
              <a:ext cx="279119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kořenové patro</a:t>
              </a:r>
              <a:endParaRPr lang="cs-CZ" sz="2400" dirty="0"/>
            </a:p>
          </p:txBody>
        </p:sp>
        <p:pic>
          <p:nvPicPr>
            <p:cNvPr id="1026" name="Picture 2" descr="F:\fotečky haničky\příroda\Snímek 518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1840320"/>
              <a:ext cx="4883035" cy="36622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5" name="Přímá spojnice 14"/>
            <p:cNvCxnSpPr/>
            <p:nvPr/>
          </p:nvCxnSpPr>
          <p:spPr>
            <a:xfrm>
              <a:off x="1774032" y="2564904"/>
              <a:ext cx="4076058" cy="0"/>
            </a:xfrm>
            <a:prstGeom prst="line">
              <a:avLst/>
            </a:prstGeom>
            <a:ln w="38100">
              <a:solidFill>
                <a:srgbClr val="C0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>
              <a:off x="4644008" y="2708920"/>
              <a:ext cx="1385270" cy="736590"/>
            </a:xfrm>
            <a:prstGeom prst="line">
              <a:avLst/>
            </a:prstGeom>
            <a:ln w="38100">
              <a:solidFill>
                <a:srgbClr val="C0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Přímá spojnice 5"/>
            <p:cNvCxnSpPr/>
            <p:nvPr/>
          </p:nvCxnSpPr>
          <p:spPr>
            <a:xfrm>
              <a:off x="4499991" y="5502596"/>
              <a:ext cx="1529287" cy="389484"/>
            </a:xfrm>
            <a:prstGeom prst="line">
              <a:avLst/>
            </a:prstGeom>
            <a:ln w="38100">
              <a:solidFill>
                <a:srgbClr val="C0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9"/>
            <p:cNvCxnSpPr/>
            <p:nvPr/>
          </p:nvCxnSpPr>
          <p:spPr>
            <a:xfrm>
              <a:off x="2915816" y="4089697"/>
              <a:ext cx="2934274" cy="230833"/>
            </a:xfrm>
            <a:prstGeom prst="line">
              <a:avLst/>
            </a:prstGeom>
            <a:ln w="38100">
              <a:solidFill>
                <a:srgbClr val="C0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10"/>
            <p:cNvCxnSpPr/>
            <p:nvPr/>
          </p:nvCxnSpPr>
          <p:spPr>
            <a:xfrm>
              <a:off x="539552" y="3445510"/>
              <a:ext cx="5489726" cy="1819721"/>
            </a:xfrm>
            <a:prstGeom prst="line">
              <a:avLst/>
            </a:prstGeom>
            <a:ln w="38100">
              <a:solidFill>
                <a:srgbClr val="C0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56472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13529" y="116630"/>
            <a:ext cx="5972925" cy="461665"/>
          </a:xfrm>
          <a:prstGeom prst="rect">
            <a:avLst/>
          </a:prstGeom>
          <a:noFill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Kořenové patro</a:t>
            </a:r>
            <a:endParaRPr lang="cs-CZ" sz="2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79512" y="1268760"/>
            <a:ext cx="8784976" cy="4278094"/>
          </a:xfrm>
          <a:prstGeom prst="rect">
            <a:avLst/>
          </a:prstGeom>
          <a:noFill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cs-CZ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V kořenovém patře najdeme podzemní části rostlin a podhoubí. Podhoubí některých hub žije v soužití </a:t>
            </a:r>
            <a:r>
              <a:rPr lang="cs-CZ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/>
            </a:r>
            <a:br>
              <a:rPr lang="cs-CZ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</a:br>
            <a:r>
              <a:rPr lang="cs-CZ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s </a:t>
            </a:r>
            <a:r>
              <a:rPr lang="cs-CZ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kořeny určitých stromů. Takovému soužití se říká symbióza.</a:t>
            </a:r>
          </a:p>
          <a:p>
            <a:endParaRPr lang="cs-CZ" sz="28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r>
              <a:rPr lang="cs-CZ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Např. :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hřib smrkový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klouzek modřínový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kozák březový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2050" name="Picture 2" descr="E:\příroda\Snímek 49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708920"/>
            <a:ext cx="1889966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:\foto o\fotografie03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181382"/>
            <a:ext cx="2870448" cy="2152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06317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13529" y="116630"/>
            <a:ext cx="5972925" cy="461665"/>
          </a:xfrm>
          <a:prstGeom prst="rect">
            <a:avLst/>
          </a:prstGeom>
          <a:noFill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Mechové patro</a:t>
            </a:r>
            <a:endParaRPr lang="cs-CZ" sz="2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39552" y="908720"/>
            <a:ext cx="7920880" cy="523220"/>
          </a:xfrm>
          <a:prstGeom prst="rect">
            <a:avLst/>
          </a:prstGeom>
          <a:noFill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cs-CZ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V mechovém patře najdeme houby a mechy.</a:t>
            </a:r>
            <a:endParaRPr lang="cs-CZ" sz="28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564904"/>
            <a:ext cx="4932040" cy="3699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16727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13529" y="116630"/>
            <a:ext cx="5972925" cy="461665"/>
          </a:xfrm>
          <a:prstGeom prst="rect">
            <a:avLst/>
          </a:prstGeom>
          <a:noFill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Bylinné patro</a:t>
            </a:r>
            <a:endParaRPr lang="cs-CZ" sz="2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79512" y="1124744"/>
            <a:ext cx="8568952" cy="830997"/>
          </a:xfrm>
          <a:prstGeom prst="rect">
            <a:avLst/>
          </a:prstGeom>
          <a:noFill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cs-CZ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Bylinné patro je bohaté v listnatých a smíšených lesích. </a:t>
            </a:r>
            <a:r>
              <a:rPr lang="cs-CZ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/>
            </a:r>
            <a:br>
              <a:rPr lang="cs-CZ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</a:br>
            <a:r>
              <a:rPr lang="cs-CZ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V </a:t>
            </a:r>
            <a:r>
              <a:rPr lang="cs-CZ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bylinném patře rostou byliny s jedlými i jedovatými plody. </a:t>
            </a:r>
            <a:endParaRPr lang="cs-CZ" sz="2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010160" y="2636912"/>
            <a:ext cx="2979662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jahodník obecný</a:t>
            </a:r>
          </a:p>
          <a:p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brusnice borůvka</a:t>
            </a:r>
          </a:p>
          <a:p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brusnice brusinka</a:t>
            </a:r>
          </a:p>
          <a:p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rulík zlomocný</a:t>
            </a:r>
          </a:p>
          <a:p>
            <a:r>
              <a:rPr lang="cs-CZ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vraní oko čtyřlisté</a:t>
            </a:r>
            <a:endParaRPr lang="cs-CZ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E:\příroda\Snímek 5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450527"/>
            <a:ext cx="2784187" cy="2087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65" y="2160930"/>
            <a:ext cx="2443127" cy="1832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F:\foto příroda\P101002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55"/>
          <a:stretch/>
        </p:blipFill>
        <p:spPr bwMode="auto">
          <a:xfrm>
            <a:off x="6660231" y="3143407"/>
            <a:ext cx="1915651" cy="2013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84028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13529" y="116630"/>
            <a:ext cx="5972925" cy="461665"/>
          </a:xfrm>
          <a:prstGeom prst="rect">
            <a:avLst/>
          </a:prstGeom>
          <a:noFill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Keřové patro</a:t>
            </a:r>
            <a:endParaRPr lang="cs-CZ" sz="2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23528" y="980728"/>
            <a:ext cx="8424936" cy="954107"/>
          </a:xfrm>
          <a:prstGeom prst="rect">
            <a:avLst/>
          </a:prstGeom>
          <a:noFill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cs-CZ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Keřové patro najdeme na okrajích lesů a pasek. Rostou zde i keře s jedlými i nejedlými plody.</a:t>
            </a:r>
            <a:endParaRPr lang="cs-CZ" sz="28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55776" y="2155498"/>
            <a:ext cx="2917786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ostružiník maliník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ostružiník křovitý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lýkovec jedovatý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zimolez  pýřitý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rulík zlomocný</a:t>
            </a:r>
          </a:p>
          <a:p>
            <a:endParaRPr lang="cs-CZ" sz="2800" b="1" dirty="0">
              <a:solidFill>
                <a:srgbClr val="C00000"/>
              </a:solidFill>
            </a:endParaRP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59" r="-4881" b="53101"/>
          <a:stretch/>
        </p:blipFill>
        <p:spPr bwMode="auto">
          <a:xfrm rot="5400000">
            <a:off x="-389340" y="2557692"/>
            <a:ext cx="3153928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190" y="4653136"/>
            <a:ext cx="2400265" cy="1800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18" t="10407"/>
          <a:stretch/>
        </p:blipFill>
        <p:spPr bwMode="auto">
          <a:xfrm rot="5400000">
            <a:off x="5834783" y="4506341"/>
            <a:ext cx="2370975" cy="1800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13" b="21286"/>
          <a:stretch/>
        </p:blipFill>
        <p:spPr bwMode="auto">
          <a:xfrm>
            <a:off x="5796136" y="1968619"/>
            <a:ext cx="2798439" cy="1997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80683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499992" y="996279"/>
            <a:ext cx="4104456" cy="523220"/>
          </a:xfrm>
          <a:prstGeom prst="rect">
            <a:avLst/>
          </a:prstGeom>
          <a:noFill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Stromové patro</a:t>
            </a:r>
            <a:endParaRPr lang="cs-CZ" sz="28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039619" y="2905780"/>
            <a:ext cx="5904656" cy="523220"/>
          </a:xfrm>
          <a:prstGeom prst="rect">
            <a:avLst/>
          </a:prstGeom>
          <a:noFill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cs-CZ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Stromové patro je tvořeno stromy.</a:t>
            </a:r>
            <a:endParaRPr lang="cs-CZ" sz="28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2050" name="Picture 2" descr="F:\fotečky haničky\příroda\Snímek 5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04664"/>
            <a:ext cx="3140132" cy="2355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fotečky haničky\příroda\Snímek 5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964" y="3717032"/>
            <a:ext cx="2221871" cy="2962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:\fotečky haničky\příroda\Snímek 52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510" y="3465806"/>
            <a:ext cx="2376264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43170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107504" y="908050"/>
            <a:ext cx="8928991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endParaRPr lang="cs-CZ" sz="2000" dirty="0" smtClean="0"/>
          </a:p>
          <a:p>
            <a:pPr eaLnBrk="1" hangingPunct="1"/>
            <a:r>
              <a:rPr lang="cs-CZ" sz="2000" dirty="0"/>
              <a:t>Autor: Ing. Hana Adamcová</a:t>
            </a:r>
          </a:p>
          <a:p>
            <a:pPr eaLnBrk="1" hangingPunct="1"/>
            <a:r>
              <a:rPr lang="cs-CZ" sz="2000" dirty="0"/>
              <a:t>Základní škola a mateřská škola Liběšice, okres Louny, příspěvková organizace</a:t>
            </a:r>
          </a:p>
          <a:p>
            <a:pPr eaLnBrk="1" hangingPunct="1"/>
            <a:r>
              <a:rPr lang="cs-CZ" sz="2000" dirty="0"/>
              <a:t>Zpracováno v programu Microsoft Office 2010.</a:t>
            </a:r>
          </a:p>
          <a:p>
            <a:pPr eaLnBrk="1" hangingPunct="1"/>
            <a:r>
              <a:rPr lang="cs-CZ" sz="2000" dirty="0"/>
              <a:t>Použité obrázky pocházejí z vlastních zdrojů.</a:t>
            </a:r>
          </a:p>
          <a:p>
            <a:pPr eaLnBrk="1" hangingPunct="1"/>
            <a:endParaRPr lang="cs-CZ" sz="2000" dirty="0"/>
          </a:p>
          <a:p>
            <a:pPr eaLnBrk="1" hangingPunct="1"/>
            <a:r>
              <a:rPr lang="cs-CZ" sz="2000" dirty="0"/>
              <a:t>Použitá literatura:</a:t>
            </a:r>
          </a:p>
          <a:p>
            <a:pPr eaLnBrk="1" hangingPunct="1"/>
            <a:r>
              <a:rPr lang="cs-CZ" sz="2000" dirty="0"/>
              <a:t>ŠTIKOVÁ, Věra. Člověk a jeho svět : Přírodověda pro 4.ročník. Brno : Nová škola, s. r. o., 2010. 80 s. ISBN 978-80-7289-211-2. </a:t>
            </a:r>
          </a:p>
        </p:txBody>
      </p:sp>
    </p:spTree>
    <p:extLst>
      <p:ext uri="{BB962C8B-B14F-4D97-AF65-F5344CB8AC3E}">
        <p14:creationId xmlns:p14="http://schemas.microsoft.com/office/powerpoint/2010/main" val="2328132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>
</file>

<file path=ppt/theme/theme1.xml><?xml version="1.0" encoding="utf-8"?>
<a:theme xmlns:a="http://schemas.openxmlformats.org/drawingml/2006/main" name="Human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TC010113062[[fn=Lidský motiv]]</Template>
  <TotalTime>347</TotalTime>
  <Words>207</Words>
  <Application>Microsoft Office PowerPoint</Application>
  <PresentationFormat>Předvádění na obrazovce (4:3)</PresentationFormat>
  <Paragraphs>48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Human</vt:lpstr>
      <vt:lpstr>VY_52_INOVACE_29_ Rostliny našich lesů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Rostliny našich lesů</dc:title>
  <dc:creator>ivulin</dc:creator>
  <cp:lastModifiedBy>VLASTNIK</cp:lastModifiedBy>
  <cp:revision>47</cp:revision>
  <dcterms:created xsi:type="dcterms:W3CDTF">2011-09-18T14:12:19Z</dcterms:created>
  <dcterms:modified xsi:type="dcterms:W3CDTF">2013-02-18T08:07:51Z</dcterms:modified>
</cp:coreProperties>
</file>