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0"/>
  </p:notesMasterIdLst>
  <p:sldIdLst>
    <p:sldId id="26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7" r:id="rId10"/>
    <p:sldId id="268" r:id="rId11"/>
    <p:sldId id="269" r:id="rId12"/>
    <p:sldId id="270" r:id="rId13"/>
    <p:sldId id="272" r:id="rId14"/>
    <p:sldId id="271" r:id="rId15"/>
    <p:sldId id="264" r:id="rId16"/>
    <p:sldId id="265" r:id="rId17"/>
    <p:sldId id="266" r:id="rId18"/>
    <p:sldId id="26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FAD5C-EC58-4AE5-B22B-8FE67778607F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1A297B-CCE7-4CB0-AA3D-8F90D3517B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632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9907F9A-46C9-4B11-83D6-00EBCF680773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VY_52_INOVACE_32_</a:t>
            </a:r>
            <a:br>
              <a:rPr lang="cs-CZ" sz="3600" dirty="0" smtClean="0"/>
            </a:br>
            <a:r>
              <a:rPr lang="cs-CZ" sz="3600" dirty="0" smtClean="0"/>
              <a:t>PODNEBNÉ </a:t>
            </a:r>
            <a:r>
              <a:rPr lang="cs-CZ" sz="3600" dirty="0" smtClean="0"/>
              <a:t>PÁSY 1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5.ročník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565159" y="5156722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3388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66991" y="2132856"/>
            <a:ext cx="756089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Prezentace žákům přibližuje tropický a subtropický pás, rozdělení na jednotlivé krajiny. S využitím obrázků jsou žáci seznámeni </a:t>
            </a:r>
            <a:b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 typickými živočichy a rostlinami těchto oblastí.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206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4340" y="1268760"/>
            <a:ext cx="6984776" cy="1200329"/>
          </a:xfrm>
          <a:prstGeom prst="rect">
            <a:avLst/>
          </a:prstGeom>
          <a:ln>
            <a:solidFill>
              <a:schemeClr val="accent1"/>
            </a:solidFill>
            <a:prstDash val="sysDot"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25400" dir="5400000" rotWithShape="0">
              <a:srgbClr val="000000">
                <a:alpha val="43137"/>
              </a:srgb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Podnebné</a:t>
            </a:r>
            <a:r>
              <a:rPr lang="cs-CZ" sz="7200" dirty="0" smtClean="0"/>
              <a:t> </a:t>
            </a:r>
            <a:r>
              <a:rPr lang="cs-CZ" sz="7200" dirty="0" smtClean="0">
                <a:solidFill>
                  <a:srgbClr val="FF0000"/>
                </a:solidFill>
              </a:rPr>
              <a:t>pásy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3356992"/>
            <a:ext cx="604867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Tropický pás</a:t>
            </a:r>
          </a:p>
          <a:p>
            <a:pPr algn="ctr"/>
            <a:r>
              <a:rPr lang="cs-CZ" sz="4400" b="1" dirty="0" smtClean="0">
                <a:solidFill>
                  <a:srgbClr val="FFC000"/>
                </a:solidFill>
              </a:rPr>
              <a:t>Subtropický pás</a:t>
            </a:r>
            <a:endParaRPr lang="cs-CZ" sz="4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057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1691680" y="1196752"/>
            <a:ext cx="6048672" cy="4392488"/>
            <a:chOff x="1691680" y="1196752"/>
            <a:chExt cx="6048672" cy="4392488"/>
          </a:xfrm>
        </p:grpSpPr>
        <p:sp>
          <p:nvSpPr>
            <p:cNvPr id="3" name="Ovál 2"/>
            <p:cNvSpPr/>
            <p:nvPr/>
          </p:nvSpPr>
          <p:spPr>
            <a:xfrm>
              <a:off x="1691680" y="1196752"/>
              <a:ext cx="6048672" cy="439248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5" name="Přímá spojnice 4"/>
            <p:cNvCxnSpPr>
              <a:stCxn id="3" idx="2"/>
              <a:endCxn id="3" idx="6"/>
            </p:cNvCxnSpPr>
            <p:nvPr/>
          </p:nvCxnSpPr>
          <p:spPr>
            <a:xfrm>
              <a:off x="1691680" y="3392996"/>
              <a:ext cx="6048672" cy="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35696" y="2780928"/>
              <a:ext cx="57606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2195736" y="2204864"/>
              <a:ext cx="5112568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>
              <a:off x="2771800" y="1700808"/>
              <a:ext cx="39604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1835696" y="4005064"/>
              <a:ext cx="576064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2195736" y="4581128"/>
              <a:ext cx="5112568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2915816" y="5085184"/>
              <a:ext cx="3816424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4104566" y="1249404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olární pás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071921" y="1835532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írný pás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749717" y="2411596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975446" y="2924944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ropický pás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140570" y="511538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olární pás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236479" y="4601715"/>
            <a:ext cx="1112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írný pás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986565" y="4019824"/>
            <a:ext cx="1721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subtropický pás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029897" y="3446840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ropický pás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28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139279"/>
            <a:ext cx="32185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Tropický pás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Tropický pás se nachází okolo rovníku .</a:t>
            </a:r>
          </a:p>
          <a:p>
            <a:r>
              <a:rPr lang="cs-CZ" sz="3600" dirty="0" smtClean="0"/>
              <a:t>Je to nejteplejší oblast Země . Střídání ročních období je nerozeznatelné .</a:t>
            </a:r>
          </a:p>
          <a:p>
            <a:r>
              <a:rPr lang="cs-CZ" sz="3600" dirty="0" smtClean="0"/>
              <a:t> V tropickém pásu se nachází tři druhy krajin: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tropické deštné lesy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savany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0000"/>
                </a:solidFill>
              </a:rPr>
              <a:t>pouště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14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781294"/>
            <a:ext cx="51594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Tropické deštné pralesy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2992" y="2736495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Nachází se kolem rovníku. Je zde velmi teplo a vlhko, téměř stále prší. Je zde mnoho rozmanitých druhů rostlin a živočichů. </a:t>
            </a:r>
            <a:endParaRPr lang="cs-CZ" sz="2800" dirty="0"/>
          </a:p>
        </p:txBody>
      </p:sp>
      <p:pic>
        <p:nvPicPr>
          <p:cNvPr id="3074" name="Picture 2" descr="F:\fotečky haničky\Fotky finale 2010-11\Škola\Ocelot\104_82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9697" b="39502"/>
          <a:stretch/>
        </p:blipFill>
        <p:spPr bwMode="auto">
          <a:xfrm>
            <a:off x="379221" y="116632"/>
            <a:ext cx="2286000" cy="240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s://novy.email.cz/download/i/8JohvJCp60Xe0s2XfeZJ4-vBhP40rDuCsWaPKYCCOvfvIkMH3Y9ndhlsIzaleK9CAIQ7To4/P119543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49" r="24008" b="14657"/>
          <a:stretch/>
        </p:blipFill>
        <p:spPr bwMode="auto">
          <a:xfrm>
            <a:off x="5652120" y="3947298"/>
            <a:ext cx="2461805" cy="2574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DCIM\108_PANA\P10806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592" y="4121490"/>
            <a:ext cx="3419872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413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529574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Tropické deštné pralesy:</a:t>
            </a:r>
          </a:p>
          <a:p>
            <a:pPr algn="ctr"/>
            <a:r>
              <a:rPr lang="cs-CZ" sz="4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1452265"/>
            <a:ext cx="234711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opice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krokodýl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papoušek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leguán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stromové žáby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hadi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tygr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jaguár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DUMY\fotky pro dumy\101202 Gibraltar\101202 (143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36531"/>
            <a:ext cx="2664296" cy="177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UMY\Nová složka\Snímek 0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90545"/>
            <a:ext cx="2544284" cy="190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UMY\Nová složka\Snímek 07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09579"/>
            <a:ext cx="2410764" cy="180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:\DCIM\108_PANA\P108066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914417" y="457877"/>
            <a:ext cx="2374350" cy="178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F:\FOTKY\Ivuška\100OLYMP\Otočené Otočené P5280022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00" t="35555" r="26566" b="29091"/>
          <a:stretch/>
        </p:blipFill>
        <p:spPr bwMode="auto">
          <a:xfrm>
            <a:off x="4481926" y="4809581"/>
            <a:ext cx="1811754" cy="180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G:\fotky k dumum\P1020082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08" t="24040" r="24697" b="16687"/>
          <a:stretch/>
        </p:blipFill>
        <p:spPr bwMode="auto">
          <a:xfrm>
            <a:off x="761605" y="3050373"/>
            <a:ext cx="1562088" cy="134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57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529574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Tropické deštné pralesy:</a:t>
            </a:r>
          </a:p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59832" y="1505655"/>
            <a:ext cx="239988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palmy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vzácná dřeva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kaučukovník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kakaovník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kokosovník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kávovník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banánovník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orchideje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>
                <a:solidFill>
                  <a:srgbClr val="FFC000"/>
                </a:solidFill>
              </a:rPr>
              <a:t>ananasovník</a:t>
            </a:r>
            <a:endParaRPr lang="cs-CZ" sz="2800" dirty="0" smtClean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liány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UMY\fotky pro dumy\101202 Gibraltar\101202 (111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4" t="17625" r="57143" b="-3838"/>
          <a:stretch/>
        </p:blipFill>
        <p:spPr bwMode="auto">
          <a:xfrm>
            <a:off x="244163" y="272268"/>
            <a:ext cx="1807557" cy="246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F:\dorty\fotky-dorty\Květiny\Květiny 01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05" r="10937"/>
          <a:stretch/>
        </p:blipFill>
        <p:spPr bwMode="auto">
          <a:xfrm>
            <a:off x="6228184" y="1030688"/>
            <a:ext cx="2470155" cy="2648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:\FOTKY\moře\P61502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808" y="5006234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F:\FOTKY\zakynthos 2007\P119004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49080"/>
            <a:ext cx="3410616" cy="255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:\foto příroda\P101008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36" r="19406"/>
          <a:stretch/>
        </p:blipFill>
        <p:spPr bwMode="auto">
          <a:xfrm rot="19413870">
            <a:off x="1103430" y="2496051"/>
            <a:ext cx="1282500" cy="2359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319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70572"/>
            <a:ext cx="8496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Rozkládají se na sever a jih od tropických pralesů. Jsou to rovné otevřené plochy pokryté travinami a místy keři. Stromy se objevují rozptýleně.</a:t>
            </a:r>
            <a:endParaRPr lang="cs-CZ" sz="2800" dirty="0"/>
          </a:p>
        </p:txBody>
      </p:sp>
      <p:pic>
        <p:nvPicPr>
          <p:cNvPr id="1026" name="Picture 2" descr="G:\fotky k dumum\P101065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212976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535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46666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 - 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21982" y="1174692"/>
            <a:ext cx="288732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slon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lev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zebra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antilopa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pakoně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gepard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hyena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nosorožec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žirafa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prase bradavičnaté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4" name="Picture 2" descr="C:\DUMY\fotky pro dumy\Egypt\DSC0124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8" t="58206" r="54323" b="20897"/>
          <a:stretch/>
        </p:blipFill>
        <p:spPr bwMode="auto">
          <a:xfrm>
            <a:off x="264724" y="3432658"/>
            <a:ext cx="2728196" cy="1872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UMY\Nová složka\Snímek 07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72" y="922418"/>
            <a:ext cx="2852100" cy="213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s://novy.email.cz/download/i/m_7VTiIru7gk0WjmZeSbcZ3fdmx_Slruq9CM5lYU7WdhUCpQM5kV5O-CccR7jv3QNpqJ3KA/DSC_031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4052" y="4943353"/>
            <a:ext cx="2668237" cy="1789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F:\DCIM\108_PANA\P108062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07192">
            <a:off x="6939541" y="602745"/>
            <a:ext cx="2203759" cy="1652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G:\fotky k dumum\P102000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38" t="32727" r="34697" b="8687"/>
          <a:stretch/>
        </p:blipFill>
        <p:spPr bwMode="auto">
          <a:xfrm>
            <a:off x="6218273" y="2693064"/>
            <a:ext cx="1959794" cy="2008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G:\fotky k dumum\P102005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106" y="5059810"/>
            <a:ext cx="2075723" cy="155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3857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3786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Savany - 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63346" y="1484784"/>
            <a:ext cx="35528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vysoké traviny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bavlník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podzemnice olejná</a:t>
            </a:r>
          </a:p>
        </p:txBody>
      </p:sp>
      <p:pic>
        <p:nvPicPr>
          <p:cNvPr id="1026" name="Picture 2" descr="F:\DCIM\108_PANA\P10806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943" y="3789040"/>
            <a:ext cx="3323861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DCIM\108_PANA\P10806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888051"/>
            <a:ext cx="3059832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68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Pouště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5686" y="3356992"/>
            <a:ext cx="771069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Pouště se nacházejí na severních a jižních okrajích tropického pásu. Jsou to velmi horké a suché oblasti. Rostliny zde téměř nerostou. Osídlení  je velmi malé. Obyvatelé žijí pouze u zdrojů vody nebo v blízkosti vodních toků. Taková místa nazýváme oázy.</a:t>
            </a:r>
            <a:endParaRPr lang="cs-CZ" sz="2800" dirty="0"/>
          </a:p>
        </p:txBody>
      </p:sp>
      <p:pic>
        <p:nvPicPr>
          <p:cNvPr id="1026" name="Picture 2" descr="C:\DUMY\fotky pro dumy\Egypt\DSC012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0648"/>
            <a:ext cx="3423012" cy="256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34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44741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Pouště - živočichové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47864" y="1628800"/>
            <a:ext cx="205466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velbloud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pouštní liška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</a:rPr>
              <a:t>surikata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štír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fenek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hmyz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pavouci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plazi</a:t>
            </a:r>
          </a:p>
        </p:txBody>
      </p:sp>
      <p:pic>
        <p:nvPicPr>
          <p:cNvPr id="2050" name="Picture 2" descr="C:\DUMY\fotky pro dumy\Egypt\DSC0125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49" t="37165"/>
          <a:stretch/>
        </p:blipFill>
        <p:spPr bwMode="auto">
          <a:xfrm>
            <a:off x="5868144" y="2420888"/>
            <a:ext cx="2603060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:\fotky k dumum\P10200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613845"/>
            <a:ext cx="2754775" cy="206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74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28826"/>
            <a:ext cx="36967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Pouště -  rostliny</a:t>
            </a:r>
            <a:endParaRPr lang="cs-CZ" sz="4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68608" y="2036750"/>
            <a:ext cx="278762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kaktusy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tučnolisté rostliny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baobab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datlovníky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ovoce</a:t>
            </a:r>
          </a:p>
        </p:txBody>
      </p:sp>
      <p:pic>
        <p:nvPicPr>
          <p:cNvPr id="1026" name="Picture 2" descr="C:\DUMY\fotky pro dumy\101202 Gibraltar\101202 (31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72" t="48279" r="62208" b="-5942"/>
          <a:stretch/>
        </p:blipFill>
        <p:spPr bwMode="auto">
          <a:xfrm>
            <a:off x="160629" y="1577827"/>
            <a:ext cx="302609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F:\FOTKY\zakynthos 2007\P8060195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01" r="76364" b="42028"/>
          <a:stretch/>
        </p:blipFill>
        <p:spPr bwMode="auto">
          <a:xfrm>
            <a:off x="6228184" y="2876551"/>
            <a:ext cx="2376264" cy="345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2742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7" y="139279"/>
            <a:ext cx="4464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Subtropický pás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3209" y="1484784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Nachází se mezi tropickým a mírným pásem. Je zde velmi teplo nejen ve  dne, </a:t>
            </a:r>
            <a:br>
              <a:rPr lang="cs-CZ" sz="3600" dirty="0" smtClean="0"/>
            </a:br>
            <a:r>
              <a:rPr lang="cs-CZ" sz="3600" dirty="0" smtClean="0"/>
              <a:t>ale i v noci. Jsou to oblasti, kam míříme za teplem.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4098" name="Picture 2" descr="F:\DCIM\108_PANA\P10806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61765" y="3892488"/>
            <a:ext cx="3131840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595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7" y="139279"/>
            <a:ext cx="446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Subtropický pás: živočichové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864" y="1988840"/>
            <a:ext cx="153118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daněk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ovce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muflon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šakal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plazi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klokan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hmyz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racek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800" dirty="0" smtClean="0">
              <a:solidFill>
                <a:srgbClr val="FFC0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1026" name="Picture 2" descr="C:\DUMY\fotky pro dumy\101202 Gibraltar\101202 (16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39" r="30534"/>
          <a:stretch/>
        </p:blipFill>
        <p:spPr bwMode="auto">
          <a:xfrm>
            <a:off x="319629" y="422393"/>
            <a:ext cx="1876108" cy="2975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F:\fotečky haničky\příroda\PB1000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3" y="314129"/>
            <a:ext cx="2149475" cy="1612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689744"/>
            <a:ext cx="2710654" cy="2032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F:\DCIM\108_PANA\P1080682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43"/>
          <a:stretch/>
        </p:blipFill>
        <p:spPr bwMode="auto">
          <a:xfrm rot="16200000">
            <a:off x="104497" y="3911415"/>
            <a:ext cx="2999447" cy="2623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DCIM\108_PANA\P1080684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485" b="13131"/>
          <a:stretch/>
        </p:blipFill>
        <p:spPr bwMode="auto">
          <a:xfrm>
            <a:off x="5206012" y="2276872"/>
            <a:ext cx="2528958" cy="2021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652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7" y="139279"/>
            <a:ext cx="4464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Subtropický pás: rostliny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7508" y="1988839"/>
            <a:ext cx="198631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cypřiše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cedry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pinie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fíkovníky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olivovníky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vinná réva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citrusy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C000"/>
                </a:solidFill>
              </a:rPr>
              <a:t>mandloně</a:t>
            </a:r>
            <a:endParaRPr lang="cs-CZ" sz="2800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DUMY\fotky pro dumy\101201 (119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07" t="23265" r="10423" b="24507"/>
          <a:stretch/>
        </p:blipFill>
        <p:spPr bwMode="auto">
          <a:xfrm>
            <a:off x="7095034" y="287955"/>
            <a:ext cx="1808386" cy="1887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UMY\fotky pro dumy\101201 (213)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385" r="70563" b="33362"/>
          <a:stretch/>
        </p:blipFill>
        <p:spPr bwMode="auto">
          <a:xfrm>
            <a:off x="224132" y="386717"/>
            <a:ext cx="1971605" cy="188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F:\fotečky haničky\100OLYMP\P101013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06" y="2440913"/>
            <a:ext cx="2455162" cy="184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FOTKY\moře\P615025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16" t="21414" r="21439" b="25656"/>
          <a:stretch/>
        </p:blipFill>
        <p:spPr bwMode="auto">
          <a:xfrm>
            <a:off x="262720" y="4455884"/>
            <a:ext cx="2811934" cy="2144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FOTKY\zakynthos 2007\P804013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1107" y="2554461"/>
            <a:ext cx="2152366" cy="161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:\DCIM\108_PANA\P108066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4" t="5639" r="66375" b="68283"/>
          <a:stretch/>
        </p:blipFill>
        <p:spPr bwMode="auto">
          <a:xfrm>
            <a:off x="6012160" y="4742966"/>
            <a:ext cx="2633548" cy="178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350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856984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 err="1"/>
              <a:t>Matyášek</a:t>
            </a:r>
            <a:r>
              <a:rPr lang="cs-CZ" sz="2000" dirty="0"/>
              <a:t>, Jiří, Štiková, Věra, Trna, Josef. Přírodověda 5 : Učebnice pro 5.ročník Člověk a jeho svět. Brno : Nová škola, 2004. s 39. ISBN 80-7289-063 -8.</a:t>
            </a:r>
          </a:p>
        </p:txBody>
      </p:sp>
    </p:spTree>
    <p:extLst>
      <p:ext uri="{BB962C8B-B14F-4D97-AF65-F5344CB8AC3E}">
        <p14:creationId xmlns:p14="http://schemas.microsoft.com/office/powerpoint/2010/main" val="120768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539</TotalTime>
  <Words>385</Words>
  <Application>Microsoft Office PowerPoint</Application>
  <PresentationFormat>Předvádění na obrazovce (4:3)</PresentationFormat>
  <Paragraphs>111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Deluxe</vt:lpstr>
      <vt:lpstr>VY_52_INOVACE_32_ PODNEBNÉ PÁSY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VLASTNIK</cp:lastModifiedBy>
  <cp:revision>54</cp:revision>
  <dcterms:created xsi:type="dcterms:W3CDTF">2011-09-15T10:47:34Z</dcterms:created>
  <dcterms:modified xsi:type="dcterms:W3CDTF">2013-02-18T08:22:18Z</dcterms:modified>
</cp:coreProperties>
</file>