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notesMasterIdLst>
    <p:notesMasterId r:id="rId15"/>
  </p:notesMasterIdLst>
  <p:sldIdLst>
    <p:sldId id="265" r:id="rId2"/>
    <p:sldId id="283" r:id="rId3"/>
    <p:sldId id="273" r:id="rId4"/>
    <p:sldId id="274" r:id="rId5"/>
    <p:sldId id="275" r:id="rId6"/>
    <p:sldId id="276" r:id="rId7"/>
    <p:sldId id="277" r:id="rId8"/>
    <p:sldId id="278" r:id="rId9"/>
    <p:sldId id="279" r:id="rId10"/>
    <p:sldId id="280" r:id="rId11"/>
    <p:sldId id="281" r:id="rId12"/>
    <p:sldId id="260" r:id="rId13"/>
    <p:sldId id="27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915"/>
    <a:srgbClr val="001E0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764" autoAdjust="0"/>
  </p:normalViewPr>
  <p:slideViewPr>
    <p:cSldViewPr>
      <p:cViewPr varScale="1">
        <p:scale>
          <a:sx n="70" d="100"/>
          <a:sy n="70" d="100"/>
        </p:scale>
        <p:origin x="-154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E5C196-AF6F-4FE4-ADFE-57B21D5671E7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15847-5672-4BDF-8FB9-51641F002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3368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9E486-F41F-4259-9B88-9420CDCFC2A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E96F3-A5AD-4CBF-88D2-FA8B619E75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9E486-F41F-4259-9B88-9420CDCFC2A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E96F3-A5AD-4CBF-88D2-FA8B619E75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9E486-F41F-4259-9B88-9420CDCFC2A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E96F3-A5AD-4CBF-88D2-FA8B619E75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9E486-F41F-4259-9B88-9420CDCFC2A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E96F3-A5AD-4CBF-88D2-FA8B619E75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9E486-F41F-4259-9B88-9420CDCFC2A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E96F3-A5AD-4CBF-88D2-FA8B619E75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9E486-F41F-4259-9B88-9420CDCFC2A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E96F3-A5AD-4CBF-88D2-FA8B619E75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9E486-F41F-4259-9B88-9420CDCFC2A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E96F3-A5AD-4CBF-88D2-FA8B619E75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9E486-F41F-4259-9B88-9420CDCFC2A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E96F3-A5AD-4CBF-88D2-FA8B619E75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9E486-F41F-4259-9B88-9420CDCFC2A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E96F3-A5AD-4CBF-88D2-FA8B619E75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9E486-F41F-4259-9B88-9420CDCFC2A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E96F3-A5AD-4CBF-88D2-FA8B619E75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9E486-F41F-4259-9B88-9420CDCFC2A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E96F3-A5AD-4CBF-88D2-FA8B619E75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7BB9E486-F41F-4259-9B88-9420CDCFC2A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578E96F3-A5AD-4CBF-88D2-FA8B619E75B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772400" cy="1470025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VY_52_INOVACE_34_</a:t>
            </a:r>
            <a:br>
              <a:rPr lang="cs-CZ" sz="3600" dirty="0" smtClean="0">
                <a:solidFill>
                  <a:srgbClr val="C00000"/>
                </a:solidFill>
              </a:rPr>
            </a:br>
            <a:r>
              <a:rPr lang="cs-CZ" sz="3600" dirty="0" smtClean="0">
                <a:solidFill>
                  <a:srgbClr val="C00000"/>
                </a:solidFill>
              </a:rPr>
              <a:t>Dopravní značky</a:t>
            </a:r>
            <a:endParaRPr lang="cs-CZ" sz="3600" cap="none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55010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ČLOVĚK A JEHO SVĚT</a:t>
            </a:r>
          </a:p>
          <a:p>
            <a:pPr algn="ctr"/>
            <a:r>
              <a:rPr lang="cs-CZ" sz="3200" dirty="0" smtClean="0"/>
              <a:t>3. ročník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73270" y="5157192"/>
            <a:ext cx="398840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Ing. Hana Adamcová</a:t>
            </a:r>
          </a:p>
          <a:p>
            <a:pPr algn="ctr"/>
            <a:r>
              <a:rPr lang="cs-CZ" sz="3200" dirty="0" smtClean="0"/>
              <a:t>Vytvořeno: 2011</a:t>
            </a:r>
          </a:p>
        </p:txBody>
      </p:sp>
    </p:spTree>
    <p:extLst>
      <p:ext uri="{BB962C8B-B14F-4D97-AF65-F5344CB8AC3E}">
        <p14:creationId xmlns:p14="http://schemas.microsoft.com/office/powerpoint/2010/main" val="6053822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5400" b="1" cap="all" dirty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1550" y="2276475"/>
            <a:ext cx="6514925" cy="163121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800" b="1" dirty="0">
                <a:solidFill>
                  <a:srgbClr val="002060"/>
                </a:solidFill>
              </a:rPr>
              <a:t>Výukový materiál je určen:</a:t>
            </a:r>
          </a:p>
          <a:p>
            <a:pPr>
              <a:defRPr/>
            </a:pPr>
            <a:endParaRPr lang="cs-CZ" sz="2400" dirty="0"/>
          </a:p>
          <a:p>
            <a:pPr marL="285750" indent="-285750">
              <a:buFont typeface="Arial" pitchFamily="34" charset="0"/>
              <a:buChar char="•"/>
              <a:defRPr/>
            </a:pPr>
            <a:r>
              <a:rPr lang="cs-CZ" sz="2400" dirty="0"/>
              <a:t>pro </a:t>
            </a:r>
            <a:r>
              <a:rPr lang="cs-CZ" sz="2400" dirty="0" smtClean="0"/>
              <a:t>3. </a:t>
            </a:r>
            <a:r>
              <a:rPr lang="cs-CZ" sz="2400" dirty="0"/>
              <a:t>ročník k </a:t>
            </a:r>
            <a:r>
              <a:rPr lang="cs-CZ" sz="2400" dirty="0" smtClean="0"/>
              <a:t>výkladu daného tématu</a:t>
            </a:r>
          </a:p>
          <a:p>
            <a:pPr marL="285750" indent="-285750">
              <a:buFont typeface="Arial" pitchFamily="34" charset="0"/>
              <a:buChar char="•"/>
              <a:defRPr/>
            </a:pPr>
            <a:r>
              <a:rPr lang="cs-CZ" sz="2400" dirty="0" smtClean="0"/>
              <a:t>výběrem snímků k opakování probrané látky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67388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3" y="620688"/>
            <a:ext cx="8136904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Doprava na silnici musí mít určitý řád. To nám zabezpečují:</a:t>
            </a:r>
          </a:p>
          <a:p>
            <a:endParaRPr lang="cs-CZ" sz="3200" dirty="0" smtClean="0">
              <a:solidFill>
                <a:srgbClr val="C000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b="1" dirty="0" smtClean="0">
                <a:solidFill>
                  <a:srgbClr val="C00000"/>
                </a:solidFill>
              </a:rPr>
              <a:t>dopravní značky,</a:t>
            </a:r>
          </a:p>
          <a:p>
            <a:endParaRPr lang="cs-CZ" sz="3200" b="1" dirty="0" smtClean="0">
              <a:solidFill>
                <a:srgbClr val="C000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</a:rPr>
              <a:t> světelné a zvukové signály,</a:t>
            </a:r>
          </a:p>
          <a:p>
            <a:endParaRPr lang="cs-CZ" sz="3200" b="1" dirty="0" smtClean="0">
              <a:solidFill>
                <a:srgbClr val="C000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>
                <a:solidFill>
                  <a:srgbClr val="C00000"/>
                </a:solidFill>
              </a:rPr>
              <a:t> </a:t>
            </a:r>
            <a:r>
              <a:rPr lang="cs-CZ" sz="3200" b="1" dirty="0" smtClean="0">
                <a:solidFill>
                  <a:srgbClr val="C00000"/>
                </a:solidFill>
              </a:rPr>
              <a:t>dopravní zařízení.</a:t>
            </a:r>
          </a:p>
          <a:p>
            <a:r>
              <a:rPr lang="cs-CZ" dirty="0" smtClean="0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43822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42493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DOPRAVNÍ ZNAČKY DĚLÍME NA 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4000" b="1" dirty="0" smtClean="0">
                <a:solidFill>
                  <a:srgbClr val="FF6915"/>
                </a:solidFill>
              </a:rPr>
              <a:t>svislé</a:t>
            </a:r>
            <a:r>
              <a:rPr lang="cs-CZ" sz="4000" b="1" dirty="0" smtClean="0"/>
              <a:t> </a:t>
            </a:r>
            <a:r>
              <a:rPr lang="cs-CZ" sz="3600" b="1" dirty="0" smtClean="0"/>
              <a:t>– </a:t>
            </a:r>
            <a:r>
              <a:rPr lang="cs-CZ" sz="3600" dirty="0" smtClean="0"/>
              <a:t>jsou umístěny na panelech, stojanech nebo jsou na určitou dobu zabudovány do terénu</a:t>
            </a:r>
            <a:endParaRPr lang="cs-CZ" sz="3600" b="1" dirty="0" smtClean="0">
              <a:solidFill>
                <a:srgbClr val="FF6915"/>
              </a:solidFill>
            </a:endParaRPr>
          </a:p>
          <a:p>
            <a:endParaRPr lang="cs-CZ" sz="4000" dirty="0" smtClean="0"/>
          </a:p>
          <a:p>
            <a:endParaRPr lang="cs-CZ" sz="40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4000" b="1" dirty="0" smtClean="0">
                <a:solidFill>
                  <a:srgbClr val="FF6915"/>
                </a:solidFill>
              </a:rPr>
              <a:t>vodorovné </a:t>
            </a:r>
            <a:r>
              <a:rPr lang="cs-CZ" sz="3600" dirty="0" smtClean="0"/>
              <a:t>– jsou vyznačeny přímo na vozovce</a:t>
            </a:r>
            <a:endParaRPr lang="cs-CZ" sz="4000" b="1" dirty="0">
              <a:solidFill>
                <a:srgbClr val="FF691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64046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0" y="404664"/>
            <a:ext cx="914400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Svislé značky podle </a:t>
            </a:r>
            <a:r>
              <a:rPr lang="cs-CZ" sz="3600" b="1" dirty="0">
                <a:solidFill>
                  <a:srgbClr val="7030A0"/>
                </a:solidFill>
              </a:rPr>
              <a:t>v</a:t>
            </a:r>
            <a:r>
              <a:rPr lang="cs-CZ" sz="3600" b="1" dirty="0" smtClean="0">
                <a:solidFill>
                  <a:srgbClr val="7030A0"/>
                </a:solidFill>
              </a:rPr>
              <a:t>ýznamu dělíme na :</a:t>
            </a:r>
          </a:p>
          <a:p>
            <a:endParaRPr lang="cs-CZ" sz="3600" b="1" dirty="0">
              <a:solidFill>
                <a:srgbClr val="7030A0"/>
              </a:solidFill>
            </a:endParaRPr>
          </a:p>
          <a:p>
            <a:pPr marL="1943100" lvl="3" indent="-571500">
              <a:buFont typeface="Arial" pitchFamily="34" charset="0"/>
              <a:buChar char="•"/>
            </a:pPr>
            <a:r>
              <a:rPr lang="cs-CZ" sz="3600" b="1" dirty="0" smtClean="0">
                <a:solidFill>
                  <a:srgbClr val="FF0000"/>
                </a:solidFill>
              </a:rPr>
              <a:t>výstražné značky</a:t>
            </a:r>
          </a:p>
          <a:p>
            <a:pPr marL="571500" indent="-571500">
              <a:buFont typeface="Arial" pitchFamily="34" charset="0"/>
              <a:buChar char="•"/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 marL="1943100" lvl="3" indent="-571500">
              <a:buFont typeface="Arial" pitchFamily="34" charset="0"/>
              <a:buChar char="•"/>
            </a:pPr>
            <a:r>
              <a:rPr lang="cs-CZ" sz="3600" b="1" dirty="0" smtClean="0">
                <a:solidFill>
                  <a:srgbClr val="FF0000"/>
                </a:solidFill>
              </a:rPr>
              <a:t>zákazové značky</a:t>
            </a:r>
          </a:p>
          <a:p>
            <a:pPr marL="571500" indent="-571500">
              <a:buFont typeface="Arial" pitchFamily="34" charset="0"/>
              <a:buChar char="•"/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 marL="1943100" lvl="3" indent="-571500">
              <a:buFont typeface="Arial" pitchFamily="34" charset="0"/>
              <a:buChar char="•"/>
            </a:pPr>
            <a:r>
              <a:rPr lang="cs-CZ" sz="3600" b="1" dirty="0" smtClean="0">
                <a:solidFill>
                  <a:srgbClr val="FF0000"/>
                </a:solidFill>
              </a:rPr>
              <a:t>příkazové značky</a:t>
            </a:r>
          </a:p>
          <a:p>
            <a:pPr marL="571500" indent="-571500">
              <a:buFont typeface="Arial" pitchFamily="34" charset="0"/>
              <a:buChar char="•"/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 marL="1943100" lvl="3" indent="-571500">
              <a:buFont typeface="Arial" pitchFamily="34" charset="0"/>
              <a:buChar char="•"/>
            </a:pPr>
            <a:r>
              <a:rPr lang="cs-CZ" sz="3600" b="1" dirty="0" smtClean="0">
                <a:solidFill>
                  <a:srgbClr val="FF0000"/>
                </a:solidFill>
              </a:rPr>
              <a:t>značky upravující přednost</a:t>
            </a:r>
          </a:p>
          <a:p>
            <a:pPr marL="571500" indent="-571500">
              <a:buFont typeface="Arial" pitchFamily="34" charset="0"/>
              <a:buChar char="•"/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 marL="1943100" lvl="3" indent="-571500">
              <a:buFont typeface="Arial" pitchFamily="34" charset="0"/>
              <a:buChar char="•"/>
            </a:pPr>
            <a:r>
              <a:rPr lang="cs-CZ" sz="3600" b="1" dirty="0" smtClean="0">
                <a:solidFill>
                  <a:srgbClr val="FF0000"/>
                </a:solidFill>
              </a:rPr>
              <a:t>informativní značky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31231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6080" y="326023"/>
            <a:ext cx="87947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VÝSTRAŽNÉ ZNAČKY </a:t>
            </a:r>
            <a:r>
              <a:rPr lang="cs-CZ" sz="3200" dirty="0" smtClean="0"/>
              <a:t>– dávají výstrahu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49312" y="4071955"/>
            <a:ext cx="27680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Náledí 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8606" y="3644415"/>
            <a:ext cx="21531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Zúžená vozovka</a:t>
            </a:r>
          </a:p>
          <a:p>
            <a:r>
              <a:rPr lang="cs-CZ" sz="2000" b="1" dirty="0" smtClean="0"/>
              <a:t>( z obou stran)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10547" y="3379058"/>
            <a:ext cx="27680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Nerovnost vozovky</a:t>
            </a:r>
            <a:endParaRPr lang="cs-CZ" sz="2000" b="1" dirty="0"/>
          </a:p>
        </p:txBody>
      </p:sp>
      <p:pic>
        <p:nvPicPr>
          <p:cNvPr id="2050" name="Picture 2" descr="C:\Users\Admin\Desktop\mamka\K640_P105093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63355" y="1390069"/>
            <a:ext cx="2561704" cy="1921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dmin\Desktop\mamka\K640_P105096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340768"/>
            <a:ext cx="32512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Admin\Desktop\mamka\K640_P1050939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935398" y="4419994"/>
            <a:ext cx="2784309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72110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6978" y="320189"/>
            <a:ext cx="82609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ZÁKAZOVÉ ZNAČKY </a:t>
            </a:r>
            <a:r>
              <a:rPr lang="cs-CZ" sz="3200" dirty="0" smtClean="0"/>
              <a:t>– něco zakazují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9391" y="1569205"/>
            <a:ext cx="23214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Zákaz předjíždění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62415" y="1415317"/>
            <a:ext cx="32592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Zákaz vjezdu nákladních automobilů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48881" y="4770403"/>
            <a:ext cx="28243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Zákaz vjezdu vozidel</a:t>
            </a:r>
            <a:endParaRPr lang="cs-CZ" sz="2000" b="1" dirty="0"/>
          </a:p>
        </p:txBody>
      </p:sp>
      <p:pic>
        <p:nvPicPr>
          <p:cNvPr id="5122" name="Picture 2" descr="C:\Users\Admin\Desktop\mamka\K640_P105093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649743">
            <a:off x="5927521" y="3047470"/>
            <a:ext cx="2858787" cy="2144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>
            <a:off x="7356914" y="2123203"/>
            <a:ext cx="0" cy="1161781"/>
          </a:xfrm>
          <a:prstGeom prst="straightConnector1">
            <a:avLst/>
          </a:prstGeom>
          <a:ln w="2857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3" name="Picture 3" descr="C:\Users\Admin\Desktop\mamka\K640_P105096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359378" y="1480336"/>
            <a:ext cx="2316115" cy="1737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2267744" y="2123203"/>
            <a:ext cx="2249691" cy="81661"/>
          </a:xfrm>
          <a:prstGeom prst="straightConnector1">
            <a:avLst/>
          </a:prstGeom>
          <a:ln w="2857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4" name="Picture 4" descr="C:\Users\Admin\Desktop\mamka\K640_P105097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0859" y="4171836"/>
            <a:ext cx="2753967" cy="2065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24180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8867" y="334476"/>
            <a:ext cx="84548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PŘÍKAZOVÉ ZNAČKY </a:t>
            </a:r>
            <a:r>
              <a:rPr lang="cs-CZ" sz="3200" dirty="0" smtClean="0"/>
              <a:t>– něco přikazují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15205" y="1397953"/>
            <a:ext cx="35083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Stezka pro chodce a cyklisty 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172855" y="1397953"/>
            <a:ext cx="261790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Kruhový objezd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1560" y="4558013"/>
            <a:ext cx="24482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Přikázaný směr jízda vlevo</a:t>
            </a:r>
            <a:endParaRPr lang="cs-CZ" sz="2000" b="1" dirty="0"/>
          </a:p>
        </p:txBody>
      </p:sp>
      <p:pic>
        <p:nvPicPr>
          <p:cNvPr id="3074" name="Picture 2" descr="C:\Users\Admin\Desktop\mamka\K640_P105093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427" y="1798063"/>
            <a:ext cx="32512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Admin\Desktop\mamka\K640_P105095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3944" y="2364848"/>
            <a:ext cx="2924220" cy="2193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Admin\Desktop\mamka\K640_P105093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038428">
            <a:off x="3381825" y="3767818"/>
            <a:ext cx="3051035" cy="2288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 flipH="1">
            <a:off x="2172855" y="1798063"/>
            <a:ext cx="886977" cy="121920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2339752" y="5265899"/>
            <a:ext cx="1873766" cy="539365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31510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975" y="188640"/>
            <a:ext cx="87149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ZNAČKY UPRAVUJÍCÍ PŘEDNOST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45810" y="953299"/>
            <a:ext cx="36724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Hlavní pozemní komunikace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62376" y="3580541"/>
            <a:ext cx="35527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Dej přednost v jízdě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2051" y="3404210"/>
            <a:ext cx="35527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Stůj, dej přednost v jízdě</a:t>
            </a:r>
            <a:endParaRPr lang="cs-CZ" sz="2000" b="1" dirty="0"/>
          </a:p>
        </p:txBody>
      </p:sp>
      <p:pic>
        <p:nvPicPr>
          <p:cNvPr id="13" name="Picture 3" descr="C:\Users\Admin\Desktop\mamka\K640_P105093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0250" y="4168755"/>
            <a:ext cx="32512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>
            <a:off x="5796136" y="4168755"/>
            <a:ext cx="861721" cy="96546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 descr="C:\Users\Admin\Desktop\mamka\K640_P105098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827" y="1083342"/>
            <a:ext cx="2996463" cy="2247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Admin\Desktop\mamka\K640_P105094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778060" y="1739374"/>
            <a:ext cx="1918674" cy="1439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Admin\Desktop\mamka\K640_P1050968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392" y="3980651"/>
            <a:ext cx="2651787" cy="19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382051" y="6145999"/>
            <a:ext cx="355271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Křižovatka s vedlejší pozemní komunikací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4612816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5724128" y="5188572"/>
            <a:ext cx="30710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Přechod pro chodce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043608" y="5029809"/>
            <a:ext cx="16048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Parkoviště 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-108520" y="188640"/>
            <a:ext cx="9433047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INFORMATIVNÍ ZNAČKY-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informují</a:t>
            </a:r>
            <a:endParaRPr lang="cs-CZ" sz="3200" dirty="0"/>
          </a:p>
        </p:txBody>
      </p:sp>
      <p:pic>
        <p:nvPicPr>
          <p:cNvPr id="6146" name="Picture 2" descr="C:\Users\Admin\Desktop\mamka\K640_P105095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010" y="2198767"/>
            <a:ext cx="32512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1043608" y="3212976"/>
            <a:ext cx="1128002" cy="197181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3" descr="C:\Users\Admin\Desktop\mamka\K640_P105093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510674" y="1994811"/>
            <a:ext cx="32512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9" name="Přímá spojnice se šipkou 18"/>
          <p:cNvCxnSpPr/>
          <p:nvPr/>
        </p:nvCxnSpPr>
        <p:spPr>
          <a:xfrm flipV="1">
            <a:off x="6372200" y="2198767"/>
            <a:ext cx="764074" cy="3055821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09224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108520" y="188640"/>
            <a:ext cx="9433047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INFORMATIVNÍ ZNAČKY-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informují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84474" y="1844824"/>
            <a:ext cx="26890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Návěst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5291" y="5157192"/>
            <a:ext cx="228832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Směrová tabule </a:t>
            </a:r>
            <a:endParaRPr lang="cs-CZ" sz="2000" b="1" dirty="0"/>
          </a:p>
        </p:txBody>
      </p:sp>
      <p:pic>
        <p:nvPicPr>
          <p:cNvPr id="7170" name="Picture 2" descr="C:\Users\Admin\Desktop\mamka\K640_P105096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3396" y="2564904"/>
            <a:ext cx="32512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Admin\Desktop\mamka\K640_P105097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420888"/>
            <a:ext cx="32512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50387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36962" y="1556792"/>
            <a:ext cx="6107038" cy="7920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Signál s červeným světlem </a:t>
            </a:r>
            <a:r>
              <a:rPr lang="cs-CZ" b="1" dirty="0" smtClean="0">
                <a:solidFill>
                  <a:srgbClr val="C00000"/>
                </a:solidFill>
              </a:rPr>
              <a:t>Stůj!</a:t>
            </a:r>
            <a:r>
              <a:rPr lang="cs-CZ" b="1" dirty="0" smtClean="0"/>
              <a:t>    </a:t>
            </a:r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7504" y="260648"/>
            <a:ext cx="88569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SVĚTELNÉ A ZVUKOVÉ SIGNÁLY</a:t>
            </a:r>
            <a:endParaRPr lang="cs-CZ" sz="40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3069554" y="2291009"/>
            <a:ext cx="6182967" cy="792089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384048" indent="-274320" algn="l" rtl="0" eaLnBrk="1" latinLnBrk="1" hangingPunct="1">
              <a:spcBef>
                <a:spcPct val="20000"/>
              </a:spcBef>
              <a:buClr>
                <a:schemeClr val="tx2"/>
              </a:buClr>
              <a:buSzPct val="75000"/>
              <a:buFont typeface="Wingdings 2" pitchFamily="18" charset="2"/>
              <a:buChar char=""/>
              <a:defRPr sz="27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  <a:lvl2pPr marL="676656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3" pitchFamily="18" charset="2"/>
              <a:buChar char="­"/>
              <a:defRPr sz="21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2pPr>
            <a:lvl3pPr marL="932688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3pPr>
            <a:lvl4pPr marL="1197864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4pPr>
            <a:lvl5pPr marL="1463040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5pPr>
            <a:lvl6pPr marL="1719072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6pPr>
            <a:lvl7pPr marL="1984248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7pPr>
            <a:lvl8pPr marL="2249424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6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8pPr>
            <a:lvl9pPr marL="2505456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6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9pPr>
          </a:lstStyle>
          <a:p>
            <a:pPr marL="0" indent="0">
              <a:buFont typeface="Wingdings 2" pitchFamily="18" charset="2"/>
              <a:buNone/>
            </a:pPr>
            <a:r>
              <a:rPr lang="cs-CZ" b="1" dirty="0" smtClean="0"/>
              <a:t>Signál s oranžovým světlem </a:t>
            </a:r>
            <a:r>
              <a:rPr lang="cs-CZ" b="1" dirty="0" smtClean="0">
                <a:solidFill>
                  <a:srgbClr val="FF6915"/>
                </a:solidFill>
              </a:rPr>
              <a:t>Pozor!    </a:t>
            </a:r>
          </a:p>
          <a:p>
            <a:pPr marL="0" indent="0">
              <a:buFont typeface="Wingdings 2" pitchFamily="18" charset="2"/>
              <a:buNone/>
            </a:pPr>
            <a:endParaRPr lang="cs-CZ" b="1" dirty="0"/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3069555" y="3068960"/>
            <a:ext cx="6182966" cy="792089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384048" indent="-274320" algn="l" rtl="0" eaLnBrk="1" latinLnBrk="1" hangingPunct="1">
              <a:spcBef>
                <a:spcPct val="20000"/>
              </a:spcBef>
              <a:buClr>
                <a:schemeClr val="tx2"/>
              </a:buClr>
              <a:buSzPct val="75000"/>
              <a:buFont typeface="Wingdings 2" pitchFamily="18" charset="2"/>
              <a:buChar char=""/>
              <a:defRPr sz="27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  <a:lvl2pPr marL="676656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3" pitchFamily="18" charset="2"/>
              <a:buChar char="­"/>
              <a:defRPr sz="21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2pPr>
            <a:lvl3pPr marL="932688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3pPr>
            <a:lvl4pPr marL="1197864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4pPr>
            <a:lvl5pPr marL="1463040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5pPr>
            <a:lvl6pPr marL="1719072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6pPr>
            <a:lvl7pPr marL="1984248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7pPr>
            <a:lvl8pPr marL="2249424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6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8pPr>
            <a:lvl9pPr marL="2505456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6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9pPr>
          </a:lstStyle>
          <a:p>
            <a:pPr marL="0" indent="0">
              <a:buFont typeface="Wingdings 2" pitchFamily="18" charset="2"/>
              <a:buNone/>
            </a:pPr>
            <a:r>
              <a:rPr lang="cs-CZ" b="1" dirty="0" smtClean="0"/>
              <a:t>Signál se zeleným světlem </a:t>
            </a:r>
            <a:r>
              <a:rPr lang="cs-CZ" b="1" dirty="0" smtClean="0">
                <a:solidFill>
                  <a:srgbClr val="00B050"/>
                </a:solidFill>
              </a:rPr>
              <a:t>Volno.</a:t>
            </a:r>
            <a:r>
              <a:rPr lang="cs-CZ" b="1" dirty="0" smtClean="0"/>
              <a:t>    </a:t>
            </a:r>
          </a:p>
          <a:p>
            <a:pPr marL="0" indent="0">
              <a:buFont typeface="Wingdings 2" pitchFamily="18" charset="2"/>
              <a:buNone/>
            </a:pPr>
            <a:endParaRPr lang="cs-CZ" b="1" dirty="0"/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1619672" y="4365104"/>
            <a:ext cx="4208935" cy="792089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384048" indent="-274320" algn="l" rtl="0" eaLnBrk="1" latinLnBrk="1" hangingPunct="1">
              <a:spcBef>
                <a:spcPct val="20000"/>
              </a:spcBef>
              <a:buClr>
                <a:schemeClr val="tx2"/>
              </a:buClr>
              <a:buSzPct val="75000"/>
              <a:buFont typeface="Wingdings 2" pitchFamily="18" charset="2"/>
              <a:buChar char=""/>
              <a:defRPr sz="27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  <a:lvl2pPr marL="676656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3" pitchFamily="18" charset="2"/>
              <a:buChar char="­"/>
              <a:defRPr sz="21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2pPr>
            <a:lvl3pPr marL="932688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3pPr>
            <a:lvl4pPr marL="1197864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4pPr>
            <a:lvl5pPr marL="1463040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5pPr>
            <a:lvl6pPr marL="1719072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6pPr>
            <a:lvl7pPr marL="1984248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7pPr>
            <a:lvl8pPr marL="2249424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6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8pPr>
            <a:lvl9pPr marL="2505456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6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9pPr>
          </a:lstStyle>
          <a:p>
            <a:pPr marL="0" indent="0">
              <a:buFont typeface="Wingdings 2" pitchFamily="18" charset="2"/>
              <a:buNone/>
            </a:pPr>
            <a:r>
              <a:rPr lang="cs-CZ" b="1" dirty="0" smtClean="0"/>
              <a:t>Signál pro chodce </a:t>
            </a:r>
            <a:r>
              <a:rPr lang="cs-CZ" b="1" dirty="0" smtClean="0">
                <a:solidFill>
                  <a:srgbClr val="C00000"/>
                </a:solidFill>
              </a:rPr>
              <a:t>Stůj! </a:t>
            </a:r>
            <a:r>
              <a:rPr lang="cs-CZ" b="1" dirty="0" smtClean="0"/>
              <a:t>   </a:t>
            </a:r>
          </a:p>
          <a:p>
            <a:pPr marL="0" indent="0">
              <a:buFont typeface="Wingdings 2" pitchFamily="18" charset="2"/>
              <a:buNone/>
            </a:pPr>
            <a:endParaRPr lang="cs-CZ" b="1" dirty="0"/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1583667" y="5445224"/>
            <a:ext cx="4280943" cy="792089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384048" indent="-274320" algn="l" rtl="0" eaLnBrk="1" latinLnBrk="1" hangingPunct="1">
              <a:spcBef>
                <a:spcPct val="20000"/>
              </a:spcBef>
              <a:buClr>
                <a:schemeClr val="tx2"/>
              </a:buClr>
              <a:buSzPct val="75000"/>
              <a:buFont typeface="Wingdings 2" pitchFamily="18" charset="2"/>
              <a:buChar char=""/>
              <a:defRPr sz="27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  <a:lvl2pPr marL="676656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3" pitchFamily="18" charset="2"/>
              <a:buChar char="­"/>
              <a:defRPr sz="21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2pPr>
            <a:lvl3pPr marL="932688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3pPr>
            <a:lvl4pPr marL="1197864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4pPr>
            <a:lvl5pPr marL="1463040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5pPr>
            <a:lvl6pPr marL="1719072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6pPr>
            <a:lvl7pPr marL="1984248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7pPr>
            <a:lvl8pPr marL="2249424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6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8pPr>
            <a:lvl9pPr marL="2505456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6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9pPr>
          </a:lstStyle>
          <a:p>
            <a:pPr marL="0" indent="0">
              <a:buFont typeface="Wingdings 2" pitchFamily="18" charset="2"/>
              <a:buNone/>
            </a:pPr>
            <a:r>
              <a:rPr lang="cs-CZ" b="1" dirty="0" smtClean="0"/>
              <a:t>Signál pro chodce </a:t>
            </a:r>
            <a:r>
              <a:rPr lang="cs-CZ" b="1" dirty="0" smtClean="0">
                <a:solidFill>
                  <a:srgbClr val="00B050"/>
                </a:solidFill>
              </a:rPr>
              <a:t>Volno.</a:t>
            </a:r>
            <a:r>
              <a:rPr lang="cs-CZ" b="1" dirty="0" smtClean="0"/>
              <a:t>    </a:t>
            </a:r>
          </a:p>
          <a:p>
            <a:pPr marL="0" indent="0">
              <a:buFont typeface="Wingdings 2" pitchFamily="18" charset="2"/>
              <a:buNone/>
            </a:pPr>
            <a:endParaRPr lang="cs-CZ" b="1" dirty="0"/>
          </a:p>
        </p:txBody>
      </p:sp>
      <p:pic>
        <p:nvPicPr>
          <p:cNvPr id="1026" name="Picture 2" descr="C:\Users\Admin\Desktop\mamka\K640_P105094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4610" y="4365104"/>
            <a:ext cx="32512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Desktop\mamka\K640_P105094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5928" y="1520304"/>
            <a:ext cx="32512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74287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107504" y="908050"/>
            <a:ext cx="8928991" cy="31700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organizace</a:t>
            </a:r>
          </a:p>
          <a:p>
            <a:pPr eaLnBrk="1" hangingPunct="1"/>
            <a:r>
              <a:rPr lang="cs-CZ" sz="2000" dirty="0"/>
              <a:t>Zpracováno v programu Microsoft Office 2010.</a:t>
            </a:r>
          </a:p>
          <a:p>
            <a:pPr eaLnBrk="1" hangingPunct="1"/>
            <a:r>
              <a:rPr lang="cs-CZ" sz="2000" dirty="0"/>
              <a:t>Použité obrázky pocházejí z vlastních zdrojů.</a:t>
            </a:r>
          </a:p>
          <a:p>
            <a:pPr eaLnBrk="1" hangingPunct="1"/>
            <a:endParaRPr lang="cs-CZ" sz="2000" dirty="0" smtClean="0"/>
          </a:p>
          <a:p>
            <a:pPr eaLnBrk="1" hangingPunct="1"/>
            <a:r>
              <a:rPr lang="cs-CZ" sz="2000" dirty="0" smtClean="0"/>
              <a:t>Použitá literatura:</a:t>
            </a:r>
          </a:p>
          <a:p>
            <a:r>
              <a:rPr lang="cs-CZ" sz="2000" dirty="0"/>
              <a:t>ŠTIKOVÁ, Věra. Prvouka 3 : Učebnice pro 3.ročník základní školy. Brno : Nová škola, 2002. 75 s. ISBN 80-7289-044-1. </a:t>
            </a:r>
          </a:p>
          <a:p>
            <a:pPr eaLnBrk="1" hangingPunct="1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06700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299</TotalTime>
  <Words>282</Words>
  <Application>Microsoft Office PowerPoint</Application>
  <PresentationFormat>Předvádění na obrazovce (4:3)</PresentationFormat>
  <Paragraphs>72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Silk</vt:lpstr>
      <vt:lpstr>VY_52_INOVACE_34_ Dopravní značky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značky</dc:title>
  <dc:creator>ivulin</dc:creator>
  <cp:lastModifiedBy>VLASTNIK</cp:lastModifiedBy>
  <cp:revision>38</cp:revision>
  <dcterms:created xsi:type="dcterms:W3CDTF">2011-09-18T15:19:18Z</dcterms:created>
  <dcterms:modified xsi:type="dcterms:W3CDTF">2013-02-18T08:27:16Z</dcterms:modified>
</cp:coreProperties>
</file>