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60" r:id="rId2"/>
    <p:sldId id="265" r:id="rId3"/>
    <p:sldId id="267" r:id="rId4"/>
    <p:sldId id="268" r:id="rId5"/>
    <p:sldId id="269" r:id="rId6"/>
    <p:sldId id="270" r:id="rId7"/>
    <p:sldId id="266" r:id="rId8"/>
    <p:sldId id="271" r:id="rId9"/>
    <p:sldId id="258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2B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7761E-F638-453F-9E76-434395BED81F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D9B7B-F104-422A-986F-573F5BE67B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665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4866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VY_52_INOVACE_35_</a:t>
            </a:r>
            <a:br>
              <a:rPr lang="cs-CZ" sz="3600" dirty="0" smtClean="0"/>
            </a:br>
            <a:r>
              <a:rPr lang="cs-CZ" sz="3600" dirty="0" smtClean="0"/>
              <a:t>Země</a:t>
            </a:r>
            <a:endParaRPr lang="cs-CZ" sz="36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53851" y="2286000"/>
            <a:ext cx="4036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>
                <a:solidFill>
                  <a:srgbClr val="002060"/>
                </a:solidFill>
              </a:rPr>
              <a:t>ČLOVĚK A JEHO </a:t>
            </a:r>
            <a:r>
              <a:rPr lang="cs-CZ" sz="3200" dirty="0" smtClean="0">
                <a:solidFill>
                  <a:srgbClr val="002060"/>
                </a:solidFill>
              </a:rPr>
              <a:t>SVĚT</a:t>
            </a:r>
          </a:p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5. ročník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565159" y="5156722"/>
            <a:ext cx="39002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4191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62960" y="2276475"/>
            <a:ext cx="888104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b="1" dirty="0" smtClean="0">
                <a:solidFill>
                  <a:srgbClr val="002060"/>
                </a:solidFill>
              </a:rPr>
              <a:t>Prezentace řeší problematiku planety, na které žijeme. Seznamuje žáky s pohyby, které planeta Země vykonává a s jejich důsledky.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2152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2926" y="116632"/>
            <a:ext cx="8733656" cy="792088"/>
          </a:xfrm>
        </p:spPr>
        <p:txBody>
          <a:bodyPr>
            <a:noAutofit/>
          </a:bodyPr>
          <a:lstStyle/>
          <a:p>
            <a:r>
              <a:rPr lang="cs-CZ" sz="4000" dirty="0" smtClean="0"/>
              <a:t>Země – planeta, na které žijeme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Vznikla  postupným smršťováním z oblaku plynu a   prachu.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Během vývoje prošla řadou změn (vzhled a vlastnosti).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Povrch tvoří pevnina a oceány.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Je součástí sluneční soustavy.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Je jedinou planetou, na které je život.</a:t>
            </a:r>
          </a:p>
          <a:p>
            <a:pPr indent="0">
              <a:buNone/>
            </a:pPr>
            <a:endParaRPr lang="cs-CZ" dirty="0" smtClean="0">
              <a:latin typeface="Adobe Garamond Pro Bold" pitchFamily="18" charset="0"/>
            </a:endParaRPr>
          </a:p>
        </p:txBody>
      </p:sp>
      <p:pic>
        <p:nvPicPr>
          <p:cNvPr id="4" name="Picture 2" descr="F:\fotečky haničky\Fotky finale 09-10\Výlet 5.r\P10104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6884" r="17030" b="25860"/>
          <a:stretch/>
        </p:blipFill>
        <p:spPr bwMode="auto">
          <a:xfrm rot="18602375">
            <a:off x="6214608" y="3910381"/>
            <a:ext cx="2463160" cy="205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14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615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Země – </a:t>
            </a:r>
            <a:r>
              <a:rPr lang="cs-CZ" sz="4000" dirty="0" smtClean="0"/>
              <a:t>vhodné podmínky pro život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84784"/>
            <a:ext cx="7344816" cy="4525963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Příznivá vzdálenost od Slunce.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Světlo a teplo, které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jí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poskytuje Slunce.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Atmosféra, která ji chrání před slunečními paprsky.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Přítomnost vody v kapalném skupenství.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Pohyby Země.</a:t>
            </a:r>
          </a:p>
          <a:p>
            <a:pPr marL="329184" lvl="1" indent="0">
              <a:buNone/>
            </a:pPr>
            <a:endParaRPr lang="cs-CZ" sz="2400" dirty="0">
              <a:latin typeface="Adobe Garamond Pro Bold" pitchFamily="18" charset="0"/>
            </a:endParaRPr>
          </a:p>
          <a:p>
            <a:pPr marL="329184" lvl="1" indent="0">
              <a:buNone/>
            </a:pPr>
            <a:endParaRPr lang="cs-CZ" sz="2400" dirty="0" smtClean="0">
              <a:latin typeface="Adobe Garamond Pro Bold" pitchFamily="18" charset="0"/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251520" y="3758957"/>
            <a:ext cx="8797541" cy="2727921"/>
            <a:chOff x="251520" y="3729969"/>
            <a:chExt cx="8797541" cy="2727921"/>
          </a:xfrm>
        </p:grpSpPr>
        <p:sp>
          <p:nvSpPr>
            <p:cNvPr id="7" name="Vývojový diagram: spojnice 6"/>
            <p:cNvSpPr/>
            <p:nvPr/>
          </p:nvSpPr>
          <p:spPr>
            <a:xfrm>
              <a:off x="6888821" y="3729969"/>
              <a:ext cx="2160240" cy="2592288"/>
            </a:xfrm>
            <a:prstGeom prst="flowChartConnector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603051" y="5368520"/>
              <a:ext cx="290335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C00000"/>
                  </a:solidFill>
                </a:rPr>
                <a:t>asi 150 milionů kilometrů</a:t>
              </a:r>
              <a:endParaRPr lang="cs-CZ" sz="20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9" name="Přímá spojnice se šipkou 8"/>
            <p:cNvCxnSpPr/>
            <p:nvPr/>
          </p:nvCxnSpPr>
          <p:spPr>
            <a:xfrm>
              <a:off x="3368822" y="5013176"/>
              <a:ext cx="3291410" cy="0"/>
            </a:xfrm>
            <a:prstGeom prst="straightConnector1">
              <a:avLst/>
            </a:prstGeom>
            <a:ln w="28575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ovéPole 9"/>
            <p:cNvSpPr txBox="1"/>
            <p:nvPr/>
          </p:nvSpPr>
          <p:spPr>
            <a:xfrm>
              <a:off x="3603050" y="4327616"/>
              <a:ext cx="315503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>
                  <a:solidFill>
                    <a:srgbClr val="C00000"/>
                  </a:solidFill>
                </a:rPr>
                <a:t>v</a:t>
              </a:r>
              <a:r>
                <a:rPr lang="cs-CZ" sz="2000" b="1" dirty="0" smtClean="0">
                  <a:solidFill>
                    <a:srgbClr val="C00000"/>
                  </a:solidFill>
                </a:rPr>
                <a:t>zdálenost </a:t>
              </a:r>
              <a:r>
                <a:rPr lang="cs-CZ" sz="2000" b="1" dirty="0" smtClean="0">
                  <a:solidFill>
                    <a:srgbClr val="C00000"/>
                  </a:solidFill>
                </a:rPr>
                <a:t>Země od Slunce</a:t>
              </a:r>
              <a:endParaRPr lang="cs-CZ" sz="2000" b="1" dirty="0">
                <a:solidFill>
                  <a:srgbClr val="C00000"/>
                </a:solidFill>
              </a:endParaRPr>
            </a:p>
          </p:txBody>
        </p:sp>
        <p:pic>
          <p:nvPicPr>
            <p:cNvPr id="11" name="Picture 2" descr="G:\DCIM\108_PANA\P108002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4327616"/>
              <a:ext cx="2840365" cy="21302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8263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66370" y="184537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r>
              <a:rPr lang="cs-CZ" dirty="0" smtClean="0"/>
              <a:t>Pohyby Země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065927"/>
            <a:ext cx="3935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02B"/>
                </a:solidFill>
              </a:rPr>
              <a:t>1. </a:t>
            </a:r>
            <a:r>
              <a:rPr lang="cs-CZ" sz="2800" b="1" dirty="0" smtClean="0">
                <a:solidFill>
                  <a:srgbClr val="0060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Otáčení kolem své osy</a:t>
            </a:r>
            <a:endParaRPr lang="cs-CZ" sz="2800" b="1" dirty="0">
              <a:solidFill>
                <a:srgbClr val="00602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5926762" y="980728"/>
            <a:ext cx="2869208" cy="4405719"/>
            <a:chOff x="5532882" y="2132856"/>
            <a:chExt cx="2869208" cy="4405719"/>
          </a:xfrm>
        </p:grpSpPr>
        <p:pic>
          <p:nvPicPr>
            <p:cNvPr id="4" name="Picture 3" descr="F:\DCIM\108_PANA\P1080611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27" t="3624" r="19020" b="8552"/>
            <a:stretch/>
          </p:blipFill>
          <p:spPr bwMode="auto">
            <a:xfrm rot="16565913">
              <a:off x="5516944" y="3101358"/>
              <a:ext cx="2901084" cy="2869208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6" name="Přímá spojnice 5"/>
            <p:cNvCxnSpPr/>
            <p:nvPr/>
          </p:nvCxnSpPr>
          <p:spPr>
            <a:xfrm flipH="1">
              <a:off x="6081917" y="2132856"/>
              <a:ext cx="1872208" cy="440571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ovéPole 7"/>
          <p:cNvSpPr txBox="1"/>
          <p:nvPr/>
        </p:nvSpPr>
        <p:spPr>
          <a:xfrm>
            <a:off x="539552" y="2420888"/>
            <a:ext cx="48965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Otáčení Země kolem své osy způsobuje střídání dne a noci.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Země se kolem své osy otočí za 24 hodin.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Střídá se den a noc.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2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23528" y="116632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r>
              <a:rPr lang="cs-CZ" dirty="0" smtClean="0"/>
              <a:t>Pohyby Země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04466" y="1244904"/>
            <a:ext cx="3855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602B"/>
                </a:solidFill>
              </a:rPr>
              <a:t>2</a:t>
            </a:r>
            <a:r>
              <a:rPr lang="cs-CZ" sz="2800" b="1" dirty="0" smtClean="0">
                <a:solidFill>
                  <a:srgbClr val="00602B"/>
                </a:solidFill>
              </a:rPr>
              <a:t>. </a:t>
            </a:r>
            <a:r>
              <a:rPr lang="cs-CZ" sz="2800" b="1" dirty="0" smtClean="0">
                <a:solidFill>
                  <a:srgbClr val="0060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Obíhání kolem Slunce</a:t>
            </a:r>
            <a:endParaRPr lang="cs-CZ" sz="2800" b="1" dirty="0">
              <a:solidFill>
                <a:srgbClr val="00602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28958" y="1916832"/>
            <a:ext cx="77048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Země obíhá kolem Slunce po oběžné dráze.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Obíhání kolem Slunce má za následek střídání ročních období.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Doba oběhu je 365 a čtvrt dne.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33" name="Skupina 32"/>
          <p:cNvGrpSpPr/>
          <p:nvPr/>
        </p:nvGrpSpPr>
        <p:grpSpPr>
          <a:xfrm>
            <a:off x="2534768" y="4082276"/>
            <a:ext cx="3988822" cy="2566991"/>
            <a:chOff x="3146691" y="4174375"/>
            <a:chExt cx="3988822" cy="2566991"/>
          </a:xfrm>
        </p:grpSpPr>
        <p:sp>
          <p:nvSpPr>
            <p:cNvPr id="5" name="Ovál 4"/>
            <p:cNvSpPr/>
            <p:nvPr/>
          </p:nvSpPr>
          <p:spPr>
            <a:xfrm>
              <a:off x="3635896" y="4174375"/>
              <a:ext cx="3240360" cy="2566991"/>
            </a:xfrm>
            <a:prstGeom prst="ellipse">
              <a:avLst/>
            </a:prstGeom>
            <a:noFill/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3" descr="F:\DCIM\108_PANA\P1080611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27" t="3624" r="19020" b="8552"/>
            <a:stretch/>
          </p:blipFill>
          <p:spPr bwMode="auto">
            <a:xfrm rot="16565913">
              <a:off x="3367733" y="5411622"/>
              <a:ext cx="830599" cy="821472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Ovál 16"/>
            <p:cNvSpPr/>
            <p:nvPr/>
          </p:nvSpPr>
          <p:spPr>
            <a:xfrm>
              <a:off x="5028338" y="5089456"/>
              <a:ext cx="623782" cy="57990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Kruhová šipka 24"/>
            <p:cNvSpPr/>
            <p:nvPr/>
          </p:nvSpPr>
          <p:spPr>
            <a:xfrm rot="17029055">
              <a:off x="3146691" y="4512050"/>
              <a:ext cx="978408" cy="978408"/>
            </a:xfrm>
            <a:prstGeom prst="circular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pic>
          <p:nvPicPr>
            <p:cNvPr id="27" name="Picture 2" descr="F:\DCIM\108_PANA\P108061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303" t="6262" r="17273" b="8486"/>
            <a:stretch/>
          </p:blipFill>
          <p:spPr bwMode="auto">
            <a:xfrm rot="16979697">
              <a:off x="6402152" y="5154827"/>
              <a:ext cx="724567" cy="742154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" name="Kruhová šipka 31"/>
          <p:cNvSpPr/>
          <p:nvPr/>
        </p:nvSpPr>
        <p:spPr>
          <a:xfrm rot="3221815">
            <a:off x="5663309" y="4192682"/>
            <a:ext cx="978408" cy="97840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02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DCIM\108_PANA\P10807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5"/>
          <a:stretch/>
        </p:blipFill>
        <p:spPr bwMode="auto">
          <a:xfrm>
            <a:off x="875246" y="1240284"/>
            <a:ext cx="7585186" cy="537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759024" y="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r>
              <a:rPr lang="cs-CZ" dirty="0" smtClean="0"/>
              <a:t>Střídání ročních období</a:t>
            </a:r>
            <a:endParaRPr lang="cs-CZ" sz="4000" dirty="0"/>
          </a:p>
        </p:txBody>
      </p:sp>
      <p:sp>
        <p:nvSpPr>
          <p:cNvPr id="2" name="TextovéPole 1"/>
          <p:cNvSpPr txBox="1"/>
          <p:nvPr/>
        </p:nvSpPr>
        <p:spPr>
          <a:xfrm rot="19897251">
            <a:off x="2530145" y="1982768"/>
            <a:ext cx="8981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602B"/>
                </a:solidFill>
              </a:rPr>
              <a:t>JARO</a:t>
            </a:r>
            <a:endParaRPr lang="cs-CZ" sz="2400" b="1" dirty="0">
              <a:solidFill>
                <a:srgbClr val="00602B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rot="877111">
            <a:off x="5907336" y="2167434"/>
            <a:ext cx="8819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ZIMA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9503454">
            <a:off x="6047111" y="5039017"/>
            <a:ext cx="1273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PODZIM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1478751">
            <a:off x="2534625" y="4913142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LÉTO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6405" y="1308128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602B"/>
                </a:solidFill>
              </a:rPr>
              <a:t>Dny se prodlužují a noci zkracují.</a:t>
            </a:r>
            <a:endParaRPr lang="cs-CZ" b="1" dirty="0">
              <a:solidFill>
                <a:srgbClr val="00602B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61510" y="1473885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Dny se začínají </a:t>
            </a:r>
            <a:r>
              <a:rPr lang="cs-CZ" b="1" dirty="0" smtClean="0">
                <a:solidFill>
                  <a:srgbClr val="002060"/>
                </a:solidFill>
              </a:rPr>
              <a:t>prodlužovat </a:t>
            </a:r>
            <a:r>
              <a:rPr lang="cs-CZ" b="1" dirty="0" smtClean="0">
                <a:solidFill>
                  <a:srgbClr val="002060"/>
                </a:solidFill>
              </a:rPr>
              <a:t>a noci zkracovat.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01645" y="5738219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Dny se začínají zkracovat a noci prodlužovat.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91672" y="573938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Dny se stále zkracují a noci prodlužují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15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759024" y="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r>
              <a:rPr lang="cs-CZ" dirty="0" smtClean="0"/>
              <a:t>Střídání ročních období</a:t>
            </a:r>
            <a:endParaRPr lang="cs-CZ" sz="4000" dirty="0"/>
          </a:p>
        </p:txBody>
      </p:sp>
      <p:sp>
        <p:nvSpPr>
          <p:cNvPr id="2" name="TextovéPole 1"/>
          <p:cNvSpPr txBox="1"/>
          <p:nvPr/>
        </p:nvSpPr>
        <p:spPr>
          <a:xfrm rot="19897251">
            <a:off x="238055" y="340668"/>
            <a:ext cx="8981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602B"/>
                </a:solidFill>
              </a:rPr>
              <a:t>JARO</a:t>
            </a:r>
            <a:endParaRPr lang="cs-CZ" sz="2400" b="1" dirty="0">
              <a:solidFill>
                <a:srgbClr val="00602B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rot="877111">
            <a:off x="8077654" y="757218"/>
            <a:ext cx="8819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ZIMA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09605" y="5551064"/>
            <a:ext cx="1273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PODZIM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6052" y="5594873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LÉTO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13" name="Picture 2" descr="G:\fotky k dumum\P10201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31" y="4877487"/>
            <a:ext cx="2411760" cy="180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:\fotečky haničky\100OLYMP\P10102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1370" y="1082165"/>
            <a:ext cx="2539694" cy="190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F:\fotečky haničky\příroda\100_21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085" y="936085"/>
            <a:ext cx="2304256" cy="172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F:\FOTKY\hon 2010\PB05045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841"/>
          <a:stretch/>
        </p:blipFill>
        <p:spPr bwMode="auto">
          <a:xfrm>
            <a:off x="6847116" y="4581727"/>
            <a:ext cx="1671524" cy="219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40074" y="3323137"/>
            <a:ext cx="32544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602B"/>
                </a:solidFill>
              </a:rPr>
              <a:t>21. březen – jarní rovnodennost</a:t>
            </a:r>
          </a:p>
          <a:p>
            <a:pPr algn="ctr"/>
            <a:r>
              <a:rPr lang="cs-CZ" b="1" dirty="0" smtClean="0">
                <a:solidFill>
                  <a:srgbClr val="00602B"/>
                </a:solidFill>
              </a:rPr>
              <a:t>první jarní den</a:t>
            </a:r>
            <a:endParaRPr lang="cs-CZ" b="1" dirty="0">
              <a:solidFill>
                <a:srgbClr val="00602B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475656" y="4231156"/>
            <a:ext cx="27895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21. červen – letní slunovrat</a:t>
            </a:r>
          </a:p>
          <a:p>
            <a:pPr algn="ctr"/>
            <a:r>
              <a:rPr lang="cs-CZ" b="1" dirty="0" smtClean="0">
                <a:solidFill>
                  <a:srgbClr val="C00000"/>
                </a:solidFill>
              </a:rPr>
              <a:t>první letní den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716016" y="2780928"/>
            <a:ext cx="30604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21. prosinec – zimní slunovrat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první zimní den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541847" y="3907990"/>
            <a:ext cx="34467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23. září – podzimní rovnodennost</a:t>
            </a:r>
          </a:p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první podzimní den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350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fotky k dumum\P10303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293096"/>
            <a:ext cx="3131840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476908" y="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r>
              <a:rPr lang="cs-CZ" dirty="0" smtClean="0"/>
              <a:t>Měsíc Země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9280" y="1143000"/>
            <a:ext cx="77048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Země má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jednu přirozenou družici, nazývá se Měsíc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Měsíc je nejbližší kosmické těleso.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Povrch je chladný, nevydává vlastní světlo.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Je osvětlován Sluncem.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Obíhá kolem Země.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Měsíc je první kosmické těleso, na kterém přistáli lidé.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1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79512" y="908050"/>
            <a:ext cx="878497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 dirty="0"/>
              <a:t>Použité obrázky pocházejí z vlastních zdrojů.</a:t>
            </a:r>
          </a:p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 smtClean="0"/>
              <a:t>Použitá </a:t>
            </a:r>
            <a:r>
              <a:rPr lang="cs-CZ" sz="2000" dirty="0" smtClean="0"/>
              <a:t>literatura:</a:t>
            </a:r>
            <a:endParaRPr lang="cs-CZ" sz="2000" dirty="0"/>
          </a:p>
          <a:p>
            <a:pPr eaLnBrk="1" hangingPunct="1"/>
            <a:r>
              <a:rPr lang="cs-CZ" sz="2000" dirty="0" err="1"/>
              <a:t>Matyášek</a:t>
            </a:r>
            <a:r>
              <a:rPr lang="cs-CZ" sz="2000" dirty="0"/>
              <a:t>, Jiří, Štiková, Věra, Trna, Josef. Přírodověda 5 : Učebnice pro 5.ročník Člověk a jeho svět. Brno : Nová škola, 2004. s 39. ISBN 80-7289-063 -8.</a:t>
            </a:r>
          </a:p>
          <a:p>
            <a:pPr eaLnBrk="1" hangingPunct="1"/>
            <a:r>
              <a:rPr lang="cs-CZ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53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244</TotalTime>
  <Words>400</Words>
  <Application>Microsoft Office PowerPoint</Application>
  <PresentationFormat>Předvádění na obrazovce (4:3)</PresentationFormat>
  <Paragraphs>69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Human</vt:lpstr>
      <vt:lpstr>VY_52_INOVACE_35_ Země</vt:lpstr>
      <vt:lpstr>Prezentace aplikace PowerPoint</vt:lpstr>
      <vt:lpstr>Země – planeta, na které žijeme</vt:lpstr>
      <vt:lpstr>Země – vhodné podmínky pro život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Slunce</dc:title>
  <dc:creator>ivulin</dc:creator>
  <cp:lastModifiedBy>VLASTNIK</cp:lastModifiedBy>
  <cp:revision>31</cp:revision>
  <dcterms:created xsi:type="dcterms:W3CDTF">2011-09-18T14:12:19Z</dcterms:created>
  <dcterms:modified xsi:type="dcterms:W3CDTF">2013-02-18T08:32:00Z</dcterms:modified>
</cp:coreProperties>
</file>