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3B0FBF-7622-4033-B9C2-385958C0B22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20D58A-4EE2-4F6D-8CF5-F4C01DC34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2BCFD0-189C-4B64-B928-0C75BF30F815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F54B97-02FB-49EC-97AB-0B4303E6B5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huatec.cz/upload/%C5%BDivnostensk%C3%BD%20list%20velkoobchod.jpg" TargetMode="External"/><Relationship Id="rId2" Type="http://schemas.openxmlformats.org/officeDocument/2006/relationships/hyperlink" Target="http://www.photo-agency.cz/z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17. </a:t>
                      </a:r>
                      <a:r>
                        <a:rPr lang="cs-CZ" sz="1300" dirty="0">
                          <a:latin typeface="Calibri"/>
                        </a:rPr>
                        <a:t>09. </a:t>
                      </a:r>
                      <a:r>
                        <a:rPr lang="cs-CZ" sz="1300" dirty="0" smtClean="0">
                          <a:latin typeface="Calibri"/>
                        </a:rPr>
                        <a:t>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Soukromé podnikání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9753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Člověk a pracovní život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SOUKROMÉ PODNIKÁNÍ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8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Podnikání</a:t>
            </a:r>
            <a:endParaRPr lang="cs-CZ" sz="8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594928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Podnikání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2060848"/>
            <a:ext cx="3960440" cy="79208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Fyzických osob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16016" y="2060848"/>
            <a:ext cx="3888432" cy="792088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Právnických osob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412776"/>
            <a:ext cx="806489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soustavná samostatná činnost určité osoby za účelem dosažení zisku. 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1560" y="3212976"/>
            <a:ext cx="3816424" cy="2800767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algn="just"/>
            <a:r>
              <a:rPr lang="cs-CZ" sz="1600" dirty="0" smtClean="0"/>
              <a:t>Fyzické osoby mohou podnikat na základě živnostenského listu, či koncesní listiny, podle toho, zda se jedná o živnost ohlašovací, či koncesovanou. Podnikat se může od zapsání do živnostenského rej-</a:t>
            </a:r>
            <a:r>
              <a:rPr lang="cs-CZ" sz="1600" dirty="0" err="1" smtClean="0"/>
              <a:t>stříku</a:t>
            </a:r>
            <a:r>
              <a:rPr lang="cs-CZ" sz="1600" dirty="0" smtClean="0"/>
              <a:t>. Někdy jsou zapisovány do obchod-</a:t>
            </a:r>
            <a:r>
              <a:rPr lang="cs-CZ" sz="1600" dirty="0" err="1" smtClean="0"/>
              <a:t>ního</a:t>
            </a:r>
            <a:r>
              <a:rPr lang="cs-CZ" sz="1600" dirty="0" smtClean="0"/>
              <a:t> rejstříku i fyzické osoby.</a:t>
            </a:r>
          </a:p>
          <a:p>
            <a:pPr algn="just"/>
            <a:r>
              <a:rPr lang="cs-CZ" sz="1600" dirty="0" smtClean="0"/>
              <a:t>Výjimku, kdy nelze podnikat na základě živnostenského listu ani koncesní listiny, tvoří například soukromí detektivové. Tyto výjimky jsou popsány v zákoně.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4716016" y="3212976"/>
            <a:ext cx="3888432" cy="1569660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 algn="just"/>
            <a:r>
              <a:rPr lang="cs-CZ" sz="1600" dirty="0" smtClean="0"/>
              <a:t>Právnické osoby, tedy obchodní společnosti (a.s., s.r.o., k.s., v.o.s.), mohou podnikat také na základě živnostenského listu, ale fyzické osoby firmu zakládající musí sepsat </a:t>
            </a:r>
            <a:r>
              <a:rPr lang="cs-CZ" sz="1600" dirty="0" err="1" smtClean="0"/>
              <a:t>spole</a:t>
            </a:r>
            <a:r>
              <a:rPr lang="cs-CZ" sz="1600" dirty="0" smtClean="0"/>
              <a:t>-</a:t>
            </a:r>
            <a:r>
              <a:rPr lang="cs-CZ" sz="1600" dirty="0" err="1" smtClean="0"/>
              <a:t>čenskou</a:t>
            </a:r>
            <a:r>
              <a:rPr lang="cs-CZ" sz="1600" dirty="0" smtClean="0"/>
              <a:t> smlouvu a společnost vzniká po zapsání do obchodního rejstříku.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k podnikání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Živnostenský list </a:t>
            </a:r>
            <a:r>
              <a:rPr lang="cs-CZ" b="1" dirty="0" smtClean="0">
                <a:solidFill>
                  <a:schemeClr val="bg1"/>
                </a:solidFill>
              </a:rPr>
              <a:t>– získáte na Živnostenském úřadě</a:t>
            </a:r>
          </a:p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získání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a/všeobecné</a:t>
            </a:r>
            <a:r>
              <a:rPr lang="cs-CZ" b="1" dirty="0" smtClean="0">
                <a:solidFill>
                  <a:schemeClr val="bg1"/>
                </a:solidFill>
              </a:rPr>
              <a:t> – 18 let, bezúhonnost,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 způsobilost k právním úkonům, občan ČR</a:t>
            </a:r>
          </a:p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b/specifické </a:t>
            </a:r>
            <a:r>
              <a:rPr lang="cs-CZ" b="1" dirty="0" smtClean="0">
                <a:solidFill>
                  <a:schemeClr val="bg1"/>
                </a:solidFill>
              </a:rPr>
              <a:t>– vzdělání a praxe v oboru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nashuatec.cz/upload/%C5%BDivnostensk%C3%BD%20list%20velkoobch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764704"/>
            <a:ext cx="4032448" cy="5688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http://www.mobilni-fotoatelier.cz/images/zivnostensky-lis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764704"/>
            <a:ext cx="4032448" cy="57025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1907704" y="2924944"/>
            <a:ext cx="720080" cy="144016"/>
          </a:xfrm>
          <a:prstGeom prst="rect">
            <a:avLst/>
          </a:prstGeom>
          <a:solidFill>
            <a:schemeClr val="bg1"/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56176" y="2996952"/>
            <a:ext cx="720080" cy="144016"/>
          </a:xfrm>
          <a:prstGeom prst="rect">
            <a:avLst/>
          </a:prstGeom>
          <a:solidFill>
            <a:schemeClr val="bg1"/>
          </a:solidFill>
          <a:ln w="63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bg1"/>
                </a:solidFill>
              </a:rPr>
              <a:t>Janošková D.,Občanská výchova s blokem Rodinná výchova, 9. ročník, FRAUS, 2003</a:t>
            </a:r>
          </a:p>
          <a:p>
            <a:r>
              <a:rPr lang="cs-CZ" sz="1600" dirty="0" err="1" smtClean="0">
                <a:solidFill>
                  <a:schemeClr val="bg1"/>
                </a:solidFill>
              </a:rPr>
              <a:t>Hrachovcová</a:t>
            </a:r>
            <a:r>
              <a:rPr lang="cs-CZ" sz="1600" dirty="0" smtClean="0">
                <a:solidFill>
                  <a:schemeClr val="bg1"/>
                </a:solidFill>
              </a:rPr>
              <a:t>, M. a kol., Občanská výchova pro 9. ročník,  OLOMOUC, 2004</a:t>
            </a:r>
          </a:p>
          <a:p>
            <a:r>
              <a:rPr lang="cs-CZ" sz="1600" dirty="0" smtClean="0">
                <a:solidFill>
                  <a:schemeClr val="bg1"/>
                </a:solidFill>
                <a:hlinkClick r:id="rId2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2"/>
              </a:rPr>
              <a:t>photo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-</a:t>
            </a:r>
            <a:r>
              <a:rPr lang="cs-CZ" sz="1600" dirty="0" err="1" smtClean="0">
                <a:solidFill>
                  <a:schemeClr val="bg1"/>
                </a:solidFill>
                <a:hlinkClick r:id="rId2"/>
              </a:rPr>
              <a:t>agency.cz</a:t>
            </a:r>
            <a:r>
              <a:rPr lang="cs-CZ" sz="1600" dirty="0" smtClean="0">
                <a:solidFill>
                  <a:schemeClr val="bg1"/>
                </a:solidFill>
                <a:hlinkClick r:id="rId2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2"/>
              </a:rPr>
              <a:t>zl.jpg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nashuatec.cz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upload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/%C5%</a:t>
            </a:r>
            <a:r>
              <a:rPr lang="cs-CZ" sz="1600" dirty="0" err="1" smtClean="0">
                <a:solidFill>
                  <a:schemeClr val="bg1"/>
                </a:solidFill>
                <a:hlinkClick r:id="rId3"/>
              </a:rPr>
              <a:t>BDivnostensk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%C3%BD%20list%20velkoobchod.jpg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16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313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Podnikání</vt:lpstr>
      <vt:lpstr>Podnikání</vt:lpstr>
      <vt:lpstr>Podmínky k podnikání</vt:lpstr>
      <vt:lpstr>Snímek 6</vt:lpstr>
      <vt:lpstr>Zdroje: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Soukromé podnikání</dc:title>
  <dc:creator>Hříbková Jitka</dc:creator>
  <cp:lastModifiedBy>Hribkova Jitka</cp:lastModifiedBy>
  <cp:revision>12</cp:revision>
  <dcterms:created xsi:type="dcterms:W3CDTF">2011-04-29T11:53:03Z</dcterms:created>
  <dcterms:modified xsi:type="dcterms:W3CDTF">2013-02-25T10:55:59Z</dcterms:modified>
</cp:coreProperties>
</file>