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67" r:id="rId2"/>
    <p:sldId id="268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5" r:id="rId12"/>
    <p:sldId id="266" r:id="rId13"/>
    <p:sldId id="264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A3772FF-478F-42E0-B62D-32D902F74873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315D38A-FEED-4AEE-B182-CADA25E5677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21B70F-ECC4-4527-9FBB-C007858BE037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48FD0-48D4-4125-A3B2-5D175945C1AB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00EA6B-22F1-4EA3-ACBE-C21648B90F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48FD0-48D4-4125-A3B2-5D175945C1AB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00EA6B-22F1-4EA3-ACBE-C21648B90F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48FD0-48D4-4125-A3B2-5D175945C1AB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00EA6B-22F1-4EA3-ACBE-C21648B90F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48FD0-48D4-4125-A3B2-5D175945C1AB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00EA6B-22F1-4EA3-ACBE-C21648B90F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48FD0-48D4-4125-A3B2-5D175945C1AB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00EA6B-22F1-4EA3-ACBE-C21648B90F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48FD0-48D4-4125-A3B2-5D175945C1AB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00EA6B-22F1-4EA3-ACBE-C21648B90F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48FD0-48D4-4125-A3B2-5D175945C1AB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00EA6B-22F1-4EA3-ACBE-C21648B90F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48FD0-48D4-4125-A3B2-5D175945C1AB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00EA6B-22F1-4EA3-ACBE-C21648B90F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48FD0-48D4-4125-A3B2-5D175945C1AB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00EA6B-22F1-4EA3-ACBE-C21648B90F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48FD0-48D4-4125-A3B2-5D175945C1AB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00EA6B-22F1-4EA3-ACBE-C21648B90F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48FD0-48D4-4125-A3B2-5D175945C1AB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00EA6B-22F1-4EA3-ACBE-C21648B90F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748FD0-48D4-4125-A3B2-5D175945C1AB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00EA6B-22F1-4EA3-ACBE-C21648B90F1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PRACOVN&#205;%20SMLOUVA.docx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knihy.abz.cz/imgs/products/img_290530_main.jpg" TargetMode="External"/><Relationship Id="rId2" Type="http://schemas.openxmlformats.org/officeDocument/2006/relationships/hyperlink" Target="http://images1.wikia.nocookie.net/__cb20080602085027/necyklopedie/images/1/1c/Paragraf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39552" y="548680"/>
            <a:ext cx="8136904" cy="57606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2793397" y="2996952"/>
          <a:ext cx="3866836" cy="868680"/>
        </p:xfrm>
        <a:graphic>
          <a:graphicData uri="http://schemas.openxmlformats.org/drawingml/2006/table">
            <a:tbl>
              <a:tblPr/>
              <a:tblGrid>
                <a:gridCol w="1992431"/>
                <a:gridCol w="1874405"/>
              </a:tblGrid>
              <a:tr h="254127">
                <a:tc>
                  <a:txBody>
                    <a:bodyPr/>
                    <a:lstStyle/>
                    <a:p>
                      <a:r>
                        <a:rPr lang="cs-CZ" sz="1300" b="1" dirty="0">
                          <a:latin typeface="Calibri"/>
                        </a:rPr>
                        <a:t>Autor: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>
                          <a:latin typeface="Calibri"/>
                        </a:rPr>
                        <a:t>Mgr. Jitka Hříbková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</a:tr>
              <a:tr h="254032">
                <a:tc>
                  <a:txBody>
                    <a:bodyPr/>
                    <a:lstStyle/>
                    <a:p>
                      <a:r>
                        <a:rPr lang="cs-CZ" sz="1300" b="1" dirty="0">
                          <a:latin typeface="Calibri"/>
                        </a:rPr>
                        <a:t>Číslo </a:t>
                      </a:r>
                      <a:r>
                        <a:rPr lang="cs-CZ" sz="1300" b="1" dirty="0" err="1">
                          <a:latin typeface="Calibri"/>
                        </a:rPr>
                        <a:t>DUMu</a:t>
                      </a:r>
                      <a:r>
                        <a:rPr lang="cs-CZ" sz="1300" b="1" dirty="0">
                          <a:latin typeface="Calibri"/>
                        </a:rPr>
                        <a:t>: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 smtClean="0">
                          <a:latin typeface="Calibri"/>
                        </a:rPr>
                        <a:t>VkO9 - 3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6B3FF"/>
                    </a:solidFill>
                  </a:tcPr>
                </a:tc>
              </a:tr>
              <a:tr h="254127">
                <a:tc>
                  <a:txBody>
                    <a:bodyPr/>
                    <a:lstStyle/>
                    <a:p>
                      <a:r>
                        <a:rPr lang="cs-CZ" sz="1300" b="1" dirty="0">
                          <a:latin typeface="Calibri"/>
                        </a:rPr>
                        <a:t>Datum ověření ve </a:t>
                      </a:r>
                      <a:r>
                        <a:rPr lang="cs-CZ" sz="1300" b="1" dirty="0" smtClean="0">
                          <a:latin typeface="Calibri"/>
                        </a:rPr>
                        <a:t> výuce</a:t>
                      </a:r>
                      <a:r>
                        <a:rPr lang="cs-CZ" sz="1300" b="1" dirty="0">
                          <a:latin typeface="Calibri"/>
                        </a:rPr>
                        <a:t>: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 smtClean="0">
                          <a:latin typeface="Calibri"/>
                        </a:rPr>
                        <a:t>1. 10. 2010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</a:tr>
            </a:tbl>
          </a:graphicData>
        </a:graphic>
      </p:graphicFrame>
      <p:sp>
        <p:nvSpPr>
          <p:cNvPr id="7" name="Obdélník 6"/>
          <p:cNvSpPr/>
          <p:nvPr/>
        </p:nvSpPr>
        <p:spPr>
          <a:xfrm>
            <a:off x="755576" y="5805264"/>
            <a:ext cx="626469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u="sng" dirty="0"/>
              <a:t>Téma:</a:t>
            </a:r>
            <a:r>
              <a:rPr lang="cs-CZ" dirty="0"/>
              <a:t> </a:t>
            </a:r>
            <a:r>
              <a:rPr lang="cs-CZ" dirty="0" smtClean="0"/>
              <a:t>Zákoník práce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755576" y="5435932"/>
            <a:ext cx="397531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 err="1"/>
              <a:t>Tématický</a:t>
            </a:r>
            <a:r>
              <a:rPr lang="cs-CZ" u="sng" dirty="0"/>
              <a:t> okruh</a:t>
            </a:r>
            <a:r>
              <a:rPr lang="cs-CZ" dirty="0"/>
              <a:t>: </a:t>
            </a:r>
            <a:r>
              <a:rPr lang="cs-CZ" dirty="0" smtClean="0"/>
              <a:t>Člověk a pracovní život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755576" y="5066600"/>
            <a:ext cx="364971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/>
              <a:t>Vzdělávací obor</a:t>
            </a:r>
            <a:r>
              <a:rPr lang="cs-CZ" dirty="0"/>
              <a:t>: </a:t>
            </a:r>
            <a:r>
              <a:rPr lang="cs-CZ" dirty="0" smtClean="0"/>
              <a:t>Výchova k občanství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755576" y="4697268"/>
            <a:ext cx="373409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/>
              <a:t>Vzdělávací oblast</a:t>
            </a:r>
            <a:r>
              <a:rPr lang="cs-CZ" dirty="0"/>
              <a:t>: Člověk a </a:t>
            </a:r>
            <a:r>
              <a:rPr lang="cs-CZ" dirty="0" smtClean="0"/>
              <a:t>společnost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755576" y="4327936"/>
            <a:ext cx="154542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/>
              <a:t>Ročník</a:t>
            </a:r>
            <a:r>
              <a:rPr lang="cs-CZ" dirty="0"/>
              <a:t>: </a:t>
            </a:r>
            <a:r>
              <a:rPr lang="cs-CZ" dirty="0" smtClean="0"/>
              <a:t>devátý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2671388" y="2214156"/>
            <a:ext cx="299306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a-DK" dirty="0"/>
              <a:t>Projekt: OP VK 1.4 709998205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2627784" y="2466037"/>
            <a:ext cx="385868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Číslo </a:t>
            </a:r>
            <a:r>
              <a:rPr lang="cs-CZ" dirty="0"/>
              <a:t>projektu: CZ.1.07/1.4.00/21.0440</a:t>
            </a:r>
          </a:p>
        </p:txBody>
      </p:sp>
      <p:pic>
        <p:nvPicPr>
          <p:cNvPr id="14341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1732374"/>
            <a:ext cx="1304925" cy="197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4" name="Picture 2" descr="http://zsgenklapalka.wz.cz/telowebu/obsah_soubory/logo_grant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060501" y="648957"/>
            <a:ext cx="5472608" cy="119586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95536" y="548680"/>
            <a:ext cx="8136904" cy="57606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899592" y="836712"/>
            <a:ext cx="7128792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u="sng" dirty="0"/>
              <a:t>ANOTACE</a:t>
            </a:r>
          </a:p>
          <a:p>
            <a:endParaRPr lang="cs-CZ" b="1" dirty="0"/>
          </a:p>
          <a:p>
            <a:r>
              <a:rPr lang="cs-CZ" b="1" dirty="0"/>
              <a:t>Digitální výukový materiál </a:t>
            </a:r>
            <a:r>
              <a:rPr lang="cs-CZ" b="1" dirty="0" smtClean="0"/>
              <a:t>ZÁKONÍK PRÁCE </a:t>
            </a:r>
            <a:r>
              <a:rPr lang="cs-CZ" b="1" dirty="0"/>
              <a:t>je </a:t>
            </a:r>
            <a:r>
              <a:rPr lang="cs-CZ" b="1" dirty="0" smtClean="0"/>
              <a:t>součástí výkladové hodiny.</a:t>
            </a:r>
          </a:p>
          <a:p>
            <a:endParaRPr lang="cs-CZ" b="1" dirty="0"/>
          </a:p>
          <a:p>
            <a:r>
              <a:rPr lang="cs-CZ" dirty="0" smtClean="0"/>
              <a:t>Výklad </a:t>
            </a:r>
            <a:r>
              <a:rPr lang="cs-CZ" dirty="0"/>
              <a:t>je doplněn </a:t>
            </a:r>
            <a:r>
              <a:rPr lang="cs-CZ" dirty="0" smtClean="0"/>
              <a:t>obrázkem z internetu.</a:t>
            </a:r>
          </a:p>
          <a:p>
            <a:endParaRPr lang="cs-CZ" dirty="0"/>
          </a:p>
          <a:p>
            <a:r>
              <a:rPr lang="cs-CZ" dirty="0" smtClean="0"/>
              <a:t>.</a:t>
            </a:r>
            <a:endParaRPr lang="cs-CZ" dirty="0"/>
          </a:p>
          <a:p>
            <a:endParaRPr lang="cs-CZ" b="1" dirty="0"/>
          </a:p>
          <a:p>
            <a:r>
              <a:rPr lang="cs-CZ" b="1" dirty="0"/>
              <a:t>Výukový materiál je určen pro žáky </a:t>
            </a:r>
            <a:r>
              <a:rPr lang="cs-CZ" b="1" dirty="0" smtClean="0"/>
              <a:t>69. </a:t>
            </a:r>
            <a:r>
              <a:rPr lang="cs-CZ" b="1" dirty="0" err="1" smtClean="0"/>
              <a:t>ročníkůu</a:t>
            </a:r>
            <a:endParaRPr lang="cs-CZ" b="1" dirty="0" smtClean="0"/>
          </a:p>
          <a:p>
            <a:endParaRPr lang="cs-CZ" b="1" dirty="0"/>
          </a:p>
          <a:p>
            <a:r>
              <a:rPr lang="cs-CZ" dirty="0"/>
              <a:t>Práce je určena na interaktivní tabuli SMART Notebook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0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Zákoník práce</a:t>
            </a:r>
            <a:endParaRPr lang="cs-CZ" sz="8000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  <a:scene3d>
              <a:camera prst="orthographicFront"/>
              <a:lightRig rig="threePt" dir="t"/>
            </a:scene3d>
            <a:sp3d extrusionH="57150">
              <a:bevelT w="50800" h="38100" prst="riblet"/>
            </a:sp3d>
          </a:bodyPr>
          <a:lstStyle/>
          <a:p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Základní předpis pracovního práva</a:t>
            </a:r>
            <a:endParaRPr lang="cs-CZ" sz="3600" b="1" dirty="0">
              <a:solidFill>
                <a:schemeClr val="accent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755576" y="5373216"/>
            <a:ext cx="763284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Současný zákoník práce (zákon č. 262/2006 Sb.) nabyl účinnosti dnem 1. ledna 2007 a zrušil dřívější platný zákoník práce č. 65/1965 Sb.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6146" name="Picture 2" descr="http://en.skoleni-ridicu.net/wp-content/uploads/paragraf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07904" y="404664"/>
            <a:ext cx="1781175" cy="186690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4644008" y="6093296"/>
            <a:ext cx="3736032" cy="5461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200" b="1" i="0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Zpracovala: Mgr.</a:t>
            </a:r>
            <a:r>
              <a:rPr kumimoji="0" lang="cs-CZ" sz="1200" b="1" i="0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Jitka Hříbková, ZŠ </a:t>
            </a:r>
            <a:r>
              <a:rPr kumimoji="0" lang="cs-CZ" sz="1200" b="1" i="0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Dyjákovice</a:t>
            </a:r>
            <a:endParaRPr kumimoji="0" lang="cs-CZ" sz="1200" b="1" i="0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Pravidla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186808" cy="4525963"/>
          </a:xfrm>
        </p:spPr>
        <p:txBody>
          <a:bodyPr/>
          <a:lstStyle/>
          <a:p>
            <a:pPr algn="just"/>
            <a:r>
              <a:rPr lang="cs-CZ" b="1" dirty="0" smtClean="0"/>
              <a:t>Předpisy ZP musí státní i soukromé podniky bez-podmínečně dodržovat</a:t>
            </a:r>
          </a:p>
          <a:p>
            <a:pPr algn="just">
              <a:buNone/>
            </a:pPr>
            <a:endParaRPr lang="cs-CZ" b="1" dirty="0" smtClean="0"/>
          </a:p>
          <a:p>
            <a:pPr algn="just"/>
            <a:r>
              <a:rPr lang="cs-CZ" b="1" dirty="0" smtClean="0"/>
              <a:t>Každý člověk by je měl znát</a:t>
            </a:r>
            <a:endParaRPr lang="cs-CZ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122" name="Picture 2" descr="http://www.linde.cz/images2/zakonik%20prace%20jakubk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92080" y="1628800"/>
            <a:ext cx="2808312" cy="416753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Nejdůležitější ustanovení 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Pracovní smlouva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Pracovní poměr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Pracovní doba a doba odpočinku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Dovolená na zotavenou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Péče o zaměstnance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Pracovní podmínky mladistvých</a:t>
            </a:r>
          </a:p>
          <a:p>
            <a:r>
              <a:rPr lang="cs-CZ" b="1" dirty="0" smtClean="0"/>
              <a:t>aj.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 action="ppaction://hlinkfile"/>
              </a:rPr>
              <a:t>PRACOVNÍ SMLOUVA </a:t>
            </a:r>
            <a:endParaRPr lang="cs-CZ" b="1" u="sng" dirty="0">
              <a:solidFill>
                <a:schemeClr val="accent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hlinkClick r:id="rId2" action="ppaction://hlinkfile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147248" cy="4525963"/>
          </a:xfrm>
        </p:spPr>
        <p:txBody>
          <a:bodyPr>
            <a:normAutofit/>
          </a:bodyPr>
          <a:lstStyle/>
          <a:p>
            <a:pPr algn="just"/>
            <a:r>
              <a:rPr lang="cs-CZ" sz="2000" dirty="0" smtClean="0"/>
              <a:t>Před uzavřením PS je zaměstnavatel povinen seznámit zaměstnance </a:t>
            </a:r>
          </a:p>
          <a:p>
            <a:pPr algn="just">
              <a:buNone/>
            </a:pPr>
            <a:r>
              <a:rPr lang="cs-CZ" sz="2000" dirty="0" smtClean="0"/>
              <a:t>      s právy a povinnostmi</a:t>
            </a:r>
          </a:p>
          <a:p>
            <a:pPr algn="just">
              <a:buNone/>
            </a:pPr>
            <a:endParaRPr lang="cs-CZ" sz="2000" dirty="0" smtClean="0"/>
          </a:p>
          <a:p>
            <a:pPr algn="just"/>
            <a:r>
              <a:rPr lang="cs-CZ" sz="2000" dirty="0" smtClean="0"/>
              <a:t>Zaměstnanec je povinen se podrobit vstupní lékařské prohlídce</a:t>
            </a:r>
          </a:p>
          <a:p>
            <a:pPr algn="just">
              <a:buNone/>
            </a:pPr>
            <a:endParaRPr lang="cs-CZ" sz="2000" dirty="0" smtClean="0"/>
          </a:p>
          <a:p>
            <a:pPr algn="just"/>
            <a:r>
              <a:rPr lang="cs-CZ" sz="20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Musí obsahovat:</a:t>
            </a:r>
          </a:p>
          <a:p>
            <a:pPr algn="just">
              <a:buNone/>
            </a:pPr>
            <a:r>
              <a:rPr lang="cs-CZ" sz="2000" b="1" dirty="0" smtClean="0"/>
              <a:t>      1. Konkrétní druh práce, na který je zaměstnanec přijímán</a:t>
            </a:r>
          </a:p>
          <a:p>
            <a:pPr algn="just">
              <a:buNone/>
            </a:pPr>
            <a:r>
              <a:rPr lang="cs-CZ" sz="2000" dirty="0" smtClean="0"/>
              <a:t>      </a:t>
            </a:r>
            <a:r>
              <a:rPr lang="cs-CZ" sz="2000" b="1" dirty="0" smtClean="0"/>
              <a:t>2. Místo jejího výkonu </a:t>
            </a:r>
            <a:r>
              <a:rPr lang="cs-CZ" sz="2000" dirty="0" smtClean="0"/>
              <a:t>(obec a organizační jednotka nebo jinak určené místo)</a:t>
            </a:r>
          </a:p>
          <a:p>
            <a:pPr algn="just">
              <a:buNone/>
            </a:pPr>
            <a:r>
              <a:rPr lang="cs-CZ" sz="2000" dirty="0" smtClean="0"/>
              <a:t>      </a:t>
            </a:r>
            <a:r>
              <a:rPr lang="cs-CZ" sz="2000" b="1" dirty="0" smtClean="0"/>
              <a:t>3. Den nástupu do práce </a:t>
            </a:r>
            <a:r>
              <a:rPr lang="cs-CZ" sz="2000" dirty="0" smtClean="0"/>
              <a:t>(den vzniku pracovního poměru)</a:t>
            </a:r>
          </a:p>
          <a:p>
            <a:pPr algn="just">
              <a:buNone/>
            </a:pP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r>
              <a:rPr lang="cs-CZ" b="1" u="sng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PRACOVNÍ POMĚR</a:t>
            </a:r>
            <a:endParaRPr lang="cs-CZ" b="1" u="sng" dirty="0">
              <a:solidFill>
                <a:schemeClr val="accent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67544" y="1268760"/>
          <a:ext cx="8229600" cy="527428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0"/>
                <a:gridCol w="2743200"/>
                <a:gridCol w="2743200"/>
              </a:tblGrid>
              <a:tr h="395707">
                <a:tc>
                  <a:txBody>
                    <a:bodyPr/>
                    <a:lstStyle/>
                    <a:p>
                      <a:pPr algn="ctr"/>
                      <a:r>
                        <a:rPr lang="cs-CZ" i="1" dirty="0" smtClean="0"/>
                        <a:t>Typy pracovního poměru</a:t>
                      </a:r>
                      <a:endParaRPr lang="cs-CZ" i="1" dirty="0"/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i="1" dirty="0" smtClean="0"/>
                        <a:t>Výhody</a:t>
                      </a:r>
                      <a:endParaRPr lang="cs-CZ" i="1" dirty="0"/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i="1" dirty="0" smtClean="0"/>
                        <a:t>Nevýhody</a:t>
                      </a:r>
                      <a:endParaRPr lang="cs-CZ" i="1" dirty="0"/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</a:tr>
              <a:tr h="975715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Na dobu určitou</a:t>
                      </a:r>
                      <a:endParaRPr lang="cs-CZ" dirty="0"/>
                    </a:p>
                  </a:txBody>
                  <a:tcPr anchor="ctr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Stabilita a jistota pracovněprávního vztahu</a:t>
                      </a:r>
                      <a:endParaRPr lang="cs-CZ" dirty="0"/>
                    </a:p>
                  </a:txBody>
                  <a:tcPr anchor="ctr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Zaměstnavatel má omezené možnosti výpovědi</a:t>
                      </a:r>
                      <a:endParaRPr lang="cs-CZ" dirty="0"/>
                    </a:p>
                  </a:txBody>
                  <a:tcPr anchor="ctr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</a:tr>
              <a:tr h="975715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Na dobu neurčitou</a:t>
                      </a:r>
                      <a:endParaRPr lang="cs-CZ" dirty="0"/>
                    </a:p>
                  </a:txBody>
                  <a:tcPr anchor="ctr"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Rychlé a jednoduché</a:t>
                      </a:r>
                      <a:r>
                        <a:rPr lang="cs-CZ" baseline="0" dirty="0" smtClean="0"/>
                        <a:t> ukončení pracovního poměru</a:t>
                      </a:r>
                      <a:endParaRPr lang="cs-CZ" dirty="0"/>
                    </a:p>
                  </a:txBody>
                  <a:tcPr anchor="ctr"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Sociální a pracovní nejistota</a:t>
                      </a:r>
                      <a:r>
                        <a:rPr lang="cs-CZ" baseline="0" dirty="0" smtClean="0"/>
                        <a:t> pro zaměstnance</a:t>
                      </a:r>
                      <a:endParaRPr lang="cs-CZ" dirty="0"/>
                    </a:p>
                  </a:txBody>
                  <a:tcPr anchor="ctr"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</a:tr>
              <a:tr h="156114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Se zkušební dobou</a:t>
                      </a:r>
                      <a:endParaRPr lang="cs-CZ" dirty="0"/>
                    </a:p>
                  </a:txBody>
                  <a:tcPr anchor="ctr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Zaměstnavatel může ověřit kvality pracovníka, zaměstnanec pracovní podmínky, snadné ukončení PP</a:t>
                      </a:r>
                      <a:r>
                        <a:rPr lang="cs-CZ" baseline="0" dirty="0" smtClean="0"/>
                        <a:t> pro obě strany</a:t>
                      </a:r>
                      <a:endParaRPr lang="cs-CZ" dirty="0"/>
                    </a:p>
                  </a:txBody>
                  <a:tcPr anchor="ctr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Sociální nejistota pro obě strany</a:t>
                      </a:r>
                      <a:endParaRPr lang="cs-CZ" dirty="0"/>
                    </a:p>
                  </a:txBody>
                  <a:tcPr anchor="ctr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</a:tr>
              <a:tr h="68300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Vedlejší pracovní poměr</a:t>
                      </a:r>
                      <a:endParaRPr lang="cs-CZ" dirty="0"/>
                    </a:p>
                  </a:txBody>
                  <a:tcPr anchor="ctr"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Snadné ukončení</a:t>
                      </a:r>
                      <a:endParaRPr lang="cs-CZ" dirty="0"/>
                    </a:p>
                  </a:txBody>
                  <a:tcPr anchor="ctr"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Nevyplácí</a:t>
                      </a:r>
                      <a:r>
                        <a:rPr lang="cs-CZ" baseline="0" dirty="0" smtClean="0"/>
                        <a:t> se odstupné a uzavírá se jen kratší úvazek</a:t>
                      </a:r>
                      <a:endParaRPr lang="cs-CZ" dirty="0"/>
                    </a:p>
                  </a:txBody>
                  <a:tcPr anchor="ctr"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</a:tr>
              <a:tr h="68300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Souběžný pracovní poměr</a:t>
                      </a:r>
                      <a:endParaRPr lang="cs-CZ" dirty="0"/>
                    </a:p>
                  </a:txBody>
                  <a:tcPr anchor="ctr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Stejné jako u hlavního PP, vyplácí se odstupné</a:t>
                      </a:r>
                      <a:endParaRPr lang="cs-CZ" dirty="0"/>
                    </a:p>
                  </a:txBody>
                  <a:tcPr anchor="ctr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Skončení jako u hlavního PP</a:t>
                      </a:r>
                      <a:endParaRPr lang="cs-CZ" dirty="0"/>
                    </a:p>
                  </a:txBody>
                  <a:tcPr anchor="ctr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Rozvázání PP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Dohodou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Výpovědi danou zaměstnancem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Výpovědi danou zaměstnavatelem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Okamžitým zrušením 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Zrušením ve zkušební době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Uplynutím sjednané doby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88640"/>
            <a:ext cx="8352928" cy="1143000"/>
          </a:xfrm>
        </p:spPr>
        <p:txBody>
          <a:bodyPr>
            <a:normAutofit fontScale="90000"/>
          </a:bodyPr>
          <a:lstStyle/>
          <a:p>
            <a:r>
              <a:rPr lang="cs-CZ" b="1" u="sng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PRACOVNÍ DOBA A DOBA ODPOČINKU </a:t>
            </a:r>
            <a:endParaRPr lang="cs-CZ" b="1" u="sng" dirty="0">
              <a:solidFill>
                <a:schemeClr val="accent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sz="2800" b="1" dirty="0" smtClean="0"/>
              <a:t>40 hodin týdně</a:t>
            </a:r>
          </a:p>
          <a:p>
            <a:pPr algn="just"/>
            <a:r>
              <a:rPr lang="cs-CZ" sz="2800" b="1" dirty="0" smtClean="0"/>
              <a:t>Po 6 hodinách nepřetržité práce odpočinek – 30 minut</a:t>
            </a:r>
          </a:p>
          <a:p>
            <a:pPr algn="just"/>
            <a:r>
              <a:rPr lang="cs-CZ" sz="2800" b="1" dirty="0" smtClean="0"/>
              <a:t>Práce přesčas – práce přesahující týdenní pracovní dobu, max. 8 hod. týdně, 150 hod. ročně</a:t>
            </a:r>
          </a:p>
          <a:p>
            <a:pPr algn="just"/>
            <a:r>
              <a:rPr lang="cs-CZ" sz="2800" b="1" dirty="0" smtClean="0"/>
              <a:t>Noční práce – </a:t>
            </a:r>
            <a:r>
              <a:rPr lang="cs-CZ" sz="2800" b="1" dirty="0" err="1" smtClean="0"/>
              <a:t>práce</a:t>
            </a:r>
            <a:r>
              <a:rPr lang="cs-CZ" sz="2800" b="1" dirty="0" smtClean="0"/>
              <a:t> mezi 22. a 6. hod., nesmí překročit víc jak 8 hod.,  v rámci 24 hod., </a:t>
            </a:r>
            <a:r>
              <a:rPr lang="cs-CZ" sz="2800" b="1" dirty="0" smtClean="0"/>
              <a:t>dodržovat </a:t>
            </a:r>
            <a:r>
              <a:rPr lang="cs-CZ" sz="2800" b="1" dirty="0" smtClean="0"/>
              <a:t>bezpečnost a ochranu zdraví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DOVOLENÁ NA ZOTAVENOU</a:t>
            </a:r>
            <a:endParaRPr lang="cs-CZ" b="1" u="sng" dirty="0">
              <a:solidFill>
                <a:schemeClr val="accent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Nárok po 60 odpracovaných dnech v kalen-</a:t>
            </a:r>
            <a:r>
              <a:rPr lang="cs-CZ" dirty="0" err="1" smtClean="0"/>
              <a:t>dářním</a:t>
            </a:r>
            <a:r>
              <a:rPr lang="cs-CZ" dirty="0" smtClean="0"/>
              <a:t> roce</a:t>
            </a:r>
          </a:p>
          <a:p>
            <a:r>
              <a:rPr lang="cs-CZ" dirty="0" smtClean="0"/>
              <a:t>3 týdny</a:t>
            </a:r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PÉČE O ZAMĚSTNANCE</a:t>
            </a:r>
            <a:endParaRPr lang="cs-CZ" b="1" u="sng" dirty="0">
              <a:solidFill>
                <a:schemeClr val="accent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Zaměstnavatelé jsou povinni:</a:t>
            </a:r>
          </a:p>
          <a:p>
            <a:pPr algn="just"/>
            <a:r>
              <a:rPr lang="cs-CZ" sz="2600" dirty="0" smtClean="0"/>
              <a:t>zajistit pracovní podmínky, které umožňují bezpečný výkon práce</a:t>
            </a:r>
          </a:p>
          <a:p>
            <a:pPr algn="just"/>
            <a:r>
              <a:rPr lang="cs-CZ" sz="2600" dirty="0" smtClean="0"/>
              <a:t>odstraňovat  rizikové a namáhavé práce</a:t>
            </a:r>
          </a:p>
          <a:p>
            <a:pPr algn="just"/>
            <a:r>
              <a:rPr lang="cs-CZ" sz="2600" dirty="0" smtClean="0"/>
              <a:t>zřizovat, udržovat a zlepšovat zařízení pro zaměstnance</a:t>
            </a:r>
          </a:p>
          <a:p>
            <a:pPr algn="just"/>
            <a:r>
              <a:rPr lang="cs-CZ" sz="2600" dirty="0" smtClean="0"/>
              <a:t>umožnit stravování</a:t>
            </a:r>
          </a:p>
          <a:p>
            <a:pPr algn="just"/>
            <a:r>
              <a:rPr lang="cs-CZ" sz="2600" dirty="0" smtClean="0"/>
              <a:t>umožnit zaměstnanci účast na školení k prohloubení kvalifikace</a:t>
            </a:r>
            <a:endParaRPr lang="cs-CZ" sz="2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PRACOVNÍ PODMÍNKY MLADISTVÝCH</a:t>
            </a:r>
            <a:endParaRPr lang="cs-CZ" b="1" u="sng" dirty="0">
              <a:solidFill>
                <a:schemeClr val="accent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600" dirty="0" smtClean="0"/>
              <a:t>Vykonávat práci přiměřenou fyzickému a rozumovému rozvoji</a:t>
            </a:r>
          </a:p>
          <a:p>
            <a:r>
              <a:rPr lang="cs-CZ" sz="2600" dirty="0" smtClean="0"/>
              <a:t>Zákaz práce pod zemí, při ražení tunelů  štol, při těžbě nerostů</a:t>
            </a:r>
          </a:p>
          <a:p>
            <a:r>
              <a:rPr lang="cs-CZ" sz="2600" dirty="0" smtClean="0"/>
              <a:t>Zákaz práce přesčas a práce v noci</a:t>
            </a:r>
          </a:p>
          <a:p>
            <a:endParaRPr lang="cs-CZ" sz="2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  <a:endParaRPr lang="cs-CZ" b="1" u="sng" dirty="0">
              <a:solidFill>
                <a:schemeClr val="accent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400" dirty="0" smtClean="0"/>
              <a:t>Janošková D.,Občanská výchova s blokem Rodinná výchova, 9. ročník, FRAUS, 2003</a:t>
            </a:r>
          </a:p>
          <a:p>
            <a:r>
              <a:rPr lang="cs-CZ" sz="1400" dirty="0" err="1" smtClean="0"/>
              <a:t>Hrachovcová</a:t>
            </a:r>
            <a:r>
              <a:rPr lang="cs-CZ" sz="1400" dirty="0" smtClean="0"/>
              <a:t>, M. a kol., Občanská výchova pro 9. ročník,  OLOMOUC, 2004</a:t>
            </a:r>
          </a:p>
          <a:p>
            <a:r>
              <a:rPr lang="cs-CZ" sz="1400" dirty="0" smtClean="0">
                <a:hlinkClick r:id="rId2"/>
              </a:rPr>
              <a:t>http://images1.wikia.nocookie.net/__cb20080602085027/</a:t>
            </a:r>
            <a:r>
              <a:rPr lang="cs-CZ" sz="1400" dirty="0" err="1" smtClean="0">
                <a:hlinkClick r:id="rId2"/>
              </a:rPr>
              <a:t>necyklopedie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images</a:t>
            </a:r>
            <a:r>
              <a:rPr lang="cs-CZ" sz="1400" dirty="0" smtClean="0">
                <a:hlinkClick r:id="rId2"/>
              </a:rPr>
              <a:t>/1/1c/Paragraf.</a:t>
            </a:r>
            <a:r>
              <a:rPr lang="cs-CZ" sz="1400" dirty="0" err="1" smtClean="0">
                <a:hlinkClick r:id="rId2"/>
              </a:rPr>
              <a:t>jpg</a:t>
            </a:r>
            <a:endParaRPr lang="cs-CZ" sz="1400" dirty="0" smtClean="0"/>
          </a:p>
          <a:p>
            <a:r>
              <a:rPr lang="cs-CZ" sz="1400" dirty="0" smtClean="0">
                <a:hlinkClick r:id="rId3"/>
              </a:rPr>
              <a:t>http://knihy.</a:t>
            </a:r>
            <a:r>
              <a:rPr lang="cs-CZ" sz="1400" dirty="0" err="1" smtClean="0">
                <a:hlinkClick r:id="rId3"/>
              </a:rPr>
              <a:t>abz.cz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imgs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products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img</a:t>
            </a:r>
            <a:r>
              <a:rPr lang="cs-CZ" sz="1400" dirty="0" smtClean="0">
                <a:hlinkClick r:id="rId3"/>
              </a:rPr>
              <a:t>_290530_</a:t>
            </a:r>
            <a:r>
              <a:rPr lang="cs-CZ" sz="1400" dirty="0" err="1" smtClean="0">
                <a:hlinkClick r:id="rId3"/>
              </a:rPr>
              <a:t>main.jpg</a:t>
            </a:r>
            <a:endParaRPr lang="cs-CZ" sz="1400" dirty="0" smtClean="0"/>
          </a:p>
          <a:p>
            <a:endParaRPr lang="cs-CZ" sz="1400" dirty="0" smtClean="0"/>
          </a:p>
          <a:p>
            <a:endParaRPr lang="cs-CZ" sz="2000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60</TotalTime>
  <Words>544</Words>
  <Application>Microsoft Office PowerPoint</Application>
  <PresentationFormat>Předvádění na obrazovce (4:3)</PresentationFormat>
  <Paragraphs>102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Snímek 1</vt:lpstr>
      <vt:lpstr>Snímek 2</vt:lpstr>
      <vt:lpstr>Zákoník práce</vt:lpstr>
      <vt:lpstr>Pravidla</vt:lpstr>
      <vt:lpstr>Nejdůležitější ustanovení </vt:lpstr>
      <vt:lpstr>PRACOVNÍ SMLOUVA </vt:lpstr>
      <vt:lpstr>PRACOVNÍ POMĚR</vt:lpstr>
      <vt:lpstr>Rozvázání PP</vt:lpstr>
      <vt:lpstr>PRACOVNÍ DOBA A DOBA ODPOČINKU </vt:lpstr>
      <vt:lpstr>DOVOLENÁ NA ZOTAVENOU</vt:lpstr>
      <vt:lpstr>PÉČE O ZAMĚSTNANCE</vt:lpstr>
      <vt:lpstr>PRACOVNÍ PODMÍNKY MLADISTVÝCH</vt:lpstr>
      <vt:lpstr>ZDROJE</vt:lpstr>
    </vt:vector>
  </TitlesOfParts>
  <Company>ZŠ Dyjákovice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Zákoník práce</dc:title>
  <dc:creator>Hříbková Jitka</dc:creator>
  <cp:lastModifiedBy>U1</cp:lastModifiedBy>
  <cp:revision>13</cp:revision>
  <dcterms:created xsi:type="dcterms:W3CDTF">2011-04-29T11:53:40Z</dcterms:created>
  <dcterms:modified xsi:type="dcterms:W3CDTF">2013-02-28T19:04:03Z</dcterms:modified>
</cp:coreProperties>
</file>