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5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9933"/>
    <a:srgbClr val="FFBC7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34A78-CA51-4F52-A9D6-E7FB637CBD1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8C676-4BA7-4053-B41F-FCE8651FA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6A12D-CA41-4A8F-9B4E-076ADA4A8FE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6279B-0AAF-4E58-89FC-0B05CAB35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8. </a:t>
                      </a:r>
                      <a:r>
                        <a:rPr lang="cs-CZ" sz="1300" baseline="0" dirty="0" smtClean="0">
                          <a:latin typeface="Calibri"/>
                        </a:rPr>
                        <a:t> 10. </a:t>
                      </a:r>
                      <a:r>
                        <a:rPr lang="cs-CZ" sz="1300" baseline="0" smtClean="0">
                          <a:latin typeface="Calibri"/>
                        </a:rPr>
                        <a:t>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Vzdělávací soustava ČR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975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Člověk a pracovní život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VZDĚLÁVACÍ SOUSTAVA ČR je součástí výkladové hodiny.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soustava ČR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Soustava orgánů, jejichž úkolem je zajišťovat výchovu a vzdělávání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5661248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FORMY VZDĚLÁVÁNÍ V ČR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vzdělávání </a:t>
            </a:r>
          </a:p>
          <a:p>
            <a:endParaRPr lang="cs-CZ" dirty="0" smtClean="0"/>
          </a:p>
          <a:p>
            <a:r>
              <a:rPr lang="cs-CZ" dirty="0" smtClean="0"/>
              <a:t>střední vzdělávání </a:t>
            </a:r>
          </a:p>
          <a:p>
            <a:endParaRPr lang="cs-CZ" dirty="0" smtClean="0"/>
          </a:p>
          <a:p>
            <a:r>
              <a:rPr lang="cs-CZ" dirty="0" smtClean="0"/>
              <a:t>vyšší odborné vzdělávání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vysoké vzdělávání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INSTITUCE ZABEZPEČUJÍCÍ VZDĚLÁVÁNÍ V ČR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980728"/>
            <a:ext cx="4040188" cy="639762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5536" y="1700808"/>
            <a:ext cx="4032448" cy="4425355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mateřská škola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základní škola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základní umělecká škola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střední škola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konzervatoř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jazyková škola s právem státní jazykové zkoušky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vyšší odborná škola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vysoká škola </a:t>
            </a:r>
          </a:p>
          <a:p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16016" y="980728"/>
            <a:ext cx="4041775" cy="639762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ŠKOLSKÉ ZAŘÍZENÍ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716016" y="1700809"/>
            <a:ext cx="4032448" cy="4392487"/>
          </a:xfrm>
          <a:solidFill>
            <a:schemeClr val="accent3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školské zařízení pro další vzdělávání pedagogických pracovníků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školské poradenské zařízení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školské zařízení pro zájmové a další vzdělávání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školské účelové zařízení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výchovné a ubytovací zařízení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zařízení školního stravování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školské zařízení pro výkon ústavní výchovy, ochranné výchovy a pro preventivně výchovnou péči </a:t>
            </a:r>
          </a:p>
          <a:p>
            <a:pPr marL="457200" indent="-457200">
              <a:buFont typeface="+mj-lt"/>
              <a:buAutoNum type="arabicPeriod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536" y="260648"/>
            <a:ext cx="8496944" cy="6192688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Předškolní zařízení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55576" y="1535113"/>
            <a:ext cx="3456384" cy="639762"/>
          </a:xfrm>
          <a:solidFill>
            <a:schemeClr val="bg2">
              <a:lumMod val="75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Mateřské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2132856"/>
            <a:ext cx="3456384" cy="3951288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pro děti od 3 do 6 let, péče v MŠ navazuje na péči v rodině. 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148064" y="1556792"/>
            <a:ext cx="3384376" cy="639762"/>
          </a:xfrm>
          <a:solidFill>
            <a:schemeClr val="bg2">
              <a:lumMod val="75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Speciální mateřské školy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148064" y="2174875"/>
            <a:ext cx="3384376" cy="3951288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pro děti smyslově, tělesně nebo mentálně postižené.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95536" y="260648"/>
            <a:ext cx="8496944" cy="61926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115616" y="1484784"/>
            <a:ext cx="3240360" cy="639762"/>
          </a:xfrm>
          <a:solidFill>
            <a:schemeClr val="bg2">
              <a:lumMod val="50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Podle zřizovatele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1115616" y="2132856"/>
            <a:ext cx="3250704" cy="395128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státní školy </a:t>
            </a:r>
          </a:p>
          <a:p>
            <a:r>
              <a:rPr lang="cs-CZ" b="1" dirty="0" smtClean="0"/>
              <a:t>vojenské školy </a:t>
            </a:r>
          </a:p>
          <a:p>
            <a:r>
              <a:rPr lang="cs-CZ" b="1" dirty="0" smtClean="0"/>
              <a:t>policejní školy </a:t>
            </a:r>
          </a:p>
          <a:p>
            <a:r>
              <a:rPr lang="cs-CZ" b="1" dirty="0" smtClean="0"/>
              <a:t>požární školy </a:t>
            </a:r>
          </a:p>
          <a:p>
            <a:r>
              <a:rPr lang="cs-CZ" b="1" dirty="0" smtClean="0"/>
              <a:t>obecní školy </a:t>
            </a:r>
          </a:p>
          <a:p>
            <a:r>
              <a:rPr lang="cs-CZ" b="1" dirty="0" smtClean="0"/>
              <a:t>církevní školy </a:t>
            </a:r>
          </a:p>
          <a:p>
            <a:r>
              <a:rPr lang="cs-CZ" b="1" dirty="0" smtClean="0"/>
              <a:t>soukromé školy </a:t>
            </a:r>
          </a:p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860031" y="1484784"/>
            <a:ext cx="3528393" cy="639762"/>
          </a:xfrm>
          <a:solidFill>
            <a:schemeClr val="bg2">
              <a:lumMod val="50000"/>
            </a:schemeClr>
          </a:solidFill>
        </p:spPr>
        <p:txBody>
          <a:bodyPr anchor="ctr"/>
          <a:lstStyle/>
          <a:p>
            <a:pPr algn="ctr"/>
            <a:r>
              <a:rPr lang="cs-CZ" dirty="0" smtClean="0"/>
              <a:t>Podle úrovně vzdělání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860032" y="2132856"/>
            <a:ext cx="3528392" cy="395128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b="1" dirty="0" smtClean="0"/>
              <a:t>základní školy </a:t>
            </a:r>
          </a:p>
          <a:p>
            <a:pPr>
              <a:lnSpc>
                <a:spcPct val="110000"/>
              </a:lnSpc>
              <a:buNone/>
            </a:pPr>
            <a:r>
              <a:rPr lang="cs-CZ" sz="1300" b="1" dirty="0" smtClean="0"/>
              <a:t>        (základní vzdělání) </a:t>
            </a:r>
          </a:p>
          <a:p>
            <a:r>
              <a:rPr lang="cs-CZ" b="1" dirty="0" smtClean="0"/>
              <a:t>střední školy</a:t>
            </a:r>
          </a:p>
          <a:p>
            <a:pPr>
              <a:buNone/>
            </a:pPr>
            <a:r>
              <a:rPr lang="cs-CZ" sz="1200" b="1" dirty="0" smtClean="0"/>
              <a:t>          (</a:t>
            </a:r>
            <a:r>
              <a:rPr lang="cs-CZ" sz="1300" b="1" dirty="0" smtClean="0"/>
              <a:t>střední vzdělání) </a:t>
            </a:r>
          </a:p>
          <a:p>
            <a:r>
              <a:rPr lang="cs-CZ" b="1" dirty="0" smtClean="0"/>
              <a:t>učiliště </a:t>
            </a:r>
          </a:p>
          <a:p>
            <a:pPr>
              <a:buNone/>
            </a:pPr>
            <a:r>
              <a:rPr lang="cs-CZ" sz="1300" b="1" dirty="0" smtClean="0"/>
              <a:t>         (praktické vzdělání) </a:t>
            </a:r>
          </a:p>
          <a:p>
            <a:r>
              <a:rPr lang="cs-CZ" b="1" dirty="0" smtClean="0"/>
              <a:t>vyšší odborné školy </a:t>
            </a:r>
          </a:p>
          <a:p>
            <a:pPr>
              <a:buNone/>
            </a:pPr>
            <a:r>
              <a:rPr lang="cs-CZ" sz="1300" b="1" dirty="0" smtClean="0"/>
              <a:t>          (vyšší odborné vzdělání) </a:t>
            </a:r>
          </a:p>
          <a:p>
            <a:r>
              <a:rPr lang="cs-CZ" b="1" dirty="0" smtClean="0"/>
              <a:t>vysoké školy </a:t>
            </a:r>
          </a:p>
          <a:p>
            <a:pPr>
              <a:buNone/>
            </a:pPr>
            <a:r>
              <a:rPr lang="cs-CZ" sz="1300" b="1" dirty="0" smtClean="0"/>
              <a:t>         (vysokoškolské vzdělání) </a:t>
            </a:r>
          </a:p>
          <a:p>
            <a:endParaRPr lang="cs-CZ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školy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b="1" dirty="0" smtClean="0"/>
              <a:t>Mají 2 stupně (1.–5. třída, 6.–9. třída). </a:t>
            </a:r>
          </a:p>
          <a:p>
            <a:pPr algn="just">
              <a:buNone/>
            </a:pPr>
            <a:endParaRPr lang="cs-CZ" sz="2000" b="1" dirty="0" smtClean="0"/>
          </a:p>
          <a:p>
            <a:pPr algn="just"/>
            <a:r>
              <a:rPr lang="cs-CZ" sz="2000" b="1" dirty="0" smtClean="0"/>
              <a:t>Povinná školní docházka začíná nabytím 6 let, před zahájením školního roku, ale pokud je dítě špatně rozvinuto psychicky nebo fyzicky, může být odložena (rozhoduje ředitel školy). </a:t>
            </a:r>
          </a:p>
          <a:p>
            <a:pPr algn="just"/>
            <a:endParaRPr lang="cs-CZ" sz="2000" b="1" dirty="0" smtClean="0"/>
          </a:p>
          <a:p>
            <a:pPr algn="just"/>
            <a:r>
              <a:rPr lang="cs-CZ" sz="2000" b="1" dirty="0" smtClean="0"/>
              <a:t>Trvá 9 let a zřizuje je obec. </a:t>
            </a:r>
          </a:p>
          <a:p>
            <a:pPr algn="just"/>
            <a:endParaRPr lang="cs-CZ" sz="2000" b="1" dirty="0" smtClean="0"/>
          </a:p>
          <a:p>
            <a:pPr algn="just"/>
            <a:r>
              <a:rPr lang="cs-CZ" sz="2000" b="1" dirty="0" smtClean="0"/>
              <a:t>Mezi základní školy patří také Základní umělecké školy (vzdělání v určitém oboru – hudby, dramatické oboru apod.) a Základní speciální školy (pro žáky, kteří potřebují pomalejší postup).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8640"/>
            <a:ext cx="8496944" cy="61926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Učiliště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Poskytují střední vzdělání. Jsou zvláštním typem střední školy. Připravují své učně na zaměstnání.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u="sng" dirty="0" smtClean="0"/>
              <a:t>Kategorie:</a:t>
            </a:r>
          </a:p>
          <a:p>
            <a:r>
              <a:rPr lang="cs-CZ" sz="2000" b="1" dirty="0" smtClean="0"/>
              <a:t>učiliště – 2leté, záuční list </a:t>
            </a:r>
          </a:p>
          <a:p>
            <a:r>
              <a:rPr lang="cs-CZ" sz="2000" b="1" dirty="0" smtClean="0"/>
              <a:t>odborné učiliště – 3leté, výuční list </a:t>
            </a:r>
          </a:p>
          <a:p>
            <a:r>
              <a:rPr lang="cs-CZ" sz="2000" b="1" dirty="0" smtClean="0"/>
              <a:t>střední odborné učiliště – 4leté, maturitní vysvědčení 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školy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poskytující úplné všeobecné středoškolské vzdělání – </a:t>
            </a:r>
            <a:r>
              <a:rPr lang="cs-CZ" b="1" dirty="0" smtClean="0"/>
              <a:t>gymnázia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poskytující úplné odborné středoškolské vzdělání – </a:t>
            </a:r>
            <a:r>
              <a:rPr lang="cs-CZ" b="1" dirty="0" smtClean="0"/>
              <a:t>ekonomické, umělecké, zdravotnické, sociální, průmyslové školy </a:t>
            </a:r>
          </a:p>
          <a:p>
            <a:r>
              <a:rPr lang="cs-CZ" dirty="0" smtClean="0"/>
              <a:t>Střední škola trvá 4 roky – maturitní zkouška – maturitní vysvědčení. Lze ji studovat denní nebo dálkovou formou.</a:t>
            </a:r>
          </a:p>
          <a:p>
            <a:pPr>
              <a:buNone/>
            </a:pPr>
            <a:r>
              <a:rPr lang="cs-CZ" b="1" u="sng" dirty="0" smtClean="0"/>
              <a:t>SŠ jsou povinny vést:</a:t>
            </a:r>
          </a:p>
          <a:p>
            <a:r>
              <a:rPr lang="cs-CZ" dirty="0" smtClean="0"/>
              <a:t>pedagogickou dokumentaci, </a:t>
            </a:r>
          </a:p>
          <a:p>
            <a:r>
              <a:rPr lang="cs-CZ" dirty="0" smtClean="0"/>
              <a:t>evidenci žáků, </a:t>
            </a:r>
          </a:p>
          <a:p>
            <a:r>
              <a:rPr lang="cs-CZ" dirty="0" smtClean="0"/>
              <a:t>účetní evidenci, </a:t>
            </a:r>
          </a:p>
          <a:p>
            <a:r>
              <a:rPr lang="cs-CZ" dirty="0" smtClean="0"/>
              <a:t>hospodářskou evidenci (majetek).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odborné školy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dirty="0" smtClean="0"/>
              <a:t>Poskytují vyšší vzdělání.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Navazuje na studium na středních školách.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Připravují na výkon odborných činností.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Jsou zakončeny absolutoriem (teoretická zkouška + vypracování a obhajoba absolventské práce).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 ukončení se získává titul Dis (diplomovaný specialista), studuje se 2-3 roky.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Dokladem je diplom.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 školy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21088"/>
          </a:xfrm>
        </p:spPr>
        <p:txBody>
          <a:bodyPr>
            <a:normAutofit fontScale="77500" lnSpcReduction="20000"/>
          </a:bodyPr>
          <a:lstStyle/>
          <a:p>
            <a:r>
              <a:rPr lang="cs-CZ" sz="2600" b="1" dirty="0" smtClean="0"/>
              <a:t>Je to nejvyšší článek výchovně vzdělávací soustavy (už nejsou vyšší školy).</a:t>
            </a:r>
          </a:p>
          <a:p>
            <a:r>
              <a:rPr lang="cs-CZ" sz="2600" b="1" dirty="0" smtClean="0"/>
              <a:t>Jsou vrcholná centra vzdělanosti, poznání a tvůrčího myšlení. </a:t>
            </a:r>
          </a:p>
          <a:p>
            <a:r>
              <a:rPr lang="cs-CZ" sz="2600" b="1" dirty="0" smtClean="0"/>
              <a:t>Jsou to právnické osoby (každá škola).</a:t>
            </a:r>
          </a:p>
          <a:p>
            <a:endParaRPr lang="cs-CZ" sz="2600" dirty="0" smtClean="0"/>
          </a:p>
          <a:p>
            <a:pPr>
              <a:buNone/>
            </a:pP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VŠ:</a:t>
            </a:r>
          </a:p>
          <a:p>
            <a:r>
              <a:rPr lang="cs-CZ" sz="2600" b="1" dirty="0" smtClean="0"/>
              <a:t>univerzitní a neuniverzitní </a:t>
            </a:r>
          </a:p>
          <a:p>
            <a:r>
              <a:rPr lang="cs-CZ" sz="2600" b="1" dirty="0" smtClean="0"/>
              <a:t>veřejné (zřizuje stát) a soukromé (zřizují soukromé FO nebo PO) 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Univerzitní VŠ se liší členěním (člení se na fakulty) a stupněm dosaženého vzdělání.</a:t>
            </a:r>
          </a:p>
          <a:p>
            <a:r>
              <a:rPr lang="cs-CZ" sz="2600" b="1" dirty="0" smtClean="0"/>
              <a:t>Poskytují bakalářské, magisterské a doktorské vzdělání. </a:t>
            </a:r>
          </a:p>
          <a:p>
            <a:r>
              <a:rPr lang="cs-CZ" sz="2600" b="1" dirty="0" smtClean="0"/>
              <a:t>Neuniverzitní VŠ poskytují pouze bakalářské vzdělání (magisterské pouze na zažádání). </a:t>
            </a:r>
          </a:p>
          <a:p>
            <a:r>
              <a:rPr lang="cs-CZ" sz="2600" b="1" dirty="0" smtClean="0"/>
              <a:t>Státní VŠ – vojenské a policejní VŠ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Tituly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      Ing. – inženýr, oblast ekonomie, technických věd, zemědělství a  lesnictví</a:t>
            </a:r>
            <a:br>
              <a:rPr lang="cs-CZ" b="1" dirty="0" smtClean="0"/>
            </a:br>
            <a:r>
              <a:rPr lang="cs-CZ" b="1" dirty="0" err="1" smtClean="0"/>
              <a:t>Ing.arch</a:t>
            </a:r>
            <a:r>
              <a:rPr lang="cs-CZ" b="1" dirty="0" smtClean="0"/>
              <a:t>. – oblast architektury</a:t>
            </a:r>
            <a:br>
              <a:rPr lang="cs-CZ" b="1" dirty="0" smtClean="0"/>
            </a:br>
            <a:r>
              <a:rPr lang="cs-CZ" b="1" dirty="0" err="1" smtClean="0"/>
              <a:t>MuDr</a:t>
            </a:r>
            <a:r>
              <a:rPr lang="cs-CZ" b="1" dirty="0" smtClean="0"/>
              <a:t>. – doktor medicíny, oblast lékařství, zubní lékařství</a:t>
            </a:r>
            <a:br>
              <a:rPr lang="cs-CZ" b="1" dirty="0" smtClean="0"/>
            </a:br>
            <a:r>
              <a:rPr lang="cs-CZ" b="1" dirty="0" smtClean="0"/>
              <a:t>MVDr. – doktor veterinární medicíny, oblast vet. lékařství a hygieny</a:t>
            </a:r>
            <a:br>
              <a:rPr lang="cs-CZ" b="1" dirty="0" smtClean="0"/>
            </a:br>
            <a:r>
              <a:rPr lang="cs-CZ" b="1" dirty="0" smtClean="0"/>
              <a:t>Mgr. – ostatní obory, </a:t>
            </a:r>
          </a:p>
          <a:p>
            <a:pPr>
              <a:buNone/>
            </a:pPr>
            <a:r>
              <a:rPr lang="cs-CZ" b="1" dirty="0" smtClean="0"/>
              <a:t>      </a:t>
            </a:r>
            <a:r>
              <a:rPr lang="cs-CZ" b="1" dirty="0" err="1" smtClean="0"/>
              <a:t>MgA</a:t>
            </a:r>
            <a:r>
              <a:rPr lang="cs-CZ" b="1" dirty="0" smtClean="0"/>
              <a:t>.- umění</a:t>
            </a:r>
          </a:p>
          <a:p>
            <a:pPr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Absolventi, kteří získali titul Mgr., můžou poté složit ještě státní rigorózní zkoušku a dostanou nový titul:</a:t>
            </a:r>
          </a:p>
          <a:p>
            <a:pPr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JUDr. – doktor práv</a:t>
            </a:r>
            <a:br>
              <a:rPr lang="cs-CZ" b="1" dirty="0" smtClean="0"/>
            </a:br>
            <a:r>
              <a:rPr lang="cs-CZ" b="1" dirty="0" smtClean="0"/>
              <a:t>PhDr. – psychologie, pedagogika, společenské vědy</a:t>
            </a:r>
            <a:br>
              <a:rPr lang="cs-CZ" b="1" dirty="0" smtClean="0"/>
            </a:br>
            <a:r>
              <a:rPr lang="cs-CZ" b="1" dirty="0" smtClean="0"/>
              <a:t>RNDr. – doktor přírodní vědy</a:t>
            </a:r>
            <a:br>
              <a:rPr lang="cs-CZ" b="1" dirty="0" smtClean="0"/>
            </a:br>
            <a:r>
              <a:rPr lang="cs-CZ" b="1" dirty="0" err="1" smtClean="0"/>
              <a:t>ThDr</a:t>
            </a:r>
            <a:r>
              <a:rPr lang="cs-CZ" b="1" dirty="0" smtClean="0"/>
              <a:t>. – doktor teologie</a:t>
            </a:r>
            <a:br>
              <a:rPr lang="cs-CZ" b="1" dirty="0" smtClean="0"/>
            </a:br>
            <a:r>
              <a:rPr lang="cs-CZ" b="1" dirty="0" err="1" smtClean="0"/>
              <a:t>PharmDr</a:t>
            </a:r>
            <a:r>
              <a:rPr lang="cs-CZ" b="1" dirty="0" smtClean="0"/>
              <a:t>. – doktor farmacie</a:t>
            </a:r>
            <a:br>
              <a:rPr lang="cs-CZ" b="1" dirty="0" smtClean="0"/>
            </a:br>
            <a:r>
              <a:rPr lang="cs-CZ" b="1" dirty="0" err="1" smtClean="0"/>
              <a:t>ThLic</a:t>
            </a:r>
            <a:r>
              <a:rPr lang="cs-CZ" b="1" dirty="0" smtClean="0"/>
              <a:t>. – licenciát teologie</a:t>
            </a:r>
            <a:br>
              <a:rPr lang="cs-CZ" b="1" dirty="0" smtClean="0"/>
            </a:b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3528" y="260648"/>
            <a:ext cx="8496944" cy="61926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Studijní programy na VŠ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9933"/>
          </a:solidFill>
        </p:spPr>
        <p:txBody>
          <a:bodyPr anchor="t"/>
          <a:lstStyle/>
          <a:p>
            <a:pPr algn="ctr"/>
            <a:r>
              <a:rPr lang="cs-CZ" dirty="0" smtClean="0"/>
              <a:t>Bakalářský studijní program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rgbClr val="FFBC79"/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Je zaměřen jednak na přípravu k výkonu povolání, jednak ke studiu v magisterském SP.</a:t>
            </a:r>
          </a:p>
          <a:p>
            <a:pPr algn="just"/>
            <a:r>
              <a:rPr lang="cs-CZ" dirty="0" smtClean="0"/>
              <a:t> Standardní doba studia činí 2-4 roky. </a:t>
            </a:r>
          </a:p>
          <a:p>
            <a:pPr algn="just"/>
            <a:r>
              <a:rPr lang="cs-CZ" dirty="0" smtClean="0"/>
              <a:t>Studium je zakončeno </a:t>
            </a:r>
            <a:r>
              <a:rPr lang="cs-CZ" dirty="0" err="1" smtClean="0"/>
              <a:t>slože</a:t>
            </a:r>
            <a:r>
              <a:rPr lang="cs-CZ" dirty="0" smtClean="0"/>
              <a:t>-ním státní závěrečné zkoušky, jejíž součástí je zpravidla ob-</a:t>
            </a:r>
            <a:r>
              <a:rPr lang="cs-CZ" dirty="0" err="1" smtClean="0"/>
              <a:t>hajoba</a:t>
            </a:r>
            <a:r>
              <a:rPr lang="cs-CZ" dirty="0" smtClean="0"/>
              <a:t> bakalářské práce. </a:t>
            </a:r>
          </a:p>
          <a:p>
            <a:pPr algn="just"/>
            <a:r>
              <a:rPr lang="cs-CZ" dirty="0" smtClean="0"/>
              <a:t>Po absolvování náleží </a:t>
            </a:r>
            <a:r>
              <a:rPr lang="cs-CZ" dirty="0" err="1" smtClean="0"/>
              <a:t>absol</a:t>
            </a:r>
            <a:r>
              <a:rPr lang="cs-CZ" dirty="0" smtClean="0"/>
              <a:t>-</a:t>
            </a:r>
            <a:r>
              <a:rPr lang="cs-CZ" dirty="0" err="1" smtClean="0"/>
              <a:t>ventu</a:t>
            </a:r>
            <a:r>
              <a:rPr lang="cs-CZ" dirty="0" smtClean="0"/>
              <a:t> titul bakalář Bc., </a:t>
            </a:r>
            <a:r>
              <a:rPr lang="cs-CZ" dirty="0" err="1" smtClean="0"/>
              <a:t>BcA</a:t>
            </a:r>
            <a:r>
              <a:rPr lang="cs-CZ" dirty="0" smtClean="0"/>
              <a:t> – bakalář umění.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9933"/>
          </a:solidFill>
        </p:spPr>
        <p:txBody>
          <a:bodyPr anchor="t"/>
          <a:lstStyle/>
          <a:p>
            <a:pPr algn="ctr"/>
            <a:r>
              <a:rPr lang="cs-CZ" dirty="0" smtClean="0"/>
              <a:t>Magisterský studijní program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rgbClr val="FFBC79"/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Navazuje na bakalářský SP (1-3 roky) nebo je realizován </a:t>
            </a:r>
            <a:r>
              <a:rPr lang="cs-CZ" dirty="0" err="1" smtClean="0"/>
              <a:t>sa</a:t>
            </a:r>
            <a:r>
              <a:rPr lang="cs-CZ" dirty="0" smtClean="0"/>
              <a:t>-</a:t>
            </a:r>
            <a:r>
              <a:rPr lang="cs-CZ" dirty="0" err="1" smtClean="0"/>
              <a:t>mostatně</a:t>
            </a:r>
            <a:r>
              <a:rPr lang="cs-CZ" dirty="0" smtClean="0"/>
              <a:t> (4-6 let). </a:t>
            </a:r>
          </a:p>
          <a:p>
            <a:pPr algn="just"/>
            <a:r>
              <a:rPr lang="cs-CZ" dirty="0" smtClean="0"/>
              <a:t>Studium je zakončeno státní závěrečnou zkouškou, jejíž součástí je obhajoba </a:t>
            </a:r>
            <a:r>
              <a:rPr lang="cs-CZ" dirty="0" err="1" smtClean="0"/>
              <a:t>diplo</a:t>
            </a:r>
            <a:r>
              <a:rPr lang="cs-CZ" dirty="0" smtClean="0"/>
              <a:t>-</a:t>
            </a:r>
            <a:r>
              <a:rPr lang="cs-CZ" dirty="0" err="1" smtClean="0"/>
              <a:t>mové</a:t>
            </a:r>
            <a:r>
              <a:rPr lang="cs-CZ" dirty="0" smtClean="0"/>
              <a:t> práce. </a:t>
            </a:r>
          </a:p>
          <a:p>
            <a:pPr algn="just"/>
            <a:r>
              <a:rPr lang="cs-CZ" dirty="0" smtClean="0"/>
              <a:t>V oboru lékařství a </a:t>
            </a:r>
            <a:r>
              <a:rPr lang="cs-CZ" dirty="0" err="1" smtClean="0"/>
              <a:t>veteri</a:t>
            </a:r>
            <a:r>
              <a:rPr lang="cs-CZ" dirty="0" smtClean="0"/>
              <a:t>-</a:t>
            </a:r>
            <a:r>
              <a:rPr lang="cs-CZ" dirty="0" err="1" smtClean="0"/>
              <a:t>nárního</a:t>
            </a:r>
            <a:r>
              <a:rPr lang="cs-CZ" dirty="0" smtClean="0"/>
              <a:t> lékařství a hygieny se studium zakončuje státní </a:t>
            </a:r>
            <a:r>
              <a:rPr lang="cs-CZ" dirty="0" err="1" smtClean="0"/>
              <a:t>rigo</a:t>
            </a:r>
            <a:r>
              <a:rPr lang="cs-CZ" dirty="0" smtClean="0"/>
              <a:t>-</a:t>
            </a:r>
            <a:r>
              <a:rPr lang="cs-CZ" dirty="0" err="1" smtClean="0"/>
              <a:t>rózní</a:t>
            </a:r>
            <a:r>
              <a:rPr lang="cs-CZ" dirty="0" smtClean="0"/>
              <a:t> zkouškou, jejíž součástí je obhajoba rigorózní práce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Janošková D.,Občanská výchova s blokem Rodinná výchova, 9. ročník, FRAUS, 2003</a:t>
            </a:r>
          </a:p>
          <a:p>
            <a:r>
              <a:rPr lang="cs-CZ" sz="1600" dirty="0" err="1" smtClean="0"/>
              <a:t>Hrachovcová</a:t>
            </a:r>
            <a:r>
              <a:rPr lang="cs-CZ" sz="1600" dirty="0" smtClean="0"/>
              <a:t>, M. a kol., Občanská výchova pro 9. ročník,  OLOMOUC, 2004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796</Words>
  <Application>Microsoft Office PowerPoint</Application>
  <PresentationFormat>Předvádění na obrazovce (4:3)</PresentationFormat>
  <Paragraphs>148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Vzdělávací soustava ČR</vt:lpstr>
      <vt:lpstr>FORMY VZDĚLÁVÁNÍ V ČR</vt:lpstr>
      <vt:lpstr>INSTITUCE ZABEZPEČUJÍCÍ VZDĚLÁVÁNÍ V ČR</vt:lpstr>
      <vt:lpstr>Předškolní zařízení</vt:lpstr>
      <vt:lpstr>Školy</vt:lpstr>
      <vt:lpstr>Základní školy</vt:lpstr>
      <vt:lpstr>Učiliště</vt:lpstr>
      <vt:lpstr>Střední školy</vt:lpstr>
      <vt:lpstr>Vyšší odborné školy</vt:lpstr>
      <vt:lpstr>Vysoké školy</vt:lpstr>
      <vt:lpstr>Tituly</vt:lpstr>
      <vt:lpstr>Studijní programy na VŠ 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Vzdělávací soustava ČR</dc:title>
  <dc:creator>Hříbková Jitka</dc:creator>
  <cp:lastModifiedBy>Hribkova Jitka</cp:lastModifiedBy>
  <cp:revision>12</cp:revision>
  <dcterms:created xsi:type="dcterms:W3CDTF">2011-04-29T11:54:26Z</dcterms:created>
  <dcterms:modified xsi:type="dcterms:W3CDTF">2013-02-25T10:56:31Z</dcterms:modified>
</cp:coreProperties>
</file>