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60" r:id="rId2"/>
    <p:sldId id="265" r:id="rId3"/>
    <p:sldId id="258" r:id="rId4"/>
    <p:sldId id="257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7761E-F638-453F-9E76-434395BED81F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D9B7B-F104-422A-986F-573F5BE67B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665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VY_52_INOVACE_31_</a:t>
            </a:r>
            <a:br>
              <a:rPr lang="cs-CZ" sz="3600" dirty="0" smtClean="0"/>
            </a:br>
            <a:r>
              <a:rPr lang="cs-CZ" sz="3600" dirty="0" smtClean="0"/>
              <a:t>Slunce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dirty="0" smtClean="0">
                <a:solidFill>
                  <a:srgbClr val="002060"/>
                </a:solidFill>
              </a:rPr>
              <a:t>5. 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565159" y="5156722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4191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83015" y="2276475"/>
            <a:ext cx="71288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b="1" dirty="0" smtClean="0">
                <a:solidFill>
                  <a:srgbClr val="002060"/>
                </a:solidFill>
              </a:rPr>
              <a:t>Pomocí tohoto výukového materiálu se žáci seznámí s naší nejbližší hvězdou - Sluncem.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4009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2926" y="116632"/>
            <a:ext cx="8733656" cy="792088"/>
          </a:xfrm>
        </p:spPr>
        <p:txBody>
          <a:bodyPr>
            <a:noAutofit/>
          </a:bodyPr>
          <a:lstStyle/>
          <a:p>
            <a:r>
              <a:rPr lang="cs-CZ" sz="4000" dirty="0" smtClean="0"/>
              <a:t>Slunce - </a:t>
            </a:r>
            <a:r>
              <a:rPr lang="cs-CZ" sz="4000" dirty="0" smtClean="0"/>
              <a:t>nejbližší hvězda planety Země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Slunce je </a:t>
            </a: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hvězda </a:t>
            </a: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podobná těm, které vidíme na noční obloze, ale je pro nás velmi důležitá.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Bez Slunce by byla naše Země tmavá a studená a nebyl by na ní žádný život.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Slunce je viditelné pouze ve dne.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Slunce je nejbližší hvězda planety Země a proto je nejjasnější hvězdou naší oblohy.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Slunce je žhavá koule složená z plynů. Svítí a zahřívá okolní </a:t>
            </a: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vesmírná tělesa</a:t>
            </a:r>
            <a:r>
              <a:rPr lang="cs-CZ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.</a:t>
            </a:r>
            <a:endParaRPr lang="cs-CZ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itchFamily="18" charset="0"/>
            </a:endParaRPr>
          </a:p>
          <a:p>
            <a:pPr indent="0">
              <a:buNone/>
            </a:pPr>
            <a:endParaRPr lang="cs-CZ" sz="20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itchFamily="18" charset="0"/>
            </a:endParaRPr>
          </a:p>
          <a:p>
            <a:pPr indent="0">
              <a:buNone/>
            </a:pPr>
            <a:endParaRPr lang="cs-CZ" sz="2000" dirty="0" smtClean="0">
              <a:latin typeface="Adobe Garamond Pro Bol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1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 – zdroj tepla a světla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8008"/>
            <a:ext cx="7344816" cy="4525963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cs-CZ" b="1" dirty="0" smtClean="0">
                <a:solidFill>
                  <a:srgbClr val="0060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Teplo a světlo patří mezi základní podmínky života na Zemi.</a:t>
            </a:r>
          </a:p>
          <a:p>
            <a:pPr indent="0">
              <a:buNone/>
            </a:pPr>
            <a:r>
              <a:rPr lang="cs-CZ" b="1" dirty="0" smtClean="0">
                <a:solidFill>
                  <a:srgbClr val="0060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Bez Slunce by neexistoval na Zemi život, protože teplo a světlo pochází právě z něj.</a:t>
            </a:r>
          </a:p>
          <a:p>
            <a:pPr indent="0">
              <a:buNone/>
            </a:pPr>
            <a:endParaRPr lang="cs-CZ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itchFamily="18" charset="0"/>
            </a:endParaRPr>
          </a:p>
          <a:p>
            <a:pPr marL="329184" lvl="1" indent="0">
              <a:buNone/>
            </a:pPr>
            <a:endParaRPr lang="cs-CZ" sz="2400" dirty="0">
              <a:latin typeface="Adobe Garamond Pro Bold" pitchFamily="18" charset="0"/>
            </a:endParaRPr>
          </a:p>
          <a:p>
            <a:pPr marL="329184" lvl="1" indent="0">
              <a:buNone/>
            </a:pPr>
            <a:endParaRPr lang="cs-CZ" sz="2400" dirty="0" smtClean="0">
              <a:latin typeface="Adobe Garamond Pro Bold" pitchFamily="18" charset="0"/>
            </a:endParaRPr>
          </a:p>
        </p:txBody>
      </p:sp>
      <p:pic>
        <p:nvPicPr>
          <p:cNvPr id="1026" name="Picture 2" descr="F:\FOTKY\Italie 2007\000_00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609" t="-3734" r="6925" b="32291"/>
          <a:stretch/>
        </p:blipFill>
        <p:spPr bwMode="auto">
          <a:xfrm>
            <a:off x="5364088" y="4223167"/>
            <a:ext cx="3362127" cy="226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DUMY\fotky pro dumy\Egypt\DSC012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10990"/>
            <a:ext cx="3320861" cy="249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24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 – zdroj tepla a světla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5"/>
            <a:ext cx="7344816" cy="2376263"/>
          </a:xfrm>
        </p:spPr>
        <p:txBody>
          <a:bodyPr>
            <a:normAutofit/>
          </a:bodyPr>
          <a:lstStyle/>
          <a:p>
            <a:pPr indent="0">
              <a:buNone/>
            </a:pPr>
            <a:endParaRPr lang="cs-CZ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itchFamily="18" charset="0"/>
            </a:endParaRPr>
          </a:p>
          <a:p>
            <a:pPr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SLUNCE umožňuje život na Zemi proto, že teploty na Zemi nejsou vzhledem k příznivé vzdálenosti Země od Slunce ani příliš vysoké, ani příliš nízké.</a:t>
            </a:r>
            <a:endParaRPr lang="cs-CZ" sz="2400" dirty="0" smtClean="0">
              <a:latin typeface="Adobe Garamond Pro Bold" pitchFamily="18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51520" y="3729969"/>
            <a:ext cx="8797541" cy="2727921"/>
            <a:chOff x="251520" y="3729969"/>
            <a:chExt cx="8797541" cy="2727921"/>
          </a:xfrm>
        </p:grpSpPr>
        <p:sp>
          <p:nvSpPr>
            <p:cNvPr id="4" name="Vývojový diagram: spojnice 3"/>
            <p:cNvSpPr/>
            <p:nvPr/>
          </p:nvSpPr>
          <p:spPr>
            <a:xfrm>
              <a:off x="6888821" y="3729969"/>
              <a:ext cx="2160240" cy="2592288"/>
            </a:xfrm>
            <a:prstGeom prst="flowChartConnector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603051" y="5368520"/>
              <a:ext cx="290335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C00000"/>
                  </a:solidFill>
                </a:rPr>
                <a:t>asi 150 milionů kilometrů</a:t>
              </a:r>
              <a:endParaRPr lang="cs-CZ" sz="20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0" name="Přímá spojnice se šipkou 9"/>
            <p:cNvCxnSpPr/>
            <p:nvPr/>
          </p:nvCxnSpPr>
          <p:spPr>
            <a:xfrm>
              <a:off x="3368822" y="5013176"/>
              <a:ext cx="3291410" cy="0"/>
            </a:xfrm>
            <a:prstGeom prst="straightConnector1">
              <a:avLst/>
            </a:prstGeom>
            <a:ln w="2857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ovéPole 15"/>
            <p:cNvSpPr txBox="1"/>
            <p:nvPr/>
          </p:nvSpPr>
          <p:spPr>
            <a:xfrm>
              <a:off x="3603050" y="4327616"/>
              <a:ext cx="315503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>
                  <a:solidFill>
                    <a:srgbClr val="C00000"/>
                  </a:solidFill>
                </a:rPr>
                <a:t>v</a:t>
              </a:r>
              <a:r>
                <a:rPr lang="cs-CZ" sz="2000" b="1" dirty="0" smtClean="0">
                  <a:solidFill>
                    <a:srgbClr val="C00000"/>
                  </a:solidFill>
                </a:rPr>
                <a:t>zdálenost </a:t>
              </a:r>
              <a:r>
                <a:rPr lang="cs-CZ" sz="2000" b="1" dirty="0" smtClean="0">
                  <a:solidFill>
                    <a:srgbClr val="C00000"/>
                  </a:solidFill>
                </a:rPr>
                <a:t>Země od Slunce</a:t>
              </a:r>
              <a:endParaRPr lang="cs-CZ" sz="2000" b="1" dirty="0">
                <a:solidFill>
                  <a:srgbClr val="C00000"/>
                </a:solidFill>
              </a:endParaRPr>
            </a:p>
          </p:txBody>
        </p:sp>
        <p:pic>
          <p:nvPicPr>
            <p:cNvPr id="3074" name="Picture 2" descr="G:\DCIM\108_PANA\P108002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4327616"/>
              <a:ext cx="2840365" cy="21302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893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Slunce </a:t>
            </a:r>
            <a:r>
              <a:rPr lang="cs-CZ" dirty="0" smtClean="0"/>
              <a:t> </a:t>
            </a:r>
            <a:r>
              <a:rPr lang="cs-CZ" dirty="0" smtClean="0"/>
              <a:t>může i ublížit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484785"/>
            <a:ext cx="7344816" cy="2376263"/>
          </a:xfrm>
        </p:spPr>
        <p:txBody>
          <a:bodyPr>
            <a:normAutofit fontScale="92500" lnSpcReduction="10000"/>
          </a:bodyPr>
          <a:lstStyle/>
          <a:p>
            <a:pPr indent="0">
              <a:buNone/>
            </a:pPr>
            <a:endParaRPr lang="cs-CZ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 Bold" pitchFamily="18" charset="0"/>
            </a:endParaRPr>
          </a:p>
          <a:p>
            <a:pPr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aramond Pro Bold" pitchFamily="18" charset="0"/>
              </a:rPr>
              <a:t>Při pozorování Slunce musíme být velmi opatrní. Nikdy se nedíváme přímo do Slunce, ani se slunečními brýlemi ani dalekohledem, mohli bychom si poškodit zrak. K pozorování Slunce se používají speciální dalekohledy.</a:t>
            </a:r>
            <a:endParaRPr lang="cs-CZ" sz="2400" dirty="0" smtClean="0">
              <a:latin typeface="Adobe Garamond Pro Bold" pitchFamily="18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4355976" y="4667927"/>
            <a:ext cx="914400" cy="9144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UMY\fotky pro dumy\Egypt\DSC012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9" y="3884173"/>
            <a:ext cx="3863388" cy="289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FOTKY srpen\IMAG00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16" t="3838" r="24950" b="75354"/>
          <a:stretch/>
        </p:blipFill>
        <p:spPr bwMode="auto">
          <a:xfrm>
            <a:off x="5725616" y="3883116"/>
            <a:ext cx="2088232" cy="2472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40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79512" y="908050"/>
            <a:ext cx="878497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Použitá literatura:</a:t>
            </a:r>
          </a:p>
          <a:p>
            <a:pPr eaLnBrk="1" hangingPunct="1"/>
            <a:r>
              <a:rPr lang="cs-CZ" sz="2000" dirty="0" err="1"/>
              <a:t>Matyášek</a:t>
            </a:r>
            <a:r>
              <a:rPr lang="cs-CZ" sz="2000" dirty="0"/>
              <a:t>, Jiří, Štiková, Věra, Trna, Josef. Přírodověda 5 : Učebnice pro 5.ročník Člověk a jeho svět. Brno : Nová škola, 2004. s 39. ISBN 80-7289-063 -8.</a:t>
            </a:r>
          </a:p>
        </p:txBody>
      </p:sp>
    </p:spTree>
    <p:extLst>
      <p:ext uri="{BB962C8B-B14F-4D97-AF65-F5344CB8AC3E}">
        <p14:creationId xmlns:p14="http://schemas.microsoft.com/office/powerpoint/2010/main" val="646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227</TotalTime>
  <Words>298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Human</vt:lpstr>
      <vt:lpstr>VY_52_INOVACE_31_ Slunce</vt:lpstr>
      <vt:lpstr>Prezentace aplikace PowerPoint</vt:lpstr>
      <vt:lpstr>Slunce - nejbližší hvězda planety Země</vt:lpstr>
      <vt:lpstr>Slunce – zdroj tepla a světla</vt:lpstr>
      <vt:lpstr>Slunce – zdroj tepla a světla</vt:lpstr>
      <vt:lpstr>Slunce  může i ublížit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Slunce</dc:title>
  <dc:creator>ivulin</dc:creator>
  <cp:lastModifiedBy>VLASTNIK</cp:lastModifiedBy>
  <cp:revision>28</cp:revision>
  <dcterms:created xsi:type="dcterms:W3CDTF">2011-09-18T14:12:19Z</dcterms:created>
  <dcterms:modified xsi:type="dcterms:W3CDTF">2013-02-18T08:16:59Z</dcterms:modified>
</cp:coreProperties>
</file>