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60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view3D>
      <c:rAngAx val="1"/>
    </c:view3D>
    <c:plotArea>
      <c:layout/>
      <c:bar3DChart>
        <c:barDir val="col"/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spPr>
            <a:solidFill>
              <a:schemeClr val="tx2">
                <a:lumMod val="75000"/>
              </a:schemeClr>
            </a:solidFill>
          </c:spPr>
          <c:dPt>
            <c:idx val="0"/>
            <c:spPr>
              <a:solidFill>
                <a:schemeClr val="accent3">
                  <a:lumMod val="50000"/>
                </a:schemeClr>
              </a:solidFill>
            </c:spPr>
          </c:dPt>
          <c:cat>
            <c:strRef>
              <c:f>List1!$A$2:$A$6</c:f>
              <c:strCache>
                <c:ptCount val="5"/>
                <c:pt idx="0">
                  <c:v>Výdaje</c:v>
                </c:pt>
                <c:pt idx="1">
                  <c:v>Příjmy</c:v>
                </c:pt>
                <c:pt idx="2">
                  <c:v>Nové zadlužení</c:v>
                </c:pt>
                <c:pt idx="3">
                  <c:v>Téma v TV</c:v>
                </c:pt>
                <c:pt idx="4">
                  <c:v>Aktuální dluh</c:v>
                </c:pt>
              </c:strCache>
            </c:strRef>
          </c:cat>
          <c:val>
            <c:numRef>
              <c:f>List1!$B$2:$B$6</c:f>
              <c:numCache>
                <c:formatCode>General</c:formatCode>
                <c:ptCount val="5"/>
                <c:pt idx="0">
                  <c:v>1100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dPt>
            <c:idx val="1"/>
            <c:spPr>
              <a:solidFill>
                <a:schemeClr val="bg1">
                  <a:lumMod val="50000"/>
                </a:schemeClr>
              </a:solidFill>
            </c:spPr>
          </c:dPt>
          <c:cat>
            <c:strRef>
              <c:f>List1!$A$2:$A$6</c:f>
              <c:strCache>
                <c:ptCount val="5"/>
                <c:pt idx="0">
                  <c:v>Výdaje</c:v>
                </c:pt>
                <c:pt idx="1">
                  <c:v>Příjmy</c:v>
                </c:pt>
                <c:pt idx="2">
                  <c:v>Nové zadlužení</c:v>
                </c:pt>
                <c:pt idx="3">
                  <c:v>Téma v TV</c:v>
                </c:pt>
                <c:pt idx="4">
                  <c:v>Aktuální dluh</c:v>
                </c:pt>
              </c:strCache>
            </c:strRef>
          </c:cat>
          <c:val>
            <c:numRef>
              <c:f>List1!$C$2:$C$6</c:f>
              <c:numCache>
                <c:formatCode>General</c:formatCode>
                <c:ptCount val="5"/>
                <c:pt idx="0">
                  <c:v>2.4</c:v>
                </c:pt>
                <c:pt idx="1">
                  <c:v>1000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spPr>
            <a:solidFill>
              <a:srgbClr val="1F497D">
                <a:lumMod val="75000"/>
              </a:srgbClr>
            </a:solidFill>
          </c:spPr>
          <c:dPt>
            <c:idx val="2"/>
            <c:spPr>
              <a:solidFill>
                <a:srgbClr val="FF0000"/>
              </a:solidFill>
            </c:spPr>
          </c:dPt>
          <c:cat>
            <c:strRef>
              <c:f>List1!$A$2:$A$6</c:f>
              <c:strCache>
                <c:ptCount val="5"/>
                <c:pt idx="0">
                  <c:v>Výdaje</c:v>
                </c:pt>
                <c:pt idx="1">
                  <c:v>Příjmy</c:v>
                </c:pt>
                <c:pt idx="2">
                  <c:v>Nové zadlužení</c:v>
                </c:pt>
                <c:pt idx="3">
                  <c:v>Téma v TV</c:v>
                </c:pt>
                <c:pt idx="4">
                  <c:v>Aktuální dluh</c:v>
                </c:pt>
              </c:strCache>
            </c:strRef>
          </c:cat>
          <c:val>
            <c:numRef>
              <c:f>List1!$D$2:$D$6</c:f>
              <c:numCache>
                <c:formatCode>General</c:formatCode>
                <c:ptCount val="5"/>
                <c:pt idx="0">
                  <c:v>2</c:v>
                </c:pt>
                <c:pt idx="1">
                  <c:v>2</c:v>
                </c:pt>
                <c:pt idx="2">
                  <c:v>300</c:v>
                </c:pt>
                <c:pt idx="3">
                  <c:v>5</c:v>
                </c:pt>
              </c:numCache>
            </c:numRef>
          </c:val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Řada 4</c:v>
                </c:pt>
              </c:strCache>
            </c:strRef>
          </c:tx>
          <c:cat>
            <c:strRef>
              <c:f>List1!$A$2:$A$6</c:f>
              <c:strCache>
                <c:ptCount val="5"/>
                <c:pt idx="0">
                  <c:v>Výdaje</c:v>
                </c:pt>
                <c:pt idx="1">
                  <c:v>Příjmy</c:v>
                </c:pt>
                <c:pt idx="2">
                  <c:v>Nové zadlužení</c:v>
                </c:pt>
                <c:pt idx="3">
                  <c:v>Téma v TV</c:v>
                </c:pt>
                <c:pt idx="4">
                  <c:v>Aktuální dluh</c:v>
                </c:pt>
              </c:strCache>
            </c:strRef>
          </c:cat>
          <c:val>
            <c:numRef>
              <c:f>List1!$E$2:$E$6</c:f>
              <c:numCache>
                <c:formatCode>General</c:formatCode>
                <c:ptCount val="5"/>
                <c:pt idx="3">
                  <c:v>0</c:v>
                </c:pt>
              </c:numCache>
            </c:numRef>
          </c:val>
        </c:ser>
        <c:ser>
          <c:idx val="4"/>
          <c:order val="4"/>
          <c:tx>
            <c:strRef>
              <c:f>List1!$F$1</c:f>
              <c:strCache>
                <c:ptCount val="1"/>
                <c:pt idx="0">
                  <c:v>Řada 5</c:v>
                </c:pt>
              </c:strCache>
            </c:strRef>
          </c:tx>
          <c:dPt>
            <c:idx val="4"/>
            <c:spPr>
              <a:solidFill>
                <a:schemeClr val="accent2">
                  <a:lumMod val="75000"/>
                </a:schemeClr>
              </a:solidFill>
            </c:spPr>
          </c:dPt>
          <c:cat>
            <c:strRef>
              <c:f>List1!$A$2:$A$6</c:f>
              <c:strCache>
                <c:ptCount val="5"/>
                <c:pt idx="0">
                  <c:v>Výdaje</c:v>
                </c:pt>
                <c:pt idx="1">
                  <c:v>Příjmy</c:v>
                </c:pt>
                <c:pt idx="2">
                  <c:v>Nové zadlužení</c:v>
                </c:pt>
                <c:pt idx="3">
                  <c:v>Téma v TV</c:v>
                </c:pt>
                <c:pt idx="4">
                  <c:v>Aktuální dluh</c:v>
                </c:pt>
              </c:strCache>
            </c:strRef>
          </c:cat>
          <c:val>
            <c:numRef>
              <c:f>List1!$F$2:$F$6</c:f>
              <c:numCache>
                <c:formatCode>General</c:formatCode>
                <c:ptCount val="5"/>
                <c:pt idx="4">
                  <c:v>1100</c:v>
                </c:pt>
              </c:numCache>
            </c:numRef>
          </c:val>
        </c:ser>
        <c:shape val="cylinder"/>
        <c:axId val="75086848"/>
        <c:axId val="72155904"/>
        <c:axId val="0"/>
      </c:bar3DChart>
      <c:catAx>
        <c:axId val="75086848"/>
        <c:scaling>
          <c:orientation val="minMax"/>
        </c:scaling>
        <c:axPos val="b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72155904"/>
        <c:crosses val="autoZero"/>
        <c:auto val="1"/>
        <c:lblAlgn val="ctr"/>
        <c:lblOffset val="100"/>
      </c:catAx>
      <c:valAx>
        <c:axId val="72155904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75086848"/>
        <c:crosses val="autoZero"/>
        <c:crossBetween val="between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A3434F-B014-48DF-8FE5-4FE13237BAC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615-A579-4B8E-A8E0-E2D1C358E1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B30EB-B11D-4187-8D0B-38F247D0DB6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C23C7-6629-457B-B244-6DBB663D3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pen%C3%ADze&amp;source=images&amp;cd=&amp;cad=rja&amp;docid=9fILz0Jvv2ACMM&amp;tbnid=-96O3i1A4f-4vM:&amp;ved=0CAUQjRw&amp;url=http%3A%2F%2Fwww.nakupvakci.cz%2Fcs%2Ftopite-se-v-dluzich-nevite-jak-konecne-zbohadtnout%2F&amp;ei=okMrUY7GK9H3sgaNhICACQ&amp;bvm=bv.42768644,d.Yms&amp;psig=AFQjCNHD_CTQKTCMOmm7UCEsYCSVb2HxLA&amp;ust=136187623395404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kupvakci.cz/userfiles/image/penize-2.jpg" TargetMode="External"/><Relationship Id="rId2" Type="http://schemas.openxmlformats.org/officeDocument/2006/relationships/hyperlink" Target="http://www.vestec.cz/obrazky/Rozpoce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15. 10. 2010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Stát a národní hospodářství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6313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Hospodářství a stát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STÁT A NÁRODNÍ HOSPODÁŘSTVÍ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obrázky z internetu a vlastním grafem, který je pouze ilustrací.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9.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a národní hospodářství</a:t>
            </a:r>
            <a:endParaRPr lang="cs-CZ" sz="4800" b="1" u="sng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3861048"/>
            <a:ext cx="4784576" cy="1752600"/>
          </a:xfrm>
        </p:spPr>
        <p:txBody>
          <a:bodyPr/>
          <a:lstStyle/>
          <a:p>
            <a:r>
              <a:rPr lang="cs-CZ" b="1" cap="small" dirty="0" smtClean="0">
                <a:ln>
                  <a:solidFill>
                    <a:schemeClr val="tx1"/>
                  </a:solidFill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hraje významnou roli v národním hospodářství </a:t>
            </a:r>
          </a:p>
          <a:p>
            <a:r>
              <a:rPr lang="cs-CZ" b="1" cap="small" dirty="0" smtClean="0">
                <a:ln>
                  <a:solidFill>
                    <a:schemeClr val="tx1"/>
                  </a:solidFill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Ekonomice státu</a:t>
            </a:r>
            <a:endParaRPr lang="cs-CZ" b="1" cap="small" dirty="0">
              <a:ln>
                <a:solidFill>
                  <a:schemeClr val="tx1"/>
                </a:solidFill>
              </a:ln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716016" y="5877272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Graf 6"/>
          <p:cNvGraphicFramePr/>
          <p:nvPr/>
        </p:nvGraphicFramePr>
        <p:xfrm>
          <a:off x="179512" y="3861048"/>
          <a:ext cx="3600400" cy="22322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6146" name="Picture 2" descr="http://www.vestec.cz/obrazky/Rozpoce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88640"/>
            <a:ext cx="3744416" cy="23931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Je systém, ve kterém se uskutečňuje výroba statků a služeb, jejich rozdělování, směna a spotřeba.</a:t>
            </a:r>
          </a:p>
          <a:p>
            <a:pPr algn="just"/>
            <a:r>
              <a:rPr lang="cs-CZ" dirty="0" smtClean="0"/>
              <a:t>Využívá teoretické poznatky ekonomie.</a:t>
            </a:r>
          </a:p>
          <a:p>
            <a:pPr algn="just"/>
            <a:r>
              <a:rPr lang="cs-CZ" dirty="0" smtClean="0"/>
              <a:t>Jednání státu, které výrazně ovlivňuje </a:t>
            </a:r>
            <a:r>
              <a:rPr lang="cs-CZ" dirty="0" err="1" smtClean="0"/>
              <a:t>ekono</a:t>
            </a:r>
            <a:r>
              <a:rPr lang="cs-CZ" dirty="0" smtClean="0"/>
              <a:t>-</a:t>
            </a:r>
            <a:r>
              <a:rPr lang="cs-CZ" dirty="0" err="1" smtClean="0"/>
              <a:t>mické</a:t>
            </a:r>
            <a:r>
              <a:rPr lang="cs-CZ" dirty="0" smtClean="0"/>
              <a:t> procesy v celém NH, nazýváme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politika státu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Naše současná česká ekonomika je tržním hospodářstvím.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39552" y="548680"/>
            <a:ext cx="1800200" cy="720080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1800200" cy="72008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6016" y="548680"/>
            <a:ext cx="1800200" cy="720080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MONOPOL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04248" y="548680"/>
            <a:ext cx="1800200" cy="72008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KARTEL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1988840"/>
            <a:ext cx="1800200" cy="3888432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 záměrně využívané k uspokojování lidských potřeb, jsou výsledkem ekonomických nebo přírodních procesů. Člení se na věcné (hmotné) a duševní statky (např. patenty)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99792" y="1988840"/>
            <a:ext cx="1800200" cy="3888432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Užitečné činnosti, které jedni lidé vykonávají pro druhé.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88024" y="1988840"/>
            <a:ext cx="1800200" cy="3888432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Výhradní postavení firmy na trhu v rámci státu, regionu. Firma nemá konkurenci.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76256" y="1988840"/>
            <a:ext cx="1800200" cy="388843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Ekonomická dohoda mezi konkurenčními firmami zpravidla stejného odvětví o koordinaci postupů v prodejní politice. Nejčastěji se týká cen, úpravy výroby a odbytu, sazeb, obchodních podmínek.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50106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každém z uvedených trhů se: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700808"/>
            <a:ext cx="2376264" cy="72008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PRODEJ A NÁKUP ZBOŽÍ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848" y="1700808"/>
            <a:ext cx="2376264" cy="72008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A POPTÁVKA SE STANOVENÍM CENY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1700808"/>
            <a:ext cx="2376264" cy="72008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A POPTÁVKA PO PRACOVNÍ SÍLE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852936"/>
            <a:ext cx="2376264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 ZBOŽÍ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3848" y="2852936"/>
            <a:ext cx="2376264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TRH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40152" y="2852936"/>
            <a:ext cx="2376264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 PRÁCE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4581128"/>
            <a:ext cx="7632848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 JE VZÁJEMNÉ PŮSOBENÍ NABÍDKY A POPTÁVKY.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1619672" y="2420888"/>
            <a:ext cx="45719" cy="360040"/>
          </a:xfrm>
          <a:prstGeom prst="downArrow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4283968" y="2420888"/>
            <a:ext cx="45719" cy="360040"/>
          </a:xfrm>
          <a:prstGeom prst="downArrow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7020272" y="2420888"/>
            <a:ext cx="45719" cy="360040"/>
          </a:xfrm>
          <a:prstGeom prst="downArrow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1560" y="5301208"/>
            <a:ext cx="7632848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TRŽNÍ VZTAHY JSOU VZTAHY MEZI NABÍDKOU, POPTÁVKOU A CENOU.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nakupvakci.cz/userfiles/image/penize-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268760"/>
            <a:ext cx="3096344" cy="23266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ROZPOČET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Je finanční plán státu na určité období.</a:t>
            </a:r>
          </a:p>
          <a:p>
            <a:r>
              <a:rPr lang="cs-CZ" sz="2400" b="1" dirty="0" smtClean="0"/>
              <a:t>Obsahuje příjmy a výdaje státu v rozpočtovém roce.</a:t>
            </a:r>
          </a:p>
          <a:p>
            <a:r>
              <a:rPr lang="cs-CZ" sz="2400" b="1" dirty="0" smtClean="0"/>
              <a:t>Zahrnuje rozpočty organizačních složek státu.</a:t>
            </a:r>
          </a:p>
          <a:p>
            <a:r>
              <a:rPr lang="cs-CZ" sz="2400" b="1" dirty="0" smtClean="0"/>
              <a:t>Návrh rozpočtu vypracovává ministerstvo financí.</a:t>
            </a:r>
          </a:p>
          <a:p>
            <a:pPr algn="just"/>
            <a:r>
              <a:rPr lang="cs-CZ" sz="2400" b="1" dirty="0" smtClean="0"/>
              <a:t>Schvaluje vláda, která ho předkládá poslanecké sněmovně k projednání a schválení.</a:t>
            </a:r>
          </a:p>
          <a:p>
            <a:pPr algn="just"/>
            <a:r>
              <a:rPr lang="cs-CZ" sz="2400" b="1" u="sng" dirty="0" smtClean="0"/>
              <a:t>Stát z něj financuje</a:t>
            </a:r>
            <a:r>
              <a:rPr lang="cs-CZ" sz="2400" b="1" dirty="0" smtClean="0"/>
              <a:t>: obranu země, kulturu, zdravotnictví, zemědělství, ochrnu životního prostředí, výdaje v sociální oblasti, náklady na státní správu atd.</a:t>
            </a:r>
          </a:p>
          <a:p>
            <a:pPr algn="just"/>
            <a:r>
              <a:rPr lang="cs-CZ" sz="2400" b="1" dirty="0" smtClean="0"/>
              <a:t>Nejvýznamnější složku příjmů do státní pokladny tvoří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DANĚ</a:t>
            </a:r>
            <a:r>
              <a:rPr lang="cs-CZ" sz="2400" b="1" dirty="0" smtClean="0"/>
              <a:t>.</a:t>
            </a:r>
          </a:p>
          <a:p>
            <a:pPr algn="just"/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Janošková D.,Občanská výchova s blokem Rodinná výchova, 9. ročník, FRAUS, 2003</a:t>
            </a:r>
          </a:p>
          <a:p>
            <a:r>
              <a:rPr lang="cs-CZ" sz="1600" dirty="0" err="1" smtClean="0"/>
              <a:t>Hrachovcová</a:t>
            </a:r>
            <a:r>
              <a:rPr lang="cs-CZ" sz="1600" dirty="0" smtClean="0"/>
              <a:t>, M. a kol., Občanská výchova pro 9. ročník,  OLOMOUC, 2004</a:t>
            </a:r>
          </a:p>
          <a:p>
            <a:r>
              <a:rPr lang="cs-CZ" sz="1600" dirty="0" smtClean="0">
                <a:hlinkClick r:id="rId2"/>
              </a:rPr>
              <a:t>http://www.vestec.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obrazky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Rozpocet.jpg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 smtClean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</a:t>
            </a:r>
            <a:r>
              <a:rPr lang="cs-CZ" sz="1600" dirty="0" err="1" smtClean="0">
                <a:hlinkClick r:id="rId3"/>
              </a:rPr>
              <a:t>nakupvakci.cz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userfiles</a:t>
            </a:r>
            <a:r>
              <a:rPr lang="cs-CZ" sz="1600" dirty="0" smtClean="0">
                <a:hlinkClick r:id="rId3"/>
              </a:rPr>
              <a:t>/image/</a:t>
            </a:r>
            <a:r>
              <a:rPr lang="cs-CZ" sz="1600" dirty="0" err="1" smtClean="0">
                <a:hlinkClick r:id="rId3"/>
              </a:rPr>
              <a:t>penize</a:t>
            </a:r>
            <a:r>
              <a:rPr lang="cs-CZ" sz="1600" dirty="0" smtClean="0">
                <a:hlinkClick r:id="rId3"/>
              </a:rPr>
              <a:t>-2.jpg</a:t>
            </a:r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440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Stát a národní hospodářství</vt:lpstr>
      <vt:lpstr>EKONOMIKA</vt:lpstr>
      <vt:lpstr>Snímek 5</vt:lpstr>
      <vt:lpstr>Na každém z uvedených trhů se:</vt:lpstr>
      <vt:lpstr>STÁTNÍ ROZPOČET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 a NH</dc:title>
  <dc:creator>Hříbková Jitka</dc:creator>
  <cp:lastModifiedBy>Hribkova Jitka</cp:lastModifiedBy>
  <cp:revision>13</cp:revision>
  <dcterms:created xsi:type="dcterms:W3CDTF">2011-04-29T11:55:33Z</dcterms:created>
  <dcterms:modified xsi:type="dcterms:W3CDTF">2013-02-25T10:59:43Z</dcterms:modified>
</cp:coreProperties>
</file>