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7" r:id="rId2"/>
    <p:sldId id="266" r:id="rId3"/>
    <p:sldId id="256" r:id="rId4"/>
    <p:sldId id="264" r:id="rId5"/>
    <p:sldId id="258" r:id="rId6"/>
    <p:sldId id="259" r:id="rId7"/>
    <p:sldId id="260" r:id="rId8"/>
    <p:sldId id="261" r:id="rId9"/>
    <p:sldId id="262" r:id="rId10"/>
    <p:sldId id="263" r:id="rId11"/>
    <p:sldId id="265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E957C1-FF84-473C-AC67-63DD53BE4B6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48529-E5C0-4716-84C4-BCA0421A07F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C48529-E5C0-4716-84C4-BCA0421A07F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B55253-7864-4A3F-856C-2FF118BEE217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8A9A91-A158-453A-B162-0BA5954B64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jpeg"/><Relationship Id="rId10" Type="http://schemas.openxmlformats.org/officeDocument/2006/relationships/image" Target="../media/image10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i.iinfo.cz/images/284/postovni-sporitelna-1.png" TargetMode="External"/><Relationship Id="rId13" Type="http://schemas.openxmlformats.org/officeDocument/2006/relationships/hyperlink" Target="http://www.cnb.cz/miranda2/export/sites/www.cnb.cz/cs/verejnost/pro_media/tiskove_zpravy_cnb/2004/479_logo3rc.jpg" TargetMode="External"/><Relationship Id="rId18" Type="http://schemas.openxmlformats.org/officeDocument/2006/relationships/hyperlink" Target="http://www.econ.muni.cz/pics/practice/275-1.jpg" TargetMode="External"/><Relationship Id="rId3" Type="http://schemas.openxmlformats.org/officeDocument/2006/relationships/hyperlink" Target="http://www.cvca.cz/cs/clenove-asociace/pridruzeni-clenove/csob/ir/images/cvca_UK-Pridruzeniclenove/10-logo-File-CSOB_r--ifresize-336x336.jpg" TargetMode="External"/><Relationship Id="rId7" Type="http://schemas.openxmlformats.org/officeDocument/2006/relationships/hyperlink" Target="http://www.trickedbythelight.com/tbtl/images/RaiffeisenBankLogo.jpg" TargetMode="External"/><Relationship Id="rId12" Type="http://schemas.openxmlformats.org/officeDocument/2006/relationships/hyperlink" Target="http://upload.wikimedia.org/wikipedia/de/9/9c/GE_Money_Bank_Logo_new.svg" TargetMode="External"/><Relationship Id="rId17" Type="http://schemas.openxmlformats.org/officeDocument/2006/relationships/hyperlink" Target="http://www.mapaobchodu.cz/assets/shop/21149-ceska-sporitelna/ceska-sporitelna.jpg" TargetMode="External"/><Relationship Id="rId2" Type="http://schemas.openxmlformats.org/officeDocument/2006/relationships/hyperlink" Target="http://allpujcky.cz/wp-content/uploads/2012/08/Ceska_sporitelna.jpg" TargetMode="External"/><Relationship Id="rId16" Type="http://schemas.openxmlformats.org/officeDocument/2006/relationships/hyperlink" Target="http://www.blitz-imobiliare.ro/blog/wp-content/uploads/2011/05/raiffeisen-bank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rodinnepasy.cz/files/library/vysocina/pozvankyNaWeb/KrajVysocina/vb07-083-volksbank-logotyp-rgb.jpg" TargetMode="External"/><Relationship Id="rId11" Type="http://schemas.openxmlformats.org/officeDocument/2006/relationships/hyperlink" Target="http://upload.wikimedia.org/wikipedia/de/8/8b/Erste_Bank_Logo.svg" TargetMode="External"/><Relationship Id="rId5" Type="http://schemas.openxmlformats.org/officeDocument/2006/relationships/hyperlink" Target="http://www.cpicitycenter.cz/files/CPI%20City%20Center%20Usti/Loga%20najemcu/Hypobanka.jpg" TargetMode="External"/><Relationship Id="rId15" Type="http://schemas.openxmlformats.org/officeDocument/2006/relationships/hyperlink" Target="http://www.redhead.cz/websites/www.ocsestka.cz/data/oc6/29/komercni-banka.jpg" TargetMode="External"/><Relationship Id="rId10" Type="http://schemas.openxmlformats.org/officeDocument/2006/relationships/hyperlink" Target="http://upload.wikimedia.org/wikipedia/de/a/a9/Komer%C4%8Dn%C3%AD_banka_logo.svg" TargetMode="External"/><Relationship Id="rId4" Type="http://schemas.openxmlformats.org/officeDocument/2006/relationships/hyperlink" Target="http://www.penize.mediashow.cz/pic/logo-cnb.jpg" TargetMode="External"/><Relationship Id="rId9" Type="http://schemas.openxmlformats.org/officeDocument/2006/relationships/hyperlink" Target="http://upload.wikimedia.org/wikipedia/de/f/f5/Unicredit_Logo.png" TargetMode="External"/><Relationship Id="rId14" Type="http://schemas.openxmlformats.org/officeDocument/2006/relationships/hyperlink" Target="http://cs.wikipedia.org/wiki/Soubor:CBNod.JP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clker.com/cliparts/3/f/c/7/13510182031437999462Percent%20Symbol.svg.med.png" TargetMode="External"/><Relationship Id="rId3" Type="http://schemas.openxmlformats.org/officeDocument/2006/relationships/hyperlink" Target="http://www.clker.com/cliparts/k/3/z/W/i/n/feddi-md.png" TargetMode="External"/><Relationship Id="rId7" Type="http://schemas.openxmlformats.org/officeDocument/2006/relationships/hyperlink" Target="http://www.clker.com/cliparts/W/X/S/3/C/f/safe-md.png" TargetMode="External"/><Relationship Id="rId2" Type="http://schemas.openxmlformats.org/officeDocument/2006/relationships/hyperlink" Target="http://www.clker.com/cliparts/S/z/G/f/K/Y/piggy-bank-md.pn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clker.com/cliparts/d/T/b/R/g/I/euro-coins-md.png" TargetMode="External"/><Relationship Id="rId11" Type="http://schemas.openxmlformats.org/officeDocument/2006/relationships/hyperlink" Target="http://office.microsoft.com/cs-cz/images/results.aspx?qu=odm%C4%9Bna&amp;ex=2" TargetMode="External"/><Relationship Id="rId5" Type="http://schemas.openxmlformats.org/officeDocument/2006/relationships/hyperlink" Target="http://www.clker.com/cliparts/2/1/4/a/12115447311137093013home-finance.svg.med.png" TargetMode="External"/><Relationship Id="rId10" Type="http://schemas.openxmlformats.org/officeDocument/2006/relationships/hyperlink" Target="http://www.clker.com/cliparts/8/1/a/6/1195445254243794393molumen_Exclamation_icons_2.svg.med.png" TargetMode="External"/><Relationship Id="rId4" Type="http://schemas.openxmlformats.org/officeDocument/2006/relationships/hyperlink" Target="http://www.clker.com/cliparts/3/Z/p/2/P/6/bank-icon-md.png" TargetMode="External"/><Relationship Id="rId9" Type="http://schemas.openxmlformats.org/officeDocument/2006/relationships/hyperlink" Target="http://www.clker.com/cliparts/5/b/3/2/1234670702813675970industrial%20commercial%20credit.svg.med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VkO9</a:t>
                      </a:r>
                      <a:r>
                        <a:rPr lang="cs-CZ" sz="1300" baseline="0" dirty="0" smtClean="0">
                          <a:latin typeface="Calibri"/>
                        </a:rPr>
                        <a:t> - 6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5. 11. 2010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Peněžní ústavy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36313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Hospodářství a stát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3649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</a:t>
            </a:r>
            <a:r>
              <a:rPr lang="cs-CZ" dirty="0" smtClean="0"/>
              <a:t>Výchova k občanství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7340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</a:t>
            </a:r>
            <a:r>
              <a:rPr lang="cs-CZ" dirty="0" smtClean="0"/>
              <a:t>společnost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545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Ročník</a:t>
            </a:r>
            <a:r>
              <a:rPr lang="cs-CZ" dirty="0"/>
              <a:t>: </a:t>
            </a:r>
            <a:r>
              <a:rPr lang="cs-CZ" dirty="0" smtClean="0"/>
              <a:t>devátý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PENĚŽNÍ ÚSTAVY je součástí výkladové hodiny.</a:t>
            </a:r>
          </a:p>
          <a:p>
            <a:endParaRPr lang="cs-CZ" b="1" dirty="0"/>
          </a:p>
          <a:p>
            <a:r>
              <a:rPr lang="cs-CZ" dirty="0" smtClean="0"/>
              <a:t>Výklad </a:t>
            </a:r>
            <a:r>
              <a:rPr lang="cs-CZ" dirty="0"/>
              <a:t>je doplněn obrázky </a:t>
            </a:r>
            <a:r>
              <a:rPr lang="cs-CZ" dirty="0" smtClean="0"/>
              <a:t>z </a:t>
            </a:r>
            <a:r>
              <a:rPr lang="cs-CZ" dirty="0"/>
              <a:t>galerie SMART a internetové </a:t>
            </a:r>
            <a:r>
              <a:rPr lang="cs-CZ" dirty="0" smtClean="0"/>
              <a:t>obrázky.</a:t>
            </a:r>
          </a:p>
          <a:p>
            <a:endParaRPr lang="cs-CZ" dirty="0"/>
          </a:p>
          <a:p>
            <a:endParaRPr lang="cs-CZ" b="1" dirty="0"/>
          </a:p>
          <a:p>
            <a:r>
              <a:rPr lang="cs-CZ" b="1" dirty="0"/>
              <a:t>Výukový materiál je určen pro žáky </a:t>
            </a:r>
            <a:r>
              <a:rPr lang="cs-CZ" b="1" dirty="0" smtClean="0"/>
              <a:t>9. 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35696" y="188640"/>
            <a:ext cx="5184576" cy="792088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Peněžní ústavy</a:t>
            </a:r>
            <a:endParaRPr lang="cs-CZ" b="1" u="sng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Picture 16" descr="Ceska_sporitelna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846069"/>
            <a:ext cx="2189195" cy="946431"/>
          </a:xfrm>
          <a:prstGeom prst="rect">
            <a:avLst/>
          </a:prstGeom>
          <a:noFill/>
        </p:spPr>
      </p:pic>
      <p:sp>
        <p:nvSpPr>
          <p:cNvPr id="13" name="Nadpis 1"/>
          <p:cNvSpPr txBox="1">
            <a:spLocks/>
          </p:cNvSpPr>
          <p:nvPr/>
        </p:nvSpPr>
        <p:spPr>
          <a:xfrm>
            <a:off x="5407968" y="6168806"/>
            <a:ext cx="3736032" cy="546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Zpracovala: Mgr.</a:t>
            </a:r>
            <a:r>
              <a:rPr kumimoji="0" lang="cs-CZ" sz="12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Jitka Hříbková, ZŠ </a:t>
            </a:r>
            <a:r>
              <a:rPr kumimoji="0" lang="cs-CZ" sz="1200" b="1" i="0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Dyjákovice</a:t>
            </a:r>
            <a:endParaRPr kumimoji="0" lang="cs-CZ" sz="12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240" name="Picture 24" descr="http://www.penize.mediashow.cz/pic/logo-cn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1576297"/>
            <a:ext cx="1854770" cy="1351332"/>
          </a:xfrm>
          <a:prstGeom prst="rect">
            <a:avLst/>
          </a:prstGeom>
          <a:noFill/>
        </p:spPr>
      </p:pic>
      <p:pic>
        <p:nvPicPr>
          <p:cNvPr id="9242" name="Picture 26" descr="http://www.cpicitycenter.cz/files/CPI%20City%20Center%20Usti/Loga%20najemcu/Hypobank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39728" y="5922540"/>
            <a:ext cx="2232295" cy="792465"/>
          </a:xfrm>
          <a:prstGeom prst="rect">
            <a:avLst/>
          </a:prstGeom>
          <a:noFill/>
        </p:spPr>
      </p:pic>
      <p:pic>
        <p:nvPicPr>
          <p:cNvPr id="9244" name="Picture 28" descr="http://www.rodinnepasy.cz/files/library/vysocina/pozvankyNaWeb/KrajVysocina/vb07-083-volksbank-logotyp-rg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209677">
            <a:off x="2944771" y="4280830"/>
            <a:ext cx="2059094" cy="472302"/>
          </a:xfrm>
          <a:prstGeom prst="rect">
            <a:avLst/>
          </a:prstGeom>
          <a:noFill/>
        </p:spPr>
      </p:pic>
      <p:pic>
        <p:nvPicPr>
          <p:cNvPr id="9246" name="Picture 30" descr="http://www.trickedbythelight.com/tbtl/images/RaiffeisenBankLog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681320">
            <a:off x="6353637" y="4180693"/>
            <a:ext cx="2721285" cy="915641"/>
          </a:xfrm>
          <a:prstGeom prst="rect">
            <a:avLst/>
          </a:prstGeom>
          <a:noFill/>
        </p:spPr>
      </p:pic>
      <p:pic>
        <p:nvPicPr>
          <p:cNvPr id="9251" name="Picture 3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457629">
            <a:off x="4569768" y="1440581"/>
            <a:ext cx="16764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55" name="Picture 39" descr="http://upload.wikimedia.org/wikipedia/de/f/f5/Unicredit_Logo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86811" y="520331"/>
            <a:ext cx="2088231" cy="460397"/>
          </a:xfrm>
          <a:prstGeom prst="rect">
            <a:avLst/>
          </a:prstGeom>
          <a:noFill/>
        </p:spPr>
      </p:pic>
      <p:pic>
        <p:nvPicPr>
          <p:cNvPr id="9257" name="Picture 41" descr="Datei:Komerční banka logo.sv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784717">
            <a:off x="4545230" y="3425763"/>
            <a:ext cx="1725475" cy="638426"/>
          </a:xfrm>
          <a:prstGeom prst="rect">
            <a:avLst/>
          </a:prstGeom>
          <a:noFill/>
        </p:spPr>
      </p:pic>
      <p:pic>
        <p:nvPicPr>
          <p:cNvPr id="9259" name="Picture 43" descr="Datei:Erste Bank Logo.sv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9552" y="966427"/>
            <a:ext cx="1296144" cy="367116"/>
          </a:xfrm>
          <a:prstGeom prst="rect">
            <a:avLst/>
          </a:prstGeom>
          <a:noFill/>
        </p:spPr>
      </p:pic>
      <p:pic>
        <p:nvPicPr>
          <p:cNvPr id="9261" name="Picture 45" descr="Datei:GE Money Bank Logo new.sv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571764" y="5658410"/>
            <a:ext cx="3672408" cy="644283"/>
          </a:xfrm>
          <a:prstGeom prst="rect">
            <a:avLst/>
          </a:prstGeom>
          <a:noFill/>
        </p:spPr>
      </p:pic>
      <p:pic>
        <p:nvPicPr>
          <p:cNvPr id="9262" name="Picture 4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2819710">
            <a:off x="1290119" y="3816723"/>
            <a:ext cx="115887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Česká národní banka </a:t>
            </a:r>
            <a:r>
              <a:rPr lang="cs-CZ" sz="3200" dirty="0" smtClean="0"/>
              <a:t>– zřízená státem</a:t>
            </a:r>
            <a:endParaRPr lang="cs-CZ" sz="3200" dirty="0"/>
          </a:p>
        </p:txBody>
      </p:sp>
      <p:pic>
        <p:nvPicPr>
          <p:cNvPr id="21506" name="Picture 2" descr="http://www.cnb.cz/miranda2/export/sites/www.cnb.cz/cs/verejnost/pro_media/tiskove_zpravy_cnb/2004/479_logo3r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1512167" cy="88227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50825" y="1628775"/>
            <a:ext cx="216093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Reguluje množství peněz v oběhu, a tak udržuje rovnováhu mezi nabídkou a </a:t>
            </a:r>
            <a:r>
              <a:rPr lang="cs-CZ" dirty="0" smtClean="0"/>
              <a:t>poptávkou.</a:t>
            </a:r>
            <a:endParaRPr lang="cs-CZ" dirty="0">
              <a:solidFill>
                <a:srgbClr val="FF3300"/>
              </a:solidFill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6660232" y="1700808"/>
            <a:ext cx="216093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Vydává peníze.</a:t>
            </a:r>
          </a:p>
          <a:p>
            <a:r>
              <a:rPr lang="cs-CZ" dirty="0" smtClean="0"/>
              <a:t>Určuje základní podmínky poskytování </a:t>
            </a:r>
            <a:r>
              <a:rPr lang="cs-CZ" dirty="0" smtClean="0"/>
              <a:t>úvěru.</a:t>
            </a:r>
            <a:endParaRPr lang="cs-CZ" dirty="0"/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395536" y="3645024"/>
            <a:ext cx="813593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dirty="0" smtClean="0"/>
              <a:t>Komerční (obchodní) banky – zaměřené na zisk, soukromé </a:t>
            </a:r>
            <a:r>
              <a:rPr lang="cs-CZ" dirty="0" smtClean="0"/>
              <a:t>společnosti.</a:t>
            </a:r>
            <a:endParaRPr lang="cs-CZ" dirty="0">
              <a:solidFill>
                <a:srgbClr val="FF3300"/>
              </a:solidFill>
            </a:endParaRPr>
          </a:p>
        </p:txBody>
      </p:sp>
      <p:pic>
        <p:nvPicPr>
          <p:cNvPr id="21517" name="Picture 13" descr="http://financialtrade.info/wp-content/uploads/2009/11/Raiffeisen_Ban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4293096"/>
            <a:ext cx="1872208" cy="1404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 Box 9"/>
          <p:cNvSpPr txBox="1">
            <a:spLocks noChangeArrowheads="1"/>
          </p:cNvSpPr>
          <p:nvPr/>
        </p:nvSpPr>
        <p:spPr bwMode="auto">
          <a:xfrm>
            <a:off x="251520" y="5661248"/>
            <a:ext cx="216093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Zprostředkovávají placení převodem</a:t>
            </a:r>
            <a:endParaRPr lang="cs-CZ" dirty="0"/>
          </a:p>
        </p:txBody>
      </p:sp>
      <p:sp>
        <p:nvSpPr>
          <p:cNvPr id="15" name="Text Box 9"/>
          <p:cNvSpPr txBox="1">
            <a:spLocks noChangeArrowheads="1"/>
          </p:cNvSpPr>
          <p:nvPr/>
        </p:nvSpPr>
        <p:spPr bwMode="auto">
          <a:xfrm>
            <a:off x="2627784" y="5661248"/>
            <a:ext cx="21609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Poskytují úvěry</a:t>
            </a:r>
            <a:endParaRPr lang="cs-CZ" dirty="0"/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6732240" y="5661248"/>
            <a:ext cx="216093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Poskytují depozitní služby</a:t>
            </a:r>
            <a:endParaRPr lang="cs-CZ" dirty="0"/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4788024" y="5661248"/>
            <a:ext cx="216093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Přijímají vklady</a:t>
            </a:r>
            <a:endParaRPr lang="cs-CZ" dirty="0"/>
          </a:p>
        </p:txBody>
      </p:sp>
      <p:pic>
        <p:nvPicPr>
          <p:cNvPr id="8196" name="Picture 4" descr="Soubor:CBNo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286935"/>
            <a:ext cx="3779217" cy="21541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8" name="Picture 6" descr="http://www.redhead.cz/websites/www.ocsestka.cz/data/oc6/29/komercni-bank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293096"/>
            <a:ext cx="2016224" cy="1339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0" name="Picture 8" descr="http://www.mapaobchodu.cz/assets/shop/21149-ceska-sporitelna/ceska-sporiteln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9036" y="4293096"/>
            <a:ext cx="1537965" cy="142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2" name="Picture 10" descr="http://www.econ.muni.cz/pics/practice/275-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4293096"/>
            <a:ext cx="2232248" cy="1255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251520" y="260648"/>
            <a:ext cx="8641059" cy="6264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27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260648"/>
            <a:ext cx="8064500" cy="1007839"/>
          </a:xfrm>
        </p:spPr>
        <p:txBody>
          <a:bodyPr/>
          <a:lstStyle/>
          <a:p>
            <a:r>
              <a:rPr lang="cs-CZ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Úloha bank</a:t>
            </a:r>
          </a:p>
        </p:txBody>
      </p:sp>
      <p:sp>
        <p:nvSpPr>
          <p:cNvPr id="72713" name="Text Box 9"/>
          <p:cNvSpPr txBox="1">
            <a:spLocks noChangeArrowheads="1"/>
          </p:cNvSpPr>
          <p:nvPr/>
        </p:nvSpPr>
        <p:spPr bwMode="auto">
          <a:xfrm>
            <a:off x="467544" y="2119626"/>
            <a:ext cx="813593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400" u="sng" dirty="0"/>
              <a:t>Banka je </a:t>
            </a:r>
            <a:r>
              <a:rPr lang="cs-CZ" sz="2400" b="1" u="sng" dirty="0" smtClean="0"/>
              <a:t>peněžní ústav, který soustřeďuje peněžní prostředky</a:t>
            </a:r>
            <a:r>
              <a:rPr lang="cs-CZ" sz="2400" u="sng" dirty="0" smtClean="0"/>
              <a:t>: </a:t>
            </a:r>
            <a:endParaRPr lang="cs-CZ" sz="2400" b="1" u="sng" dirty="0">
              <a:solidFill>
                <a:srgbClr val="FF3300"/>
              </a:solidFill>
            </a:endParaRPr>
          </a:p>
        </p:txBody>
      </p:sp>
      <p:sp>
        <p:nvSpPr>
          <p:cNvPr id="72715" name="Text Box 11"/>
          <p:cNvSpPr txBox="1">
            <a:spLocks noChangeArrowheads="1"/>
          </p:cNvSpPr>
          <p:nvPr/>
        </p:nvSpPr>
        <p:spPr bwMode="auto">
          <a:xfrm>
            <a:off x="5615979" y="3587824"/>
            <a:ext cx="3276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buFont typeface="Wingdings" pitchFamily="2" charset="2"/>
              <a:buNone/>
            </a:pPr>
            <a:r>
              <a:rPr lang="cs-CZ" sz="24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poskytuje úvěry</a:t>
            </a:r>
          </a:p>
        </p:txBody>
      </p:sp>
      <p:sp>
        <p:nvSpPr>
          <p:cNvPr id="72723" name="Line 19"/>
          <p:cNvSpPr>
            <a:spLocks noChangeShapeType="1"/>
          </p:cNvSpPr>
          <p:nvPr/>
        </p:nvSpPr>
        <p:spPr bwMode="auto">
          <a:xfrm>
            <a:off x="2051050" y="5373688"/>
            <a:ext cx="1152525" cy="0"/>
          </a:xfrm>
          <a:prstGeom prst="line">
            <a:avLst/>
          </a:prstGeom>
          <a:noFill/>
          <a:ln w="101600">
            <a:solidFill>
              <a:srgbClr val="FFFF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 dirty="0"/>
          </a:p>
        </p:txBody>
      </p:sp>
      <p:sp>
        <p:nvSpPr>
          <p:cNvPr id="72724" name="Line 20"/>
          <p:cNvSpPr>
            <a:spLocks noChangeShapeType="1"/>
          </p:cNvSpPr>
          <p:nvPr/>
        </p:nvSpPr>
        <p:spPr bwMode="auto">
          <a:xfrm>
            <a:off x="5724525" y="5373688"/>
            <a:ext cx="1152525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cs-CZ" dirty="0"/>
          </a:p>
        </p:txBody>
      </p:sp>
      <p:pic>
        <p:nvPicPr>
          <p:cNvPr id="7170" name="Picture 2" descr="Piggy Bank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5078" y="495602"/>
            <a:ext cx="1358404" cy="1545770"/>
          </a:xfrm>
          <a:prstGeom prst="rect">
            <a:avLst/>
          </a:prstGeom>
          <a:noFill/>
        </p:spPr>
      </p:pic>
      <p:pic>
        <p:nvPicPr>
          <p:cNvPr id="7178" name="Picture 10" descr="Man Carrying A Big Bag Of Money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5926" y="4072656"/>
            <a:ext cx="1517556" cy="2160712"/>
          </a:xfrm>
          <a:prstGeom prst="rect">
            <a:avLst/>
          </a:prstGeom>
          <a:noFill/>
        </p:spPr>
      </p:pic>
      <p:pic>
        <p:nvPicPr>
          <p:cNvPr id="7180" name="Picture 12" descr="Bank Icon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515816"/>
            <a:ext cx="2838450" cy="2457451"/>
          </a:xfrm>
          <a:prstGeom prst="rect">
            <a:avLst/>
          </a:prstGeom>
          <a:noFill/>
        </p:spPr>
      </p:pic>
      <p:pic>
        <p:nvPicPr>
          <p:cNvPr id="20" name="Picture 4" descr="Home Finance Clip A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072656"/>
            <a:ext cx="2375793" cy="1932312"/>
          </a:xfrm>
          <a:prstGeom prst="rect">
            <a:avLst/>
          </a:prstGeom>
          <a:noFill/>
        </p:spPr>
      </p:pic>
      <p:sp>
        <p:nvSpPr>
          <p:cNvPr id="72714" name="Text Box 10"/>
          <p:cNvSpPr txBox="1">
            <a:spLocks noChangeArrowheads="1"/>
          </p:cNvSpPr>
          <p:nvPr/>
        </p:nvSpPr>
        <p:spPr bwMode="auto">
          <a:xfrm>
            <a:off x="1168922" y="3515816"/>
            <a:ext cx="244827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>
              <a:buFont typeface="Wingdings" pitchFamily="2" charset="2"/>
              <a:buNone/>
            </a:pPr>
            <a:r>
              <a:rPr lang="cs-CZ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přijímá vklady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2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2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2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72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2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2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"/>
                                        <p:tgtEl>
                                          <p:spTgt spid="72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13" grpId="0"/>
      <p:bldP spid="72715" grpId="0"/>
      <p:bldP spid="72723" grpId="0" animBg="1"/>
      <p:bldP spid="72724" grpId="0" animBg="1"/>
      <p:bldP spid="727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51520" y="260648"/>
            <a:ext cx="8641059" cy="6264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47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548680"/>
            <a:ext cx="8064500" cy="1187450"/>
          </a:xfrm>
        </p:spPr>
        <p:txBody>
          <a:bodyPr/>
          <a:lstStyle/>
          <a:p>
            <a:r>
              <a:rPr lang="cs-CZ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Vklady</a:t>
            </a:r>
          </a:p>
        </p:txBody>
      </p:sp>
      <p:sp>
        <p:nvSpPr>
          <p:cNvPr id="74764" name="Rectangle 12"/>
          <p:cNvSpPr>
            <a:spLocks noChangeArrowheads="1"/>
          </p:cNvSpPr>
          <p:nvPr/>
        </p:nvSpPr>
        <p:spPr bwMode="auto">
          <a:xfrm>
            <a:off x="4500563" y="2205038"/>
            <a:ext cx="3671887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endParaRPr lang="cs-CZ" sz="3200" b="1" dirty="0">
              <a:solidFill>
                <a:srgbClr val="CC00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4766" name="Rectangle 14"/>
          <p:cNvSpPr>
            <a:spLocks noChangeArrowheads="1"/>
          </p:cNvSpPr>
          <p:nvPr/>
        </p:nvSpPr>
        <p:spPr bwMode="auto">
          <a:xfrm>
            <a:off x="4572000" y="3716338"/>
            <a:ext cx="3671888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endParaRPr lang="cs-CZ" b="1" dirty="0">
              <a:solidFill>
                <a:srgbClr val="CC00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146" name="Picture 2" descr="Euro Coins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548680"/>
            <a:ext cx="2448272" cy="1355588"/>
          </a:xfrm>
          <a:prstGeom prst="rect">
            <a:avLst/>
          </a:prstGeom>
          <a:noFill/>
        </p:spPr>
      </p:pic>
      <p:pic>
        <p:nvPicPr>
          <p:cNvPr id="6152" name="Picture 8" descr="Safe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16905"/>
            <a:ext cx="2400300" cy="2838450"/>
          </a:xfrm>
          <a:prstGeom prst="rect">
            <a:avLst/>
          </a:prstGeom>
          <a:noFill/>
        </p:spPr>
      </p:pic>
      <p:sp>
        <p:nvSpPr>
          <p:cNvPr id="74761" name="Text Box 9"/>
          <p:cNvSpPr txBox="1">
            <a:spLocks noChangeArrowheads="1"/>
          </p:cNvSpPr>
          <p:nvPr/>
        </p:nvSpPr>
        <p:spPr bwMode="auto">
          <a:xfrm>
            <a:off x="358775" y="2420888"/>
            <a:ext cx="87852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b="1" dirty="0"/>
              <a:t>Vždy existují subjekty (podniky, domácnosti), které mají </a:t>
            </a:r>
            <a:r>
              <a:rPr lang="cs-CZ" b="1" dirty="0">
                <a:solidFill>
                  <a:srgbClr val="0000FF"/>
                </a:solidFill>
              </a:rPr>
              <a:t>volné finanční prostředky, </a:t>
            </a:r>
            <a:r>
              <a:rPr lang="cs-CZ" b="1" dirty="0"/>
              <a:t>nejčastěji ve formě:</a:t>
            </a:r>
          </a:p>
          <a:p>
            <a:pPr algn="l"/>
            <a:endParaRPr lang="cs-CZ" sz="1200" dirty="0"/>
          </a:p>
          <a:p>
            <a:pPr lvl="3" algn="l"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b="1" dirty="0"/>
              <a:t>hotových úspor</a:t>
            </a:r>
          </a:p>
          <a:p>
            <a:pPr lvl="3" algn="l">
              <a:buFont typeface="Wingdings" pitchFamily="2" charset="2"/>
              <a:buChar char="Ø"/>
            </a:pPr>
            <a:r>
              <a:rPr lang="cs-CZ" b="1" dirty="0"/>
              <a:t> peněz na běžných účtech </a:t>
            </a:r>
            <a:endParaRPr lang="cs-CZ" b="1" dirty="0" smtClean="0"/>
          </a:p>
          <a:p>
            <a:pPr lvl="3" algn="l">
              <a:buFont typeface="Wingdings" pitchFamily="2" charset="2"/>
              <a:buChar char="Ø"/>
            </a:pPr>
            <a:endParaRPr lang="cs-CZ" b="1" dirty="0"/>
          </a:p>
          <a:p>
            <a:pPr algn="l"/>
            <a:endParaRPr lang="cs-CZ" dirty="0"/>
          </a:p>
          <a:p>
            <a:pPr algn="l"/>
            <a:r>
              <a:rPr lang="cs-CZ" b="1" dirty="0"/>
              <a:t>Tyto subjekty se snaží své </a:t>
            </a:r>
            <a:r>
              <a:rPr lang="cs-CZ" b="1" dirty="0">
                <a:solidFill>
                  <a:srgbClr val="0000FF"/>
                </a:solidFill>
              </a:rPr>
              <a:t>volné finanční prostředky</a:t>
            </a:r>
            <a:r>
              <a:rPr lang="cs-CZ" b="1" dirty="0"/>
              <a:t> uložit tak, aby:  </a:t>
            </a:r>
          </a:p>
          <a:p>
            <a:pPr lvl="2" algn="l">
              <a:buFont typeface="Wingdings" pitchFamily="2" charset="2"/>
              <a:buChar char="Ø"/>
            </a:pPr>
            <a:r>
              <a:rPr lang="cs-CZ" b="1" dirty="0"/>
              <a:t> se jim co nejlépe zhodnotily </a:t>
            </a:r>
            <a:r>
              <a:rPr lang="cs-CZ" b="1" dirty="0" smtClean="0"/>
              <a:t>= </a:t>
            </a:r>
            <a:r>
              <a:rPr lang="cs-CZ" b="1" dirty="0" smtClean="0">
                <a:solidFill>
                  <a:srgbClr val="FF0000"/>
                </a:solidFill>
              </a:rPr>
              <a:t>maximální výnos</a:t>
            </a:r>
          </a:p>
          <a:p>
            <a:pPr lvl="2" algn="l"/>
            <a:endParaRPr lang="cs-CZ" b="1" dirty="0" smtClean="0">
              <a:solidFill>
                <a:srgbClr val="FF0000"/>
              </a:solidFill>
            </a:endParaRPr>
          </a:p>
          <a:p>
            <a:pPr lvl="2" algn="l">
              <a:buFont typeface="Wingdings" pitchFamily="2" charset="2"/>
              <a:buChar char="Ø"/>
            </a:pPr>
            <a:r>
              <a:rPr lang="cs-CZ" b="1" dirty="0" smtClean="0"/>
              <a:t> </a:t>
            </a:r>
            <a:r>
              <a:rPr lang="cs-CZ" b="1" dirty="0"/>
              <a:t>v případě potřeby byly k </a:t>
            </a:r>
            <a:r>
              <a:rPr lang="cs-CZ" b="1" dirty="0" smtClean="0"/>
              <a:t>dispozici = </a:t>
            </a:r>
            <a:r>
              <a:rPr lang="cs-CZ" b="1" dirty="0" smtClean="0">
                <a:solidFill>
                  <a:srgbClr val="FF0000"/>
                </a:solidFill>
              </a:rPr>
              <a:t>minimální </a:t>
            </a:r>
            <a:r>
              <a:rPr lang="cs-CZ" b="1" dirty="0">
                <a:solidFill>
                  <a:srgbClr val="FF0000"/>
                </a:solidFill>
              </a:rPr>
              <a:t>délka</a:t>
            </a:r>
            <a:r>
              <a:rPr lang="cs-CZ" b="1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47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7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47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7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47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7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747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476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7476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4" grpId="0"/>
      <p:bldP spid="747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251520" y="260648"/>
            <a:ext cx="8641059" cy="6264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552" y="188640"/>
            <a:ext cx="8064500" cy="1187450"/>
          </a:xfrm>
        </p:spPr>
        <p:txBody>
          <a:bodyPr/>
          <a:lstStyle/>
          <a:p>
            <a:r>
              <a:rPr lang="cs-CZ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Výnos</a:t>
            </a:r>
          </a:p>
        </p:txBody>
      </p:sp>
      <p:sp>
        <p:nvSpPr>
          <p:cNvPr id="76807" name="Text Box 7"/>
          <p:cNvSpPr txBox="1">
            <a:spLocks noChangeArrowheads="1"/>
          </p:cNvSpPr>
          <p:nvPr/>
        </p:nvSpPr>
        <p:spPr bwMode="auto">
          <a:xfrm>
            <a:off x="395288" y="1484313"/>
            <a:ext cx="813593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000" b="1" dirty="0"/>
              <a:t>Výnosem z vkladu rozumíme </a:t>
            </a:r>
            <a:r>
              <a:rPr lang="cs-CZ" sz="2000" b="1" dirty="0">
                <a:solidFill>
                  <a:srgbClr val="0000FF"/>
                </a:solidFill>
              </a:rPr>
              <a:t>úrok</a:t>
            </a:r>
            <a:r>
              <a:rPr lang="cs-CZ" sz="2000" b="1" dirty="0"/>
              <a:t>. </a:t>
            </a:r>
            <a:endParaRPr lang="cs-CZ" sz="2000" b="1" dirty="0">
              <a:solidFill>
                <a:srgbClr val="FF3300"/>
              </a:solidFill>
            </a:endParaRPr>
          </a:p>
        </p:txBody>
      </p:sp>
      <p:sp>
        <p:nvSpPr>
          <p:cNvPr id="76808" name="Rectangle 8"/>
          <p:cNvSpPr>
            <a:spLocks noChangeArrowheads="1"/>
          </p:cNvSpPr>
          <p:nvPr/>
        </p:nvSpPr>
        <p:spPr bwMode="auto">
          <a:xfrm>
            <a:off x="4643438" y="2060575"/>
            <a:ext cx="3671887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endParaRPr lang="cs-CZ" b="1" dirty="0">
              <a:solidFill>
                <a:srgbClr val="CC00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6814" name="Line 14"/>
          <p:cNvSpPr>
            <a:spLocks noChangeShapeType="1"/>
          </p:cNvSpPr>
          <p:nvPr/>
        </p:nvSpPr>
        <p:spPr bwMode="auto">
          <a:xfrm>
            <a:off x="2627313" y="5734050"/>
            <a:ext cx="3240087" cy="0"/>
          </a:xfrm>
          <a:prstGeom prst="line">
            <a:avLst/>
          </a:prstGeom>
          <a:noFill/>
          <a:ln w="73025">
            <a:solidFill>
              <a:srgbClr val="0000FF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 dirty="0"/>
          </a:p>
        </p:txBody>
      </p:sp>
      <p:sp>
        <p:nvSpPr>
          <p:cNvPr id="76815" name="Line 15"/>
          <p:cNvSpPr>
            <a:spLocks noChangeShapeType="1"/>
          </p:cNvSpPr>
          <p:nvPr/>
        </p:nvSpPr>
        <p:spPr bwMode="auto">
          <a:xfrm flipH="1">
            <a:off x="2627313" y="4868863"/>
            <a:ext cx="3241675" cy="0"/>
          </a:xfrm>
          <a:prstGeom prst="line">
            <a:avLst/>
          </a:prstGeom>
          <a:noFill/>
          <a:ln w="73025">
            <a:solidFill>
              <a:srgbClr val="FF0000"/>
            </a:solidFill>
            <a:round/>
            <a:headEnd/>
            <a:tailEnd type="stealth" w="med" len="med"/>
          </a:ln>
          <a:effectLst/>
        </p:spPr>
        <p:txBody>
          <a:bodyPr/>
          <a:lstStyle/>
          <a:p>
            <a:endParaRPr lang="cs-CZ" dirty="0"/>
          </a:p>
        </p:txBody>
      </p:sp>
      <p:sp>
        <p:nvSpPr>
          <p:cNvPr id="76816" name="Rectangle 16"/>
          <p:cNvSpPr>
            <a:spLocks noChangeArrowheads="1"/>
          </p:cNvSpPr>
          <p:nvPr/>
        </p:nvSpPr>
        <p:spPr bwMode="auto">
          <a:xfrm>
            <a:off x="395536" y="2636912"/>
            <a:ext cx="85689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l"/>
            <a:r>
              <a:rPr lang="cs-CZ" b="1" dirty="0">
                <a:solidFill>
                  <a:srgbClr val="0000FF"/>
                </a:solidFill>
              </a:rPr>
              <a:t>Úrok</a:t>
            </a:r>
            <a:r>
              <a:rPr lang="cs-CZ" b="1" dirty="0"/>
              <a:t> je v tomto případě </a:t>
            </a:r>
            <a:r>
              <a:rPr lang="cs-CZ" b="1" u="sng" dirty="0">
                <a:solidFill>
                  <a:srgbClr val="FF0000"/>
                </a:solidFill>
              </a:rPr>
              <a:t>peněžitá odměna</a:t>
            </a:r>
            <a:r>
              <a:rPr lang="cs-CZ" b="1" dirty="0"/>
              <a:t> věřiteli za půjčení peněz, které půjčuje bance. </a:t>
            </a:r>
          </a:p>
        </p:txBody>
      </p:sp>
      <p:sp>
        <p:nvSpPr>
          <p:cNvPr id="76817" name="Rectangle 17"/>
          <p:cNvSpPr>
            <a:spLocks noChangeArrowheads="1"/>
          </p:cNvSpPr>
          <p:nvPr/>
        </p:nvSpPr>
        <p:spPr bwMode="auto">
          <a:xfrm>
            <a:off x="2627784" y="5805264"/>
            <a:ext cx="3672433" cy="647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volné finanční prostředky</a:t>
            </a:r>
          </a:p>
        </p:txBody>
      </p:sp>
      <p:sp>
        <p:nvSpPr>
          <p:cNvPr id="76818" name="Rectangle 18"/>
          <p:cNvSpPr>
            <a:spLocks noChangeArrowheads="1"/>
          </p:cNvSpPr>
          <p:nvPr/>
        </p:nvSpPr>
        <p:spPr bwMode="auto">
          <a:xfrm>
            <a:off x="2699792" y="4076700"/>
            <a:ext cx="3528392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úrok </a:t>
            </a:r>
            <a:r>
              <a:rPr lang="cs-CZ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(odměna za půjčení)</a:t>
            </a:r>
          </a:p>
        </p:txBody>
      </p:sp>
      <p:pic>
        <p:nvPicPr>
          <p:cNvPr id="5122" name="Picture 2" descr="Bank Ic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4129" y="3276599"/>
            <a:ext cx="2838450" cy="2457451"/>
          </a:xfrm>
          <a:prstGeom prst="rect">
            <a:avLst/>
          </a:prstGeom>
          <a:noFill/>
        </p:spPr>
      </p:pic>
      <p:pic>
        <p:nvPicPr>
          <p:cNvPr id="5124" name="Picture 4" descr="Home Finance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801738"/>
            <a:ext cx="2375793" cy="1932312"/>
          </a:xfrm>
          <a:prstGeom prst="rect">
            <a:avLst/>
          </a:prstGeom>
          <a:noFill/>
        </p:spPr>
      </p:pic>
      <p:pic>
        <p:nvPicPr>
          <p:cNvPr id="5133" name="Picture 13" descr="Percent Symbol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553671"/>
            <a:ext cx="1152128" cy="1330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6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7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6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7" grpId="0"/>
      <p:bldP spid="76808" grpId="0"/>
      <p:bldP spid="76814" grpId="0" animBg="1"/>
      <p:bldP spid="76815" grpId="0" animBg="1"/>
      <p:bldP spid="76816" grpId="0"/>
      <p:bldP spid="76817" grpId="0"/>
      <p:bldP spid="768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51520" y="260648"/>
            <a:ext cx="8641059" cy="6264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78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252214"/>
            <a:ext cx="8064500" cy="1187450"/>
          </a:xfrm>
        </p:spPr>
        <p:txBody>
          <a:bodyPr/>
          <a:lstStyle/>
          <a:p>
            <a:r>
              <a:rPr lang="cs-CZ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Úvěry</a:t>
            </a:r>
          </a:p>
        </p:txBody>
      </p:sp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683568" y="1700808"/>
            <a:ext cx="55453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cs-CZ" b="1" dirty="0"/>
              <a:t>Vždy existují subjekty (podniky, domácnosti), které mají </a:t>
            </a:r>
            <a:r>
              <a:rPr lang="cs-CZ" b="1" dirty="0">
                <a:solidFill>
                  <a:srgbClr val="0000FF"/>
                </a:solidFill>
              </a:rPr>
              <a:t>nedostatek finančních </a:t>
            </a:r>
            <a:r>
              <a:rPr lang="cs-CZ" b="1" dirty="0" smtClean="0">
                <a:solidFill>
                  <a:srgbClr val="0000FF"/>
                </a:solidFill>
              </a:rPr>
              <a:t>prostředků.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77832" name="Text Box 8"/>
          <p:cNvSpPr txBox="1">
            <a:spLocks noChangeArrowheads="1"/>
          </p:cNvSpPr>
          <p:nvPr/>
        </p:nvSpPr>
        <p:spPr bwMode="auto">
          <a:xfrm>
            <a:off x="683568" y="3548063"/>
            <a:ext cx="806368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l"/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Tyto subjekty se snaží obstarat si </a:t>
            </a:r>
            <a:r>
              <a:rPr lang="cs-CZ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finanční prostředky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tak, aby: </a:t>
            </a:r>
            <a:endParaRPr lang="cs-CZ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/>
            <a:r>
              <a:rPr lang="cs-CZ" b="1" dirty="0" smtClean="0"/>
              <a:t> </a:t>
            </a:r>
            <a:endParaRPr lang="cs-CZ" b="1" dirty="0"/>
          </a:p>
          <a:p>
            <a:pPr lvl="2" algn="l">
              <a:buFont typeface="Wingdings" pitchFamily="2" charset="2"/>
              <a:buChar char="Ø"/>
            </a:pPr>
            <a:r>
              <a:rPr lang="cs-CZ" b="1" dirty="0"/>
              <a:t> co nejméně „přeplatily“ </a:t>
            </a:r>
            <a:r>
              <a:rPr lang="cs-CZ" b="1" dirty="0" smtClean="0"/>
              <a:t>= </a:t>
            </a:r>
            <a:r>
              <a:rPr lang="cs-CZ" b="1" dirty="0" smtClean="0">
                <a:solidFill>
                  <a:srgbClr val="FF0000"/>
                </a:solidFill>
              </a:rPr>
              <a:t>minimální </a:t>
            </a:r>
            <a:r>
              <a:rPr lang="cs-CZ" b="1" dirty="0">
                <a:solidFill>
                  <a:srgbClr val="FF0000"/>
                </a:solidFill>
              </a:rPr>
              <a:t>náklady</a:t>
            </a:r>
          </a:p>
          <a:p>
            <a:pPr lvl="2" algn="l">
              <a:buFont typeface="Wingdings" pitchFamily="2" charset="2"/>
              <a:buChar char="Ø"/>
            </a:pPr>
            <a:r>
              <a:rPr lang="cs-CZ" b="1" dirty="0"/>
              <a:t> splácely co nejpozději </a:t>
            </a:r>
            <a:r>
              <a:rPr lang="cs-CZ" b="1" dirty="0" smtClean="0"/>
              <a:t>a co </a:t>
            </a:r>
            <a:r>
              <a:rPr lang="cs-CZ" b="1" dirty="0"/>
              <a:t>nejméně </a:t>
            </a:r>
            <a:r>
              <a:rPr lang="cs-CZ" b="1" dirty="0" smtClean="0"/>
              <a:t>= </a:t>
            </a:r>
            <a:r>
              <a:rPr lang="cs-CZ" b="1" dirty="0" smtClean="0">
                <a:solidFill>
                  <a:srgbClr val="FF0000"/>
                </a:solidFill>
              </a:rPr>
              <a:t>maximální </a:t>
            </a:r>
            <a:r>
              <a:rPr lang="cs-CZ" b="1" dirty="0">
                <a:solidFill>
                  <a:srgbClr val="FF0000"/>
                </a:solidFill>
              </a:rPr>
              <a:t>délka</a:t>
            </a:r>
            <a:r>
              <a:rPr lang="cs-CZ" b="1" dirty="0"/>
              <a:t> </a:t>
            </a:r>
          </a:p>
          <a:p>
            <a:pPr algn="l"/>
            <a:endParaRPr lang="cs-CZ" b="1" dirty="0"/>
          </a:p>
        </p:txBody>
      </p:sp>
      <p:sp>
        <p:nvSpPr>
          <p:cNvPr id="77833" name="Rectangle 9"/>
          <p:cNvSpPr>
            <a:spLocks noChangeArrowheads="1"/>
          </p:cNvSpPr>
          <p:nvPr/>
        </p:nvSpPr>
        <p:spPr bwMode="auto">
          <a:xfrm>
            <a:off x="2987675" y="2852738"/>
            <a:ext cx="3671888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endParaRPr lang="cs-CZ" b="1" dirty="0">
              <a:solidFill>
                <a:srgbClr val="CC00CC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4098" name="Picture 2" descr="Industrial Commercial Credit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89750" y="529232"/>
            <a:ext cx="2714698" cy="22260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7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7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78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78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78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78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 build="allAtOnce"/>
      <p:bldP spid="778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délník 12"/>
          <p:cNvSpPr/>
          <p:nvPr/>
        </p:nvSpPr>
        <p:spPr>
          <a:xfrm>
            <a:off x="251520" y="260648"/>
            <a:ext cx="8641059" cy="6264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98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0"/>
            <a:ext cx="8064500" cy="1187450"/>
          </a:xfrm>
        </p:spPr>
        <p:txBody>
          <a:bodyPr/>
          <a:lstStyle/>
          <a:p>
            <a:r>
              <a:rPr lang="cs-CZ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Náklady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395288" y="1484313"/>
            <a:ext cx="813593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Náklady úvěru rozumíme </a:t>
            </a:r>
            <a:r>
              <a:rPr lang="cs-CZ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úrok</a:t>
            </a:r>
            <a:r>
              <a:rPr lang="cs-C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cs-CZ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9882" name="Rectangle 10"/>
          <p:cNvSpPr>
            <a:spLocks noChangeArrowheads="1"/>
          </p:cNvSpPr>
          <p:nvPr/>
        </p:nvSpPr>
        <p:spPr bwMode="auto">
          <a:xfrm>
            <a:off x="2555777" y="3071703"/>
            <a:ext cx="63358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l"/>
            <a:r>
              <a:rPr lang="cs-CZ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Úrok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v tomto případě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peněžitá odměna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bance za půjčení peněz, které půjčuje dlužníkovi. </a:t>
            </a:r>
          </a:p>
        </p:txBody>
      </p:sp>
      <p:sp>
        <p:nvSpPr>
          <p:cNvPr id="79888" name="Line 16"/>
          <p:cNvSpPr>
            <a:spLocks noChangeShapeType="1"/>
          </p:cNvSpPr>
          <p:nvPr/>
        </p:nvSpPr>
        <p:spPr bwMode="auto">
          <a:xfrm>
            <a:off x="3419872" y="5876925"/>
            <a:ext cx="3314303" cy="0"/>
          </a:xfrm>
          <a:prstGeom prst="line">
            <a:avLst/>
          </a:prstGeom>
          <a:noFill/>
          <a:ln w="73025">
            <a:solidFill>
              <a:srgbClr val="0000FF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cs-CZ" dirty="0"/>
          </a:p>
        </p:txBody>
      </p:sp>
      <p:sp>
        <p:nvSpPr>
          <p:cNvPr id="79889" name="Line 17"/>
          <p:cNvSpPr>
            <a:spLocks noChangeShapeType="1"/>
          </p:cNvSpPr>
          <p:nvPr/>
        </p:nvSpPr>
        <p:spPr bwMode="auto">
          <a:xfrm flipH="1">
            <a:off x="3276599" y="5229225"/>
            <a:ext cx="3311525" cy="0"/>
          </a:xfrm>
          <a:prstGeom prst="line">
            <a:avLst/>
          </a:prstGeom>
          <a:noFill/>
          <a:ln w="73025">
            <a:solidFill>
              <a:srgbClr val="FF0000"/>
            </a:solidFill>
            <a:round/>
            <a:headEnd/>
            <a:tailEnd type="stealth" w="lg" len="lg"/>
          </a:ln>
          <a:effectLst/>
        </p:spPr>
        <p:txBody>
          <a:bodyPr/>
          <a:lstStyle/>
          <a:p>
            <a:endParaRPr lang="cs-CZ" dirty="0"/>
          </a:p>
        </p:txBody>
      </p:sp>
      <p:sp>
        <p:nvSpPr>
          <p:cNvPr id="79890" name="Rectangle 18"/>
          <p:cNvSpPr>
            <a:spLocks noChangeArrowheads="1"/>
          </p:cNvSpPr>
          <p:nvPr/>
        </p:nvSpPr>
        <p:spPr bwMode="auto">
          <a:xfrm>
            <a:off x="3276600" y="5876925"/>
            <a:ext cx="2735263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úvěr, půjčka</a:t>
            </a:r>
          </a:p>
        </p:txBody>
      </p:sp>
      <p:sp>
        <p:nvSpPr>
          <p:cNvPr id="79891" name="Rectangle 19"/>
          <p:cNvSpPr>
            <a:spLocks noChangeArrowheads="1"/>
          </p:cNvSpPr>
          <p:nvPr/>
        </p:nvSpPr>
        <p:spPr bwMode="auto">
          <a:xfrm>
            <a:off x="3131840" y="4437063"/>
            <a:ext cx="3672408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úrok </a:t>
            </a:r>
            <a:r>
              <a:rPr lang="cs-CZ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(odměna za půjčení)</a:t>
            </a:r>
          </a:p>
        </p:txBody>
      </p:sp>
      <p:pic>
        <p:nvPicPr>
          <p:cNvPr id="3074" name="Picture 2" descr="Bank Icon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3573016"/>
            <a:ext cx="2838450" cy="2457451"/>
          </a:xfrm>
          <a:prstGeom prst="rect">
            <a:avLst/>
          </a:prstGeom>
          <a:noFill/>
        </p:spPr>
      </p:pic>
      <p:pic>
        <p:nvPicPr>
          <p:cNvPr id="14" name="Picture 10" descr="Man Carrying A Big Bag Of Money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31157" y="4052032"/>
            <a:ext cx="1517556" cy="2160712"/>
          </a:xfrm>
          <a:prstGeom prst="rect">
            <a:avLst/>
          </a:prstGeom>
          <a:noFill/>
        </p:spPr>
      </p:pic>
      <p:pic>
        <p:nvPicPr>
          <p:cNvPr id="15" name="Picture 13" descr="Percent Symbol Clip A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553671"/>
            <a:ext cx="1152128" cy="13307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79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9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9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9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9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  <p:bldP spid="79882" grpId="0"/>
      <p:bldP spid="79888" grpId="0" animBg="1"/>
      <p:bldP spid="79889" grpId="0" animBg="1"/>
      <p:bldP spid="79890" grpId="0"/>
      <p:bldP spid="798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251520" y="260648"/>
            <a:ext cx="8641059" cy="626469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819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188913"/>
            <a:ext cx="8064500" cy="1187450"/>
          </a:xfrm>
        </p:spPr>
        <p:txBody>
          <a:bodyPr/>
          <a:lstStyle/>
          <a:p>
            <a:r>
              <a:rPr lang="cs-CZ" b="1" u="sng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Úrok</a:t>
            </a:r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539751" y="1772816"/>
            <a:ext cx="54721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Úrok je tedy </a:t>
            </a:r>
            <a:r>
              <a:rPr lang="cs-CZ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peněžitá odměna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za půjčení peněz, která motivuje subjekty k 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odložení okamžité spotřeby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cs-CZ" sz="20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1933" name="Rectangle 13"/>
          <p:cNvSpPr>
            <a:spLocks noChangeArrowheads="1"/>
          </p:cNvSpPr>
          <p:nvPr/>
        </p:nvSpPr>
        <p:spPr bwMode="auto">
          <a:xfrm>
            <a:off x="539750" y="4535815"/>
            <a:ext cx="860424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l"/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jsou úroky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neúměrně vysoké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 jedná se o </a:t>
            </a:r>
            <a:r>
              <a:rPr lang="cs-CZ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lichvu</a:t>
            </a:r>
            <a:r>
              <a:rPr lang="cs-CZ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  <p:pic>
        <p:nvPicPr>
          <p:cNvPr id="2050" name="Picture 2" descr="Exclamation Icons Clip 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4941168"/>
            <a:ext cx="1407656" cy="1466309"/>
          </a:xfrm>
          <a:prstGeom prst="rect">
            <a:avLst/>
          </a:prstGeom>
          <a:noFill/>
        </p:spPr>
      </p:pic>
      <p:pic>
        <p:nvPicPr>
          <p:cNvPr id="2051" name="Picture 3" descr="C:\Documents and Settings\Hříbková Jitka\Local Settings\Temporary Internet Files\Content.IE5\IQUQ89U1\MC90040398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9447" y="872591"/>
            <a:ext cx="1800449" cy="18004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/>
      <p:bldP spid="819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268760"/>
            <a:ext cx="4316288" cy="4857403"/>
          </a:xfrm>
        </p:spPr>
        <p:txBody>
          <a:bodyPr>
            <a:normAutofit/>
          </a:bodyPr>
          <a:lstStyle/>
          <a:p>
            <a:r>
              <a:rPr lang="cs-CZ" sz="1400" dirty="0" smtClean="0"/>
              <a:t>Janošková D.,Občanská výchova s blokem Rodinná výchova, 9. ročník, FRAUS, 2003</a:t>
            </a:r>
          </a:p>
          <a:p>
            <a:r>
              <a:rPr lang="cs-CZ" sz="1400" dirty="0" err="1" smtClean="0"/>
              <a:t>Hrachovcová</a:t>
            </a:r>
            <a:r>
              <a:rPr lang="cs-CZ" sz="1400" dirty="0" smtClean="0"/>
              <a:t>, M. a kol., Občanská výchova pro 9. ročník,  OLOMOUC, 2004</a:t>
            </a:r>
          </a:p>
          <a:p>
            <a:r>
              <a:rPr lang="cs-CZ" sz="1400" dirty="0" smtClean="0">
                <a:hlinkClick r:id="rId2"/>
              </a:rPr>
              <a:t>http://allpujcky.cz/wp-content/uploads/2012/08/Ceska_sporitelna.jpg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cvca.cz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cs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clenove</a:t>
            </a:r>
            <a:r>
              <a:rPr lang="cs-CZ" sz="1400" dirty="0" smtClean="0">
                <a:hlinkClick r:id="rId3"/>
              </a:rPr>
              <a:t>-asociace/</a:t>
            </a:r>
            <a:r>
              <a:rPr lang="cs-CZ" sz="1400" dirty="0" err="1" smtClean="0">
                <a:hlinkClick r:id="rId3"/>
              </a:rPr>
              <a:t>pridruzeni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clenove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csob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ir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images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cvca</a:t>
            </a:r>
            <a:r>
              <a:rPr lang="cs-CZ" sz="1400" dirty="0" smtClean="0">
                <a:hlinkClick r:id="rId3"/>
              </a:rPr>
              <a:t>_UK-</a:t>
            </a:r>
            <a:r>
              <a:rPr lang="cs-CZ" sz="1400" dirty="0" err="1" smtClean="0">
                <a:hlinkClick r:id="rId3"/>
              </a:rPr>
              <a:t>Pridruzeniclenove</a:t>
            </a:r>
            <a:r>
              <a:rPr lang="cs-CZ" sz="1400" dirty="0" smtClean="0">
                <a:hlinkClick r:id="rId3"/>
              </a:rPr>
              <a:t>/10-logo-</a:t>
            </a:r>
            <a:r>
              <a:rPr lang="cs-CZ" sz="1400" dirty="0" err="1" smtClean="0">
                <a:hlinkClick r:id="rId3"/>
              </a:rPr>
              <a:t>File</a:t>
            </a:r>
            <a:r>
              <a:rPr lang="cs-CZ" sz="1400" dirty="0" smtClean="0">
                <a:hlinkClick r:id="rId3"/>
              </a:rPr>
              <a:t>-CSOB_r--</a:t>
            </a:r>
            <a:r>
              <a:rPr lang="cs-CZ" sz="1400" dirty="0" err="1" smtClean="0">
                <a:hlinkClick r:id="rId3"/>
              </a:rPr>
              <a:t>ifresize</a:t>
            </a:r>
            <a:r>
              <a:rPr lang="cs-CZ" sz="1400" dirty="0" smtClean="0">
                <a:hlinkClick r:id="rId3"/>
              </a:rPr>
              <a:t>-336x336.jpg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penize.mediashow.cz</a:t>
            </a:r>
            <a:r>
              <a:rPr lang="cs-CZ" sz="1400" dirty="0" smtClean="0">
                <a:hlinkClick r:id="rId4"/>
              </a:rPr>
              <a:t>/pic/logo-</a:t>
            </a:r>
            <a:r>
              <a:rPr lang="cs-CZ" sz="1400" dirty="0" err="1" smtClean="0">
                <a:hlinkClick r:id="rId4"/>
              </a:rPr>
              <a:t>cnb.jpg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http://www.</a:t>
            </a:r>
            <a:r>
              <a:rPr lang="cs-CZ" sz="1400" dirty="0" err="1" smtClean="0">
                <a:hlinkClick r:id="rId5"/>
              </a:rPr>
              <a:t>cpicitycenter.cz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files</a:t>
            </a:r>
            <a:r>
              <a:rPr lang="cs-CZ" sz="1400" dirty="0" smtClean="0">
                <a:hlinkClick r:id="rId5"/>
              </a:rPr>
              <a:t>/CPI%20City%20Center%20Usti/Loga%20najemcu/</a:t>
            </a:r>
            <a:r>
              <a:rPr lang="cs-CZ" sz="1400" dirty="0" err="1" smtClean="0">
                <a:hlinkClick r:id="rId5"/>
              </a:rPr>
              <a:t>Hypobanka.jpg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rodinnepasy.cz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files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library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vysocina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pozvankyNaWeb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KrajVysocina</a:t>
            </a:r>
            <a:r>
              <a:rPr lang="cs-CZ" sz="1400" dirty="0" smtClean="0">
                <a:hlinkClick r:id="rId6"/>
              </a:rPr>
              <a:t>/vb07-083-</a:t>
            </a:r>
            <a:r>
              <a:rPr lang="cs-CZ" sz="1400" dirty="0" err="1" smtClean="0">
                <a:hlinkClick r:id="rId6"/>
              </a:rPr>
              <a:t>volksbank</a:t>
            </a:r>
            <a:r>
              <a:rPr lang="cs-CZ" sz="1400" dirty="0" smtClean="0">
                <a:hlinkClick r:id="rId6"/>
              </a:rPr>
              <a:t>-</a:t>
            </a:r>
            <a:r>
              <a:rPr lang="cs-CZ" sz="1400" dirty="0" err="1" smtClean="0">
                <a:hlinkClick r:id="rId6"/>
              </a:rPr>
              <a:t>logotyp</a:t>
            </a:r>
            <a:r>
              <a:rPr lang="cs-CZ" sz="1400" dirty="0" smtClean="0">
                <a:hlinkClick r:id="rId6"/>
              </a:rPr>
              <a:t>-</a:t>
            </a:r>
            <a:r>
              <a:rPr lang="cs-CZ" sz="1400" dirty="0" err="1" smtClean="0">
                <a:hlinkClick r:id="rId6"/>
              </a:rPr>
              <a:t>rgb.jpg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http://www.</a:t>
            </a:r>
            <a:r>
              <a:rPr lang="cs-CZ" sz="1400" dirty="0" err="1" smtClean="0">
                <a:hlinkClick r:id="rId7"/>
              </a:rPr>
              <a:t>trickedbythelight.com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tbtl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images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RaiffeisenBankLogo.jpg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http://i.</a:t>
            </a:r>
            <a:r>
              <a:rPr lang="cs-CZ" sz="1400" dirty="0" err="1" smtClean="0">
                <a:hlinkClick r:id="rId8"/>
              </a:rPr>
              <a:t>iinfo.cz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images</a:t>
            </a:r>
            <a:r>
              <a:rPr lang="cs-CZ" sz="1400" dirty="0" smtClean="0">
                <a:hlinkClick r:id="rId8"/>
              </a:rPr>
              <a:t>/284/</a:t>
            </a:r>
            <a:r>
              <a:rPr lang="cs-CZ" sz="1400" dirty="0" err="1" smtClean="0">
                <a:hlinkClick r:id="rId8"/>
              </a:rPr>
              <a:t>postovni</a:t>
            </a:r>
            <a:r>
              <a:rPr lang="cs-CZ" sz="1400" dirty="0" smtClean="0">
                <a:hlinkClick r:id="rId8"/>
              </a:rPr>
              <a:t>-</a:t>
            </a:r>
            <a:r>
              <a:rPr lang="cs-CZ" sz="1400" dirty="0" err="1" smtClean="0">
                <a:hlinkClick r:id="rId8"/>
              </a:rPr>
              <a:t>sporitelna</a:t>
            </a:r>
            <a:r>
              <a:rPr lang="cs-CZ" sz="1400" dirty="0" smtClean="0">
                <a:hlinkClick r:id="rId8"/>
              </a:rPr>
              <a:t>-1.png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316288" cy="4857403"/>
          </a:xfrm>
        </p:spPr>
        <p:txBody>
          <a:bodyPr>
            <a:normAutofit/>
          </a:bodyPr>
          <a:lstStyle/>
          <a:p>
            <a:r>
              <a:rPr lang="cs-CZ" sz="1400" dirty="0" smtClean="0">
                <a:hlinkClick r:id="rId9"/>
              </a:rPr>
              <a:t>http://upload.wikimedia.org/wikipedia/de/f/f5/Unicredit_Logo.png</a:t>
            </a:r>
            <a:endParaRPr lang="cs-CZ" sz="1400" dirty="0" smtClean="0"/>
          </a:p>
          <a:p>
            <a:r>
              <a:rPr lang="cs-CZ" sz="1400" dirty="0" smtClean="0">
                <a:hlinkClick r:id="rId10"/>
              </a:rPr>
              <a:t>http://upload.wikimedia.org/wikipedia/de/a/a9/Komer%C4%8Dn%C3%AD_banka_logo.svg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http://upload.wikimedia.org/wikipedia/de/8/8b/Erste_Bank_Logo.svg</a:t>
            </a:r>
            <a:endParaRPr lang="cs-CZ" sz="1400" dirty="0" smtClean="0"/>
          </a:p>
          <a:p>
            <a:r>
              <a:rPr lang="cs-CZ" sz="1400" dirty="0" smtClean="0">
                <a:hlinkClick r:id="rId12"/>
              </a:rPr>
              <a:t>http://upload.wikimedia.org/wikipedia/de/9/9c/GE_Money_Bank_Logo_new.svg</a:t>
            </a:r>
            <a:endParaRPr lang="cs-CZ" sz="1400" dirty="0" smtClean="0"/>
          </a:p>
          <a:p>
            <a:r>
              <a:rPr lang="cs-CZ" sz="1400" dirty="0" smtClean="0">
                <a:hlinkClick r:id="rId13"/>
              </a:rPr>
              <a:t>http://www.</a:t>
            </a:r>
            <a:r>
              <a:rPr lang="cs-CZ" sz="1400" dirty="0" err="1" smtClean="0">
                <a:hlinkClick r:id="rId13"/>
              </a:rPr>
              <a:t>cnb.cz</a:t>
            </a:r>
            <a:r>
              <a:rPr lang="cs-CZ" sz="1400" dirty="0" smtClean="0">
                <a:hlinkClick r:id="rId13"/>
              </a:rPr>
              <a:t>/miranda2/export/</a:t>
            </a:r>
            <a:r>
              <a:rPr lang="cs-CZ" sz="1400" dirty="0" err="1" smtClean="0">
                <a:hlinkClick r:id="rId13"/>
              </a:rPr>
              <a:t>sites</a:t>
            </a:r>
            <a:r>
              <a:rPr lang="cs-CZ" sz="1400" dirty="0" smtClean="0">
                <a:hlinkClick r:id="rId13"/>
              </a:rPr>
              <a:t>/www.</a:t>
            </a:r>
            <a:r>
              <a:rPr lang="cs-CZ" sz="1400" dirty="0" err="1" smtClean="0">
                <a:hlinkClick r:id="rId13"/>
              </a:rPr>
              <a:t>cnb.cz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cs</a:t>
            </a:r>
            <a:r>
              <a:rPr lang="cs-CZ" sz="1400" dirty="0" smtClean="0">
                <a:hlinkClick r:id="rId13"/>
              </a:rPr>
              <a:t>/</a:t>
            </a:r>
            <a:r>
              <a:rPr lang="cs-CZ" sz="1400" dirty="0" err="1" smtClean="0">
                <a:hlinkClick r:id="rId13"/>
              </a:rPr>
              <a:t>verejnost</a:t>
            </a:r>
            <a:r>
              <a:rPr lang="cs-CZ" sz="1400" dirty="0" smtClean="0">
                <a:hlinkClick r:id="rId13"/>
              </a:rPr>
              <a:t>/pro_media/</a:t>
            </a:r>
            <a:r>
              <a:rPr lang="cs-CZ" sz="1400" dirty="0" err="1" smtClean="0">
                <a:hlinkClick r:id="rId13"/>
              </a:rPr>
              <a:t>tiskove</a:t>
            </a:r>
            <a:r>
              <a:rPr lang="cs-CZ" sz="1400" dirty="0" smtClean="0">
                <a:hlinkClick r:id="rId13"/>
              </a:rPr>
              <a:t>_</a:t>
            </a:r>
            <a:r>
              <a:rPr lang="cs-CZ" sz="1400" dirty="0" err="1" smtClean="0">
                <a:hlinkClick r:id="rId13"/>
              </a:rPr>
              <a:t>zpravy</a:t>
            </a:r>
            <a:r>
              <a:rPr lang="cs-CZ" sz="1400" dirty="0" smtClean="0">
                <a:hlinkClick r:id="rId13"/>
              </a:rPr>
              <a:t>_</a:t>
            </a:r>
            <a:r>
              <a:rPr lang="cs-CZ" sz="1400" dirty="0" err="1" smtClean="0">
                <a:hlinkClick r:id="rId13"/>
              </a:rPr>
              <a:t>cnb</a:t>
            </a:r>
            <a:r>
              <a:rPr lang="cs-CZ" sz="1400" dirty="0" smtClean="0">
                <a:hlinkClick r:id="rId13"/>
              </a:rPr>
              <a:t>/2004/479_logo3rc.jpg</a:t>
            </a:r>
            <a:endParaRPr lang="cs-CZ" sz="1400" dirty="0" smtClean="0"/>
          </a:p>
          <a:p>
            <a:r>
              <a:rPr lang="cs-CZ" sz="1400" dirty="0" smtClean="0">
                <a:hlinkClick r:id="rId14"/>
              </a:rPr>
              <a:t>http://cs.wikipedia.org/wiki/Soubor:CBNod.JPG</a:t>
            </a:r>
            <a:endParaRPr lang="cs-CZ" sz="1400" dirty="0" smtClean="0"/>
          </a:p>
          <a:p>
            <a:r>
              <a:rPr lang="cs-CZ" sz="1400" dirty="0" smtClean="0">
                <a:hlinkClick r:id="rId15"/>
              </a:rPr>
              <a:t>http://www.</a:t>
            </a:r>
            <a:r>
              <a:rPr lang="cs-CZ" sz="1400" dirty="0" err="1" smtClean="0">
                <a:hlinkClick r:id="rId15"/>
              </a:rPr>
              <a:t>redhead.cz</a:t>
            </a:r>
            <a:r>
              <a:rPr lang="cs-CZ" sz="1400" dirty="0" smtClean="0">
                <a:hlinkClick r:id="rId15"/>
              </a:rPr>
              <a:t>/</a:t>
            </a:r>
            <a:r>
              <a:rPr lang="cs-CZ" sz="1400" dirty="0" err="1" smtClean="0">
                <a:hlinkClick r:id="rId15"/>
              </a:rPr>
              <a:t>websites</a:t>
            </a:r>
            <a:r>
              <a:rPr lang="cs-CZ" sz="1400" dirty="0" smtClean="0">
                <a:hlinkClick r:id="rId15"/>
              </a:rPr>
              <a:t>/www.</a:t>
            </a:r>
            <a:r>
              <a:rPr lang="cs-CZ" sz="1400" dirty="0" err="1" smtClean="0">
                <a:hlinkClick r:id="rId15"/>
              </a:rPr>
              <a:t>ocsestka.cz</a:t>
            </a:r>
            <a:r>
              <a:rPr lang="cs-CZ" sz="1400" dirty="0" smtClean="0">
                <a:hlinkClick r:id="rId15"/>
              </a:rPr>
              <a:t>/data/oc6/29/</a:t>
            </a:r>
            <a:r>
              <a:rPr lang="cs-CZ" sz="1400" dirty="0" err="1" smtClean="0">
                <a:hlinkClick r:id="rId15"/>
              </a:rPr>
              <a:t>komercni</a:t>
            </a:r>
            <a:r>
              <a:rPr lang="cs-CZ" sz="1400" dirty="0" smtClean="0">
                <a:hlinkClick r:id="rId15"/>
              </a:rPr>
              <a:t>-banka.</a:t>
            </a:r>
            <a:r>
              <a:rPr lang="cs-CZ" sz="1400" dirty="0" err="1" smtClean="0">
                <a:hlinkClick r:id="rId15"/>
              </a:rPr>
              <a:t>jpg</a:t>
            </a:r>
            <a:endParaRPr lang="cs-CZ" sz="1400" dirty="0" smtClean="0"/>
          </a:p>
          <a:p>
            <a:r>
              <a:rPr lang="cs-CZ" sz="1400" dirty="0" smtClean="0">
                <a:hlinkClick r:id="rId16"/>
              </a:rPr>
              <a:t>http://www.</a:t>
            </a:r>
            <a:r>
              <a:rPr lang="cs-CZ" sz="1400" dirty="0" err="1" smtClean="0">
                <a:hlinkClick r:id="rId16"/>
              </a:rPr>
              <a:t>blitz</a:t>
            </a:r>
            <a:r>
              <a:rPr lang="cs-CZ" sz="1400" dirty="0" smtClean="0">
                <a:hlinkClick r:id="rId16"/>
              </a:rPr>
              <a:t>-</a:t>
            </a:r>
            <a:r>
              <a:rPr lang="cs-CZ" sz="1400" dirty="0" err="1" smtClean="0">
                <a:hlinkClick r:id="rId16"/>
              </a:rPr>
              <a:t>imobiliare.ro</a:t>
            </a:r>
            <a:r>
              <a:rPr lang="cs-CZ" sz="1400" dirty="0" smtClean="0">
                <a:hlinkClick r:id="rId16"/>
              </a:rPr>
              <a:t>/blog/</a:t>
            </a:r>
            <a:r>
              <a:rPr lang="cs-CZ" sz="1400" dirty="0" err="1" smtClean="0">
                <a:hlinkClick r:id="rId16"/>
              </a:rPr>
              <a:t>wp</a:t>
            </a:r>
            <a:r>
              <a:rPr lang="cs-CZ" sz="1400" dirty="0" smtClean="0">
                <a:hlinkClick r:id="rId16"/>
              </a:rPr>
              <a:t>-</a:t>
            </a:r>
            <a:r>
              <a:rPr lang="cs-CZ" sz="1400" dirty="0" err="1" smtClean="0">
                <a:hlinkClick r:id="rId16"/>
              </a:rPr>
              <a:t>content</a:t>
            </a:r>
            <a:r>
              <a:rPr lang="cs-CZ" sz="1400" dirty="0" smtClean="0">
                <a:hlinkClick r:id="rId16"/>
              </a:rPr>
              <a:t>/</a:t>
            </a:r>
            <a:r>
              <a:rPr lang="cs-CZ" sz="1400" dirty="0" err="1" smtClean="0">
                <a:hlinkClick r:id="rId16"/>
              </a:rPr>
              <a:t>uploads</a:t>
            </a:r>
            <a:r>
              <a:rPr lang="cs-CZ" sz="1400" dirty="0" smtClean="0">
                <a:hlinkClick r:id="rId16"/>
              </a:rPr>
              <a:t>/2011/05/</a:t>
            </a:r>
            <a:r>
              <a:rPr lang="cs-CZ" sz="1400" dirty="0" err="1" smtClean="0">
                <a:hlinkClick r:id="rId16"/>
              </a:rPr>
              <a:t>raiffeisen</a:t>
            </a:r>
            <a:r>
              <a:rPr lang="cs-CZ" sz="1400" dirty="0" smtClean="0">
                <a:hlinkClick r:id="rId16"/>
              </a:rPr>
              <a:t>-bank.</a:t>
            </a:r>
            <a:r>
              <a:rPr lang="cs-CZ" sz="1400" dirty="0" err="1" smtClean="0">
                <a:hlinkClick r:id="rId16"/>
              </a:rPr>
              <a:t>jpg</a:t>
            </a:r>
            <a:endParaRPr lang="cs-CZ" sz="1400" dirty="0" smtClean="0"/>
          </a:p>
          <a:p>
            <a:r>
              <a:rPr lang="cs-CZ" sz="1400" dirty="0" smtClean="0">
                <a:hlinkClick r:id="rId17"/>
              </a:rPr>
              <a:t>http://www.</a:t>
            </a:r>
            <a:r>
              <a:rPr lang="cs-CZ" sz="1400" dirty="0" err="1" smtClean="0">
                <a:hlinkClick r:id="rId17"/>
              </a:rPr>
              <a:t>mapaobchodu.cz</a:t>
            </a:r>
            <a:r>
              <a:rPr lang="cs-CZ" sz="1400" dirty="0" smtClean="0">
                <a:hlinkClick r:id="rId17"/>
              </a:rPr>
              <a:t>/</a:t>
            </a:r>
            <a:r>
              <a:rPr lang="cs-CZ" sz="1400" dirty="0" err="1" smtClean="0">
                <a:hlinkClick r:id="rId17"/>
              </a:rPr>
              <a:t>assets</a:t>
            </a:r>
            <a:r>
              <a:rPr lang="cs-CZ" sz="1400" dirty="0" smtClean="0">
                <a:hlinkClick r:id="rId17"/>
              </a:rPr>
              <a:t>/</a:t>
            </a:r>
            <a:r>
              <a:rPr lang="cs-CZ" sz="1400" dirty="0" err="1" smtClean="0">
                <a:hlinkClick r:id="rId17"/>
              </a:rPr>
              <a:t>shop</a:t>
            </a:r>
            <a:r>
              <a:rPr lang="cs-CZ" sz="1400" dirty="0" smtClean="0">
                <a:hlinkClick r:id="rId17"/>
              </a:rPr>
              <a:t>/21149-</a:t>
            </a:r>
            <a:r>
              <a:rPr lang="cs-CZ" sz="1400" dirty="0" err="1" smtClean="0">
                <a:hlinkClick r:id="rId17"/>
              </a:rPr>
              <a:t>ceska</a:t>
            </a:r>
            <a:r>
              <a:rPr lang="cs-CZ" sz="1400" dirty="0" smtClean="0">
                <a:hlinkClick r:id="rId17"/>
              </a:rPr>
              <a:t>-</a:t>
            </a:r>
            <a:r>
              <a:rPr lang="cs-CZ" sz="1400" dirty="0" err="1" smtClean="0">
                <a:hlinkClick r:id="rId17"/>
              </a:rPr>
              <a:t>sporitelna</a:t>
            </a:r>
            <a:r>
              <a:rPr lang="cs-CZ" sz="1400" dirty="0" smtClean="0">
                <a:hlinkClick r:id="rId17"/>
              </a:rPr>
              <a:t>/</a:t>
            </a:r>
            <a:r>
              <a:rPr lang="cs-CZ" sz="1400" dirty="0" err="1" smtClean="0">
                <a:hlinkClick r:id="rId17"/>
              </a:rPr>
              <a:t>ceska</a:t>
            </a:r>
            <a:r>
              <a:rPr lang="cs-CZ" sz="1400" dirty="0" smtClean="0">
                <a:hlinkClick r:id="rId17"/>
              </a:rPr>
              <a:t>-</a:t>
            </a:r>
            <a:r>
              <a:rPr lang="cs-CZ" sz="1400" dirty="0" err="1" smtClean="0">
                <a:hlinkClick r:id="rId17"/>
              </a:rPr>
              <a:t>sporitelna.jpg</a:t>
            </a:r>
            <a:endParaRPr lang="cs-CZ" sz="1400" dirty="0" smtClean="0"/>
          </a:p>
          <a:p>
            <a:r>
              <a:rPr lang="cs-CZ" sz="1400" dirty="0" smtClean="0">
                <a:hlinkClick r:id="rId18"/>
              </a:rPr>
              <a:t>http://www.</a:t>
            </a:r>
            <a:r>
              <a:rPr lang="cs-CZ" sz="1400" dirty="0" err="1" smtClean="0">
                <a:hlinkClick r:id="rId18"/>
              </a:rPr>
              <a:t>econ.muni.cz</a:t>
            </a:r>
            <a:r>
              <a:rPr lang="cs-CZ" sz="1400" dirty="0" smtClean="0">
                <a:hlinkClick r:id="rId18"/>
              </a:rPr>
              <a:t>/</a:t>
            </a:r>
            <a:r>
              <a:rPr lang="cs-CZ" sz="1400" dirty="0" err="1" smtClean="0">
                <a:hlinkClick r:id="rId18"/>
              </a:rPr>
              <a:t>pics</a:t>
            </a:r>
            <a:r>
              <a:rPr lang="cs-CZ" sz="1400" dirty="0" smtClean="0">
                <a:hlinkClick r:id="rId18"/>
              </a:rPr>
              <a:t>/</a:t>
            </a:r>
            <a:r>
              <a:rPr lang="cs-CZ" sz="1400" dirty="0" err="1" smtClean="0">
                <a:hlinkClick r:id="rId18"/>
              </a:rPr>
              <a:t>practice</a:t>
            </a:r>
            <a:r>
              <a:rPr lang="cs-CZ" sz="1400" dirty="0" smtClean="0">
                <a:hlinkClick r:id="rId18"/>
              </a:rPr>
              <a:t>/275-1.jpg</a:t>
            </a:r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268760"/>
            <a:ext cx="4316288" cy="4857403"/>
          </a:xfrm>
        </p:spPr>
        <p:txBody>
          <a:bodyPr>
            <a:normAutofit/>
          </a:bodyPr>
          <a:lstStyle/>
          <a:p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clker.com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cliparts</a:t>
            </a:r>
            <a:r>
              <a:rPr lang="cs-CZ" sz="1400" dirty="0" smtClean="0">
                <a:hlinkClick r:id="rId2"/>
              </a:rPr>
              <a:t>/S/z/G/f/K/Y/</a:t>
            </a:r>
            <a:r>
              <a:rPr lang="cs-CZ" sz="1400" dirty="0" err="1" smtClean="0">
                <a:hlinkClick r:id="rId2"/>
              </a:rPr>
              <a:t>piggy</a:t>
            </a:r>
            <a:r>
              <a:rPr lang="cs-CZ" sz="1400" dirty="0" smtClean="0">
                <a:hlinkClick r:id="rId2"/>
              </a:rPr>
              <a:t>-bank-</a:t>
            </a:r>
            <a:r>
              <a:rPr lang="cs-CZ" sz="1400" dirty="0" err="1" smtClean="0">
                <a:hlinkClick r:id="rId2"/>
              </a:rPr>
              <a:t>md.png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http://www.</a:t>
            </a:r>
            <a:r>
              <a:rPr lang="cs-CZ" sz="1400" dirty="0" err="1" smtClean="0">
                <a:hlinkClick r:id="rId3"/>
              </a:rPr>
              <a:t>clker.com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cliparts</a:t>
            </a:r>
            <a:r>
              <a:rPr lang="cs-CZ" sz="1400" dirty="0" smtClean="0">
                <a:hlinkClick r:id="rId3"/>
              </a:rPr>
              <a:t>/k/3/z/W/i/n/</a:t>
            </a:r>
            <a:r>
              <a:rPr lang="cs-CZ" sz="1400" dirty="0" err="1" smtClean="0">
                <a:hlinkClick r:id="rId3"/>
              </a:rPr>
              <a:t>feddi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md.png</a:t>
            </a:r>
            <a:endParaRPr lang="cs-CZ" sz="1400" dirty="0" smtClean="0"/>
          </a:p>
          <a:p>
            <a:r>
              <a:rPr lang="cs-CZ" sz="1400" dirty="0" smtClean="0">
                <a:hlinkClick r:id="rId4"/>
              </a:rPr>
              <a:t>http://www.</a:t>
            </a:r>
            <a:r>
              <a:rPr lang="cs-CZ" sz="1400" dirty="0" err="1" smtClean="0">
                <a:hlinkClick r:id="rId4"/>
              </a:rPr>
              <a:t>clker.com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 err="1" smtClean="0">
                <a:hlinkClick r:id="rId4"/>
              </a:rPr>
              <a:t>cliparts</a:t>
            </a:r>
            <a:r>
              <a:rPr lang="cs-CZ" sz="1400" dirty="0" smtClean="0">
                <a:hlinkClick r:id="rId4"/>
              </a:rPr>
              <a:t>/3/Z/p/2/P/6/bank-</a:t>
            </a:r>
            <a:r>
              <a:rPr lang="cs-CZ" sz="1400" dirty="0" err="1" smtClean="0">
                <a:hlinkClick r:id="rId4"/>
              </a:rPr>
              <a:t>icon</a:t>
            </a:r>
            <a:r>
              <a:rPr lang="cs-CZ" sz="1400" dirty="0" smtClean="0">
                <a:hlinkClick r:id="rId4"/>
              </a:rPr>
              <a:t>-</a:t>
            </a:r>
            <a:r>
              <a:rPr lang="cs-CZ" sz="1400" dirty="0" err="1" smtClean="0">
                <a:hlinkClick r:id="rId4"/>
              </a:rPr>
              <a:t>md.png</a:t>
            </a:r>
            <a:endParaRPr lang="cs-CZ" sz="1400" dirty="0" smtClean="0"/>
          </a:p>
          <a:p>
            <a:r>
              <a:rPr lang="cs-CZ" sz="1400" dirty="0" smtClean="0">
                <a:hlinkClick r:id="rId5"/>
              </a:rPr>
              <a:t>http://www.</a:t>
            </a:r>
            <a:r>
              <a:rPr lang="cs-CZ" sz="1400" dirty="0" err="1" smtClean="0">
                <a:hlinkClick r:id="rId5"/>
              </a:rPr>
              <a:t>clker.com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 err="1" smtClean="0">
                <a:hlinkClick r:id="rId5"/>
              </a:rPr>
              <a:t>cliparts</a:t>
            </a:r>
            <a:r>
              <a:rPr lang="cs-CZ" sz="1400" dirty="0" smtClean="0">
                <a:hlinkClick r:id="rId5"/>
              </a:rPr>
              <a:t>/2/1/4/a/12115447311137093013home-finance.</a:t>
            </a:r>
            <a:r>
              <a:rPr lang="cs-CZ" sz="1400" dirty="0" err="1" smtClean="0">
                <a:hlinkClick r:id="rId5"/>
              </a:rPr>
              <a:t>svg.med.png</a:t>
            </a:r>
            <a:endParaRPr lang="cs-CZ" sz="1400" dirty="0" smtClean="0"/>
          </a:p>
          <a:p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clker.com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cliparts</a:t>
            </a:r>
            <a:r>
              <a:rPr lang="cs-CZ" sz="1400" dirty="0" smtClean="0">
                <a:hlinkClick r:id="rId6"/>
              </a:rPr>
              <a:t>/d/T/b/R/g/I/euro-</a:t>
            </a:r>
            <a:r>
              <a:rPr lang="cs-CZ" sz="1400" dirty="0" err="1" smtClean="0">
                <a:hlinkClick r:id="rId6"/>
              </a:rPr>
              <a:t>coins</a:t>
            </a:r>
            <a:r>
              <a:rPr lang="cs-CZ" sz="1400" dirty="0" smtClean="0">
                <a:hlinkClick r:id="rId6"/>
              </a:rPr>
              <a:t>-</a:t>
            </a:r>
            <a:r>
              <a:rPr lang="cs-CZ" sz="1400" dirty="0" err="1" smtClean="0">
                <a:hlinkClick r:id="rId6"/>
              </a:rPr>
              <a:t>md.png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http://www.</a:t>
            </a:r>
            <a:r>
              <a:rPr lang="cs-CZ" sz="1400" dirty="0" err="1" smtClean="0">
                <a:hlinkClick r:id="rId7"/>
              </a:rPr>
              <a:t>clker.com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cliparts</a:t>
            </a:r>
            <a:r>
              <a:rPr lang="cs-CZ" sz="1400" dirty="0" smtClean="0">
                <a:hlinkClick r:id="rId7"/>
              </a:rPr>
              <a:t>/W/X/S/3/C/f/safe-</a:t>
            </a:r>
            <a:r>
              <a:rPr lang="cs-CZ" sz="1400" dirty="0" err="1" smtClean="0">
                <a:hlinkClick r:id="rId7"/>
              </a:rPr>
              <a:t>md.png</a:t>
            </a:r>
            <a:endParaRPr lang="cs-CZ" sz="1400" dirty="0" smtClean="0"/>
          </a:p>
          <a:p>
            <a:r>
              <a:rPr lang="cs-CZ" sz="1400" dirty="0" smtClean="0">
                <a:hlinkClick r:id="rId8"/>
              </a:rPr>
              <a:t>http://www.</a:t>
            </a:r>
            <a:r>
              <a:rPr lang="cs-CZ" sz="1400" dirty="0" err="1" smtClean="0">
                <a:hlinkClick r:id="rId8"/>
              </a:rPr>
              <a:t>clker.com</a:t>
            </a:r>
            <a:r>
              <a:rPr lang="cs-CZ" sz="1400" dirty="0" smtClean="0">
                <a:hlinkClick r:id="rId8"/>
              </a:rPr>
              <a:t>/</a:t>
            </a:r>
            <a:r>
              <a:rPr lang="cs-CZ" sz="1400" dirty="0" err="1" smtClean="0">
                <a:hlinkClick r:id="rId8"/>
              </a:rPr>
              <a:t>cliparts</a:t>
            </a:r>
            <a:r>
              <a:rPr lang="cs-CZ" sz="1400" dirty="0" smtClean="0">
                <a:hlinkClick r:id="rId8"/>
              </a:rPr>
              <a:t>/3/f/c/7/13510182031437999462Percent%20Symbol.svg.med.png</a:t>
            </a:r>
            <a:endParaRPr lang="cs-CZ" sz="1400" dirty="0" smtClean="0"/>
          </a:p>
          <a:p>
            <a:r>
              <a:rPr lang="cs-CZ" sz="1400" dirty="0" smtClean="0">
                <a:hlinkClick r:id="rId9"/>
              </a:rPr>
              <a:t>http://www.</a:t>
            </a:r>
            <a:r>
              <a:rPr lang="cs-CZ" sz="1400" dirty="0" err="1" smtClean="0">
                <a:hlinkClick r:id="rId9"/>
              </a:rPr>
              <a:t>clker.com</a:t>
            </a:r>
            <a:r>
              <a:rPr lang="cs-CZ" sz="1400" dirty="0" smtClean="0">
                <a:hlinkClick r:id="rId9"/>
              </a:rPr>
              <a:t>/</a:t>
            </a:r>
            <a:r>
              <a:rPr lang="cs-CZ" sz="1400" dirty="0" err="1" smtClean="0">
                <a:hlinkClick r:id="rId9"/>
              </a:rPr>
              <a:t>cliparts</a:t>
            </a:r>
            <a:r>
              <a:rPr lang="cs-CZ" sz="1400" dirty="0" smtClean="0">
                <a:hlinkClick r:id="rId9"/>
              </a:rPr>
              <a:t>/5/b/3/2/1234670702813675970industrial%20commercial%20credit.svg.med.png</a:t>
            </a:r>
            <a:endParaRPr lang="cs-CZ" sz="1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316288" cy="4857403"/>
          </a:xfrm>
        </p:spPr>
        <p:txBody>
          <a:bodyPr>
            <a:normAutofit/>
          </a:bodyPr>
          <a:lstStyle/>
          <a:p>
            <a:r>
              <a:rPr lang="cs-CZ" sz="1400" dirty="0" smtClean="0">
                <a:hlinkClick r:id="rId10"/>
              </a:rPr>
              <a:t>http://www.</a:t>
            </a:r>
            <a:r>
              <a:rPr lang="cs-CZ" sz="1400" dirty="0" err="1" smtClean="0">
                <a:hlinkClick r:id="rId10"/>
              </a:rPr>
              <a:t>clker.com</a:t>
            </a:r>
            <a:r>
              <a:rPr lang="cs-CZ" sz="1400" dirty="0" smtClean="0">
                <a:hlinkClick r:id="rId10"/>
              </a:rPr>
              <a:t>/</a:t>
            </a:r>
            <a:r>
              <a:rPr lang="cs-CZ" sz="1400" dirty="0" err="1" smtClean="0">
                <a:hlinkClick r:id="rId10"/>
              </a:rPr>
              <a:t>cliparts</a:t>
            </a:r>
            <a:r>
              <a:rPr lang="cs-CZ" sz="1400" dirty="0" smtClean="0">
                <a:hlinkClick r:id="rId10"/>
              </a:rPr>
              <a:t>/8/1/a/6/1195445254243794393molumen_</a:t>
            </a:r>
            <a:r>
              <a:rPr lang="cs-CZ" sz="1400" dirty="0" err="1" smtClean="0">
                <a:hlinkClick r:id="rId10"/>
              </a:rPr>
              <a:t>Exclamation</a:t>
            </a:r>
            <a:r>
              <a:rPr lang="cs-CZ" sz="1400" dirty="0" smtClean="0">
                <a:hlinkClick r:id="rId10"/>
              </a:rPr>
              <a:t>_</a:t>
            </a:r>
            <a:r>
              <a:rPr lang="cs-CZ" sz="1400" dirty="0" err="1" smtClean="0">
                <a:hlinkClick r:id="rId10"/>
              </a:rPr>
              <a:t>icons</a:t>
            </a:r>
            <a:r>
              <a:rPr lang="cs-CZ" sz="1400" dirty="0" smtClean="0">
                <a:hlinkClick r:id="rId10"/>
              </a:rPr>
              <a:t>_2.svg.med.png</a:t>
            </a:r>
            <a:endParaRPr lang="cs-CZ" sz="1400" dirty="0" smtClean="0"/>
          </a:p>
          <a:p>
            <a:r>
              <a:rPr lang="cs-CZ" sz="1400" dirty="0" smtClean="0">
                <a:hlinkClick r:id="rId11"/>
              </a:rPr>
              <a:t>http://office.</a:t>
            </a:r>
            <a:r>
              <a:rPr lang="cs-CZ" sz="1400" dirty="0" err="1" smtClean="0">
                <a:hlinkClick r:id="rId11"/>
              </a:rPr>
              <a:t>microsoft.com</a:t>
            </a:r>
            <a:r>
              <a:rPr lang="cs-CZ" sz="1400" dirty="0" smtClean="0">
                <a:hlinkClick r:id="rId11"/>
              </a:rPr>
              <a:t>/</a:t>
            </a:r>
            <a:r>
              <a:rPr lang="cs-CZ" sz="1400" dirty="0" err="1" smtClean="0">
                <a:hlinkClick r:id="rId11"/>
              </a:rPr>
              <a:t>cs</a:t>
            </a:r>
            <a:r>
              <a:rPr lang="cs-CZ" sz="1400" dirty="0" smtClean="0">
                <a:hlinkClick r:id="rId11"/>
              </a:rPr>
              <a:t>-</a:t>
            </a:r>
            <a:r>
              <a:rPr lang="cs-CZ" sz="1400" dirty="0" err="1" smtClean="0">
                <a:hlinkClick r:id="rId11"/>
              </a:rPr>
              <a:t>cz</a:t>
            </a:r>
            <a:r>
              <a:rPr lang="cs-CZ" sz="1400" dirty="0" smtClean="0">
                <a:hlinkClick r:id="rId11"/>
              </a:rPr>
              <a:t>/</a:t>
            </a:r>
            <a:r>
              <a:rPr lang="cs-CZ" sz="1400" dirty="0" err="1" smtClean="0">
                <a:hlinkClick r:id="rId11"/>
              </a:rPr>
              <a:t>images</a:t>
            </a:r>
            <a:r>
              <a:rPr lang="cs-CZ" sz="1400" dirty="0" smtClean="0">
                <a:hlinkClick r:id="rId11"/>
              </a:rPr>
              <a:t>/</a:t>
            </a:r>
            <a:r>
              <a:rPr lang="cs-CZ" sz="1400" dirty="0" err="1" smtClean="0">
                <a:hlinkClick r:id="rId11"/>
              </a:rPr>
              <a:t>results.aspx</a:t>
            </a:r>
            <a:r>
              <a:rPr lang="cs-CZ" sz="1400" dirty="0" smtClean="0">
                <a:hlinkClick r:id="rId11"/>
              </a:rPr>
              <a:t>?</a:t>
            </a:r>
            <a:r>
              <a:rPr lang="cs-CZ" sz="1400" dirty="0" err="1" smtClean="0">
                <a:hlinkClick r:id="rId11"/>
              </a:rPr>
              <a:t>qu</a:t>
            </a:r>
            <a:r>
              <a:rPr lang="cs-CZ" sz="1400" dirty="0" smtClean="0">
                <a:hlinkClick r:id="rId11"/>
              </a:rPr>
              <a:t>=</a:t>
            </a:r>
            <a:r>
              <a:rPr lang="cs-CZ" sz="1400" dirty="0" err="1" smtClean="0">
                <a:hlinkClick r:id="rId11"/>
              </a:rPr>
              <a:t>odm</a:t>
            </a:r>
            <a:r>
              <a:rPr lang="cs-CZ" sz="1400" dirty="0" smtClean="0">
                <a:hlinkClick r:id="rId11"/>
              </a:rPr>
              <a:t>%C4%9Bna&amp;ex=2#</a:t>
            </a:r>
            <a:r>
              <a:rPr lang="cs-CZ" sz="1400" dirty="0" err="1" smtClean="0">
                <a:hlinkClick r:id="rId11"/>
              </a:rPr>
              <a:t>ai</a:t>
            </a:r>
            <a:r>
              <a:rPr lang="cs-CZ" sz="1400" dirty="0" smtClean="0">
                <a:hlinkClick r:id="rId11"/>
              </a:rPr>
              <a:t>:MC900403981|</a:t>
            </a:r>
            <a:endParaRPr lang="cs-CZ" sz="1400" dirty="0" smtClean="0"/>
          </a:p>
          <a:p>
            <a:endParaRPr lang="cs-CZ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499</Words>
  <Application>Microsoft Office PowerPoint</Application>
  <PresentationFormat>Předvádění na obrazovce (4:3)</PresentationFormat>
  <Paragraphs>111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Peněžní ústavy</vt:lpstr>
      <vt:lpstr>Česká národní banka – zřízená státem</vt:lpstr>
      <vt:lpstr>Úloha bank</vt:lpstr>
      <vt:lpstr>Vklady</vt:lpstr>
      <vt:lpstr>Výnos</vt:lpstr>
      <vt:lpstr>Úvěry</vt:lpstr>
      <vt:lpstr>Náklady</vt:lpstr>
      <vt:lpstr>Úrok</vt:lpstr>
      <vt:lpstr>ZDROJE</vt:lpstr>
      <vt:lpstr>ZDROJE</vt:lpstr>
    </vt:vector>
  </TitlesOfParts>
  <Company>ZŠ Dyjákovice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Peněžní ústavy</dc:title>
  <dc:creator>Hříbková Jitka</dc:creator>
  <cp:lastModifiedBy>U1</cp:lastModifiedBy>
  <cp:revision>25</cp:revision>
  <dcterms:created xsi:type="dcterms:W3CDTF">2011-04-29T11:59:26Z</dcterms:created>
  <dcterms:modified xsi:type="dcterms:W3CDTF">2013-02-28T19:12:21Z</dcterms:modified>
</cp:coreProperties>
</file>