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63" r:id="rId2"/>
    <p:sldId id="279" r:id="rId3"/>
    <p:sldId id="269" r:id="rId4"/>
    <p:sldId id="270" r:id="rId5"/>
    <p:sldId id="271" r:id="rId6"/>
    <p:sldId id="272" r:id="rId7"/>
    <p:sldId id="276" r:id="rId8"/>
    <p:sldId id="275" r:id="rId9"/>
    <p:sldId id="273" r:id="rId10"/>
    <p:sldId id="274" r:id="rId11"/>
    <p:sldId id="268" r:id="rId12"/>
    <p:sldId id="277" r:id="rId13"/>
    <p:sldId id="2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0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27158-E013-4D27-BC60-0B978644FE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D5F115-C41C-432E-93B5-22D55BE3F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962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Relationship Id="rId9" Type="http://schemas.openxmlformats.org/officeDocument/2006/relationships/image" Target="../media/image3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VY_52_INOVACE_28_</a:t>
            </a:r>
            <a:br>
              <a:rPr lang="cs-CZ" sz="3600" dirty="0" smtClean="0"/>
            </a:br>
            <a:r>
              <a:rPr lang="cs-CZ" sz="3600" dirty="0"/>
              <a:t>D</a:t>
            </a:r>
            <a:r>
              <a:rPr lang="cs-CZ" sz="3600" dirty="0" smtClean="0"/>
              <a:t>ělení živočichů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3044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56089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</a:t>
            </a:r>
            <a:r>
              <a:rPr lang="cs-CZ" sz="2800" b="1" dirty="0" smtClean="0">
                <a:solidFill>
                  <a:srgbClr val="002060"/>
                </a:solidFill>
              </a:rPr>
              <a:t>s </a:t>
            </a:r>
            <a:r>
              <a:rPr lang="cs-CZ" sz="2800" b="1" dirty="0" smtClean="0">
                <a:solidFill>
                  <a:srgbClr val="002060"/>
                </a:solidFill>
              </a:rPr>
              <a:t>obrázky žákům </a:t>
            </a:r>
            <a:r>
              <a:rPr lang="cs-CZ" sz="2800" b="1" dirty="0" smtClean="0">
                <a:solidFill>
                  <a:srgbClr val="002060"/>
                </a:solidFill>
              </a:rPr>
              <a:t>vysvětluje dělení živočichů na obratlovce a </a:t>
            </a:r>
            <a:r>
              <a:rPr lang="cs-CZ" sz="2800" b="1" dirty="0" smtClean="0">
                <a:solidFill>
                  <a:srgbClr val="002060"/>
                </a:solidFill>
              </a:rPr>
              <a:t>bezobratlé.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104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1" y="197545"/>
            <a:ext cx="26755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ŽIVOČICHŮ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5024"/>
                </a:solidFill>
              </a:rPr>
              <a:t>Živočichy podle vnitřní stavby těla dělíme na:</a:t>
            </a:r>
          </a:p>
          <a:p>
            <a:endParaRPr lang="cs-CZ" sz="2800" b="1" dirty="0">
              <a:solidFill>
                <a:srgbClr val="005024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Obratlovce – vnitřní kostra je složena z kostí a páteř z obratlů.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7030A0"/>
                </a:solidFill>
              </a:rPr>
              <a:t>Bezobratlí – nemají kosti ani obratle.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DUMY\fotky pro dumy\101202 Gibraltar\101202 (30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82226"/>
            <a:ext cx="2519772" cy="167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G:\DCIM\104_PANA\P104002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46" t="23233" r="25303" b="31313"/>
          <a:stretch/>
        </p:blipFill>
        <p:spPr bwMode="auto">
          <a:xfrm>
            <a:off x="5724128" y="3808436"/>
            <a:ext cx="2620269" cy="254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727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1" y="197545"/>
            <a:ext cx="1911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OBRATLOVCI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1196752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Tělo obratlovců je složeno z hlavy, trupu a končetin. Někteří živočichové končetiny nemají. U většiny živočichů je tělo zakončeno ocasem.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F:\FOTKY\čuba\PB0904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710" y="2924944"/>
            <a:ext cx="4788024" cy="359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9763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3469" y="116632"/>
            <a:ext cx="1911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OBRATLOVCI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46058"/>
            <a:ext cx="3474028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Obratlovci se dělí na :</a:t>
            </a:r>
          </a:p>
          <a:p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obojživelníky,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ptáky,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savce.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F:\FOTKY\zakynthos 2007\P805018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92" r="16760" b="36489"/>
          <a:stretch/>
        </p:blipFill>
        <p:spPr bwMode="auto">
          <a:xfrm>
            <a:off x="6156176" y="366223"/>
            <a:ext cx="2646218" cy="2314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:\fotky k dumum\P10406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21088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fotky k dumum\P10209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469" y="2132856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fotky k dumum\P102007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00088"/>
            <a:ext cx="2326865" cy="174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G:\fotky k dumum\P101097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656" y="4509120"/>
            <a:ext cx="2712660" cy="203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981" r="19223" b="14289"/>
          <a:stretch/>
        </p:blipFill>
        <p:spPr bwMode="auto">
          <a:xfrm>
            <a:off x="6483587" y="4941168"/>
            <a:ext cx="2318807" cy="1350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5071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3469" y="116632"/>
            <a:ext cx="8915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Ryby žijí ve vodě, tělo je pokryto šupinami, místo končetin mají ploutve, dýchají žábrami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(kapr obecný, pstruh potoční).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UMY\Nová složka\Snímek 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57548"/>
            <a:ext cx="3428164" cy="2571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:\FOTKY\Ivuška\100OLYMP\P52800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538" y="2357548"/>
            <a:ext cx="341987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G:\DCIM\104_PANA\P104008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084" y="4293096"/>
            <a:ext cx="3059832" cy="229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785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3469" y="116632"/>
            <a:ext cx="1879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Obojživelníci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8208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Obojživelníci žijí ve vodě i na souši. Z vajíček se líhnou larvy – pulci, kteří dýchají žábrami. Dospělí jedinci dýchají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plícemi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skokan zelený, ropucha obecná, mlok skvrnitý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92896"/>
            <a:ext cx="3035829" cy="22768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F:\fotečky haničky\100OLYMP\P101008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2817214"/>
            <a:ext cx="3274542" cy="245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713" y="4437112"/>
            <a:ext cx="334837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0263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3469" y="116632"/>
            <a:ext cx="9444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585331"/>
            <a:ext cx="77768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 žijí většinou na souši, tělo je pokryté šupinami nebo krunýřem. Dýchají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plícemi</a:t>
            </a: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zmije 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obecná, ještěrka obecná, krokodýl nilský, želva bahenní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61566"/>
            <a:ext cx="2507771" cy="1880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F:\fotečky haničky\příroda\PB1000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183" y="4282041"/>
            <a:ext cx="313184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FOTKY\Ivuška\100OLYMP\P528001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4" t="50000" r="41818"/>
          <a:stretch/>
        </p:blipFill>
        <p:spPr bwMode="auto">
          <a:xfrm>
            <a:off x="5971487" y="4415404"/>
            <a:ext cx="2819749" cy="2215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FOTKY\moře\P615024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5460" y="2047435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FOTKY\petříkov\P224000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47435"/>
            <a:ext cx="2926612" cy="219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F:\FOTKY\zakynthos 2007\P809024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42" t="36162" r="26818" b="29091"/>
          <a:stretch/>
        </p:blipFill>
        <p:spPr bwMode="auto">
          <a:xfrm>
            <a:off x="3451847" y="4739508"/>
            <a:ext cx="2142581" cy="1433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445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3469" y="116632"/>
            <a:ext cx="962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8208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 se pohybují většinou ve vzduchu, tělo mají pokryté peřím, přední končetiny jsou přeměněny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křídla, hlava je zakončena zobákem (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čáp bílý, orel mořský, sova pálená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UMY\Nová složka\Snímek 09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77402"/>
            <a:ext cx="3332153" cy="2499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UMY\Nová složka\Snímek 28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72" r="25293"/>
          <a:stretch/>
        </p:blipFill>
        <p:spPr bwMode="auto">
          <a:xfrm>
            <a:off x="6012160" y="4059203"/>
            <a:ext cx="2901787" cy="216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FOTO\foto 2012\dravci\P112069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00" r="27605"/>
          <a:stretch/>
        </p:blipFill>
        <p:spPr bwMode="auto">
          <a:xfrm rot="16200000">
            <a:off x="3653056" y="2928212"/>
            <a:ext cx="2346690" cy="208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4129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3469" y="116632"/>
            <a:ext cx="967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8208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 žijí na suchu, ve vodě i ve vzduchu. Tělo mají většinou pokryté srstí, většina rodí živá mláďata, která sají mateřské mléko (</a:t>
            </a:r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 domácí, tygr ussurijský, jelen lesní, kočka divoká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UMY\fotky pro dumy\101202 Gibraltar\101202 (143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61156"/>
            <a:ext cx="2959415" cy="197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UMY\fotky pro dumy\Egypt\DSC0127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77625"/>
            <a:ext cx="2536999" cy="190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F:\FOTKY\mobil\DSC0037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308" y="3068960"/>
            <a:ext cx="1635646" cy="21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UMY\Nová složka\Snímek 07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544" y="4581128"/>
            <a:ext cx="2852100" cy="213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UMY\fotky pro dumy\Egypt\DSC0129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957939"/>
            <a:ext cx="2507689" cy="188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6634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03469" y="116632"/>
            <a:ext cx="1855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BEZOBRATLÍ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3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Bezobratlí živočichové nemají obratle ani jiné kosti. Žijí ve vodě, na souši i ve vzduchu. Mezi největší skupinu patří hmyz.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4868416" y="2780928"/>
            <a:ext cx="1143744" cy="648072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9856" y="3604374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zadeček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44475" y="3898323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44475" y="2936166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tykadla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74670" y="2131948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hruď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45986" y="5681550"/>
            <a:ext cx="11384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62749" y="2880804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křídla</a:t>
            </a:r>
            <a:endParaRPr lang="cs-CZ" dirty="0"/>
          </a:p>
        </p:txBody>
      </p:sp>
      <p:pic>
        <p:nvPicPr>
          <p:cNvPr id="2050" name="Picture 2" descr="G:\fotky k dumum\P100059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07" t="33803" r="32675" b="24208"/>
          <a:stretch/>
        </p:blipFill>
        <p:spPr bwMode="auto">
          <a:xfrm>
            <a:off x="2771800" y="2269641"/>
            <a:ext cx="3348372" cy="287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Přímá spojnice 16"/>
          <p:cNvCxnSpPr/>
          <p:nvPr/>
        </p:nvCxnSpPr>
        <p:spPr>
          <a:xfrm>
            <a:off x="1979712" y="3104964"/>
            <a:ext cx="1323757" cy="14401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979712" y="3120832"/>
            <a:ext cx="1512168" cy="66820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724128" y="3709464"/>
            <a:ext cx="792088" cy="7957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4445986" y="2530056"/>
            <a:ext cx="2131221" cy="64691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312478" y="4365104"/>
            <a:ext cx="690425" cy="95519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707904" y="4365104"/>
            <a:ext cx="1294999" cy="117479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5234899" y="4365104"/>
            <a:ext cx="0" cy="95519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575277" y="3454936"/>
            <a:ext cx="2132627" cy="62805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27" idx="1"/>
          </p:cNvCxnSpPr>
          <p:nvPr/>
        </p:nvCxnSpPr>
        <p:spPr>
          <a:xfrm flipV="1">
            <a:off x="5584439" y="3065470"/>
            <a:ext cx="1378310" cy="11150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4935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3469" y="116632"/>
            <a:ext cx="979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9566" y="908720"/>
            <a:ext cx="4018664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hmyz řadíme např.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brouky,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včely,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mouchy,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saranče,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vážky.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UMY\Nová složka\Snímek 34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1" t="20229" b="12575"/>
          <a:stretch/>
        </p:blipFill>
        <p:spPr bwMode="auto">
          <a:xfrm>
            <a:off x="6444209" y="2742134"/>
            <a:ext cx="2160984" cy="1354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UMY\Nová složka\Snímek 74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975" t="30264" r="15763" b="32463"/>
          <a:stretch/>
        </p:blipFill>
        <p:spPr bwMode="auto">
          <a:xfrm>
            <a:off x="186525" y="2526884"/>
            <a:ext cx="2177230" cy="1550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F:\foto příroda\P101003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02" t="34054" r="23534" b="40934"/>
          <a:stretch/>
        </p:blipFill>
        <p:spPr bwMode="auto">
          <a:xfrm rot="16893293">
            <a:off x="6686824" y="424938"/>
            <a:ext cx="2069220" cy="147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G:\DCIM\104_PANA\P1040028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24" t="39449" r="34243" b="15556"/>
          <a:stretch/>
        </p:blipFill>
        <p:spPr bwMode="auto">
          <a:xfrm>
            <a:off x="107504" y="193383"/>
            <a:ext cx="2159005" cy="150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G:\DCIM\104_PANA\P104012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97" t="13251" r="37424" b="56187"/>
          <a:stretch/>
        </p:blipFill>
        <p:spPr bwMode="auto">
          <a:xfrm>
            <a:off x="5435805" y="4653136"/>
            <a:ext cx="3463636" cy="209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:\DCIM\104_PANA\P1040748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91" t="39449" r="38005" b="30276"/>
          <a:stretch/>
        </p:blipFill>
        <p:spPr bwMode="auto">
          <a:xfrm>
            <a:off x="2915250" y="4288384"/>
            <a:ext cx="2094308" cy="2076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:\DCIM\108_PANA\P108063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52" y="4440121"/>
            <a:ext cx="236375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G:\fotky k dumum\105_069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93" t="26197" r="28215" b="29296"/>
          <a:stretch/>
        </p:blipFill>
        <p:spPr bwMode="auto">
          <a:xfrm>
            <a:off x="4283224" y="1546249"/>
            <a:ext cx="1877267" cy="155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1081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73358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606</TotalTime>
  <Words>365</Words>
  <Application>Microsoft Office PowerPoint</Application>
  <PresentationFormat>Předvádění na obrazovce (4:3)</PresentationFormat>
  <Paragraphs>58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Human</vt:lpstr>
      <vt:lpstr>VY_52_INOVACE_28_ Dělení živočichů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živočichů</dc:title>
  <dc:creator>ivulin</dc:creator>
  <cp:lastModifiedBy>VLASTNIK</cp:lastModifiedBy>
  <cp:revision>67</cp:revision>
  <dcterms:created xsi:type="dcterms:W3CDTF">2011-09-18T14:12:19Z</dcterms:created>
  <dcterms:modified xsi:type="dcterms:W3CDTF">2013-02-18T08:06:25Z</dcterms:modified>
</cp:coreProperties>
</file>