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3" r:id="rId2"/>
    <p:sldId id="274" r:id="rId3"/>
    <p:sldId id="256" r:id="rId4"/>
    <p:sldId id="257" r:id="rId5"/>
    <p:sldId id="258" r:id="rId6"/>
    <p:sldId id="259" r:id="rId7"/>
    <p:sldId id="260" r:id="rId8"/>
    <p:sldId id="262" r:id="rId9"/>
    <p:sldId id="264" r:id="rId10"/>
    <p:sldId id="266" r:id="rId11"/>
    <p:sldId id="267" r:id="rId12"/>
    <p:sldId id="268" r:id="rId13"/>
    <p:sldId id="269" r:id="rId14"/>
    <p:sldId id="271" r:id="rId15"/>
    <p:sldId id="272" r:id="rId16"/>
    <p:sldId id="275" r:id="rId17"/>
    <p:sldId id="27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9E00"/>
    <a:srgbClr val="C08E00"/>
    <a:srgbClr val="FFD869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349247-A271-4C4A-BB14-64021ABB88B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2B1437-B4D1-4AEF-A622-FC447060AC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2B1437-B4D1-4AEF-A622-FC447060AC6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5FF37D2-C4E4-4229-B040-10816865301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6AFA312-8423-4B59-ADCE-C1B3CAEC86A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7BCF2-DE7C-4534-BA6A-86F18025F845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DC9EB-C1C1-4AA2-951F-B07D342BE0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13773.html" TargetMode="External"/><Relationship Id="rId13" Type="http://schemas.openxmlformats.org/officeDocument/2006/relationships/hyperlink" Target="http://www.florema.cz/data/news/26/prodej-nemovitosti-z-aukci-foreclosure.jpg" TargetMode="External"/><Relationship Id="rId3" Type="http://schemas.openxmlformats.org/officeDocument/2006/relationships/hyperlink" Target="http://www.skicenkovice.eu/pic/mapacr.okr.gif" TargetMode="External"/><Relationship Id="rId7" Type="http://schemas.openxmlformats.org/officeDocument/2006/relationships/hyperlink" Target="http://www.clker.com/cliparts/b/T/H/L/q/Y/sports-car-md.png" TargetMode="External"/><Relationship Id="rId12" Type="http://schemas.openxmlformats.org/officeDocument/2006/relationships/hyperlink" Target="http://office.microsoft.com/" TargetMode="External"/><Relationship Id="rId2" Type="http://schemas.openxmlformats.org/officeDocument/2006/relationships/hyperlink" Target="http://www.novesluzby.cz/img2/24098/mzdove-ucetnictvi.jpg" TargetMode="External"/><Relationship Id="rId16" Type="http://schemas.openxmlformats.org/officeDocument/2006/relationships/hyperlink" Target="http://bydleni-zahrada.vyhledame.cz/files/2012/12/dum-na-dlani-310x190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encrypted-tbn2.gstatic.com/images?q=tbn:ANd9GcRuAWZmGYgZ_zp2a-sWKqO5Z61o8S2tKPxBFKViyfz6RrcvTdpy8g" TargetMode="External"/><Relationship Id="rId11" Type="http://schemas.openxmlformats.org/officeDocument/2006/relationships/hyperlink" Target="https://encrypted-tbn0.gstatic.com/images?q=tbn:ANd9GcSutHykgelRixLlammbbues1Axblswzn3MG2LR39aWpr04g1BFJFQ" TargetMode="External"/><Relationship Id="rId5" Type="http://schemas.openxmlformats.org/officeDocument/2006/relationships/hyperlink" Target="https://lh4.googleusercontent.com/-t0nNAZ1eQDA/UQF0GCXmdUI/AAAAAAAAVbs/PV4RYYCTB30/s912/P1290260.JPG" TargetMode="External"/><Relationship Id="rId15" Type="http://schemas.openxmlformats.org/officeDocument/2006/relationships/hyperlink" Target="http://www.sperky24.cz/wp-content/gallery/zlate-sperky/zlate-sperky-2.jpg" TargetMode="External"/><Relationship Id="rId10" Type="http://schemas.openxmlformats.org/officeDocument/2006/relationships/hyperlink" Target="http://www.novesluzby.cz/img2/24151/ucetnictvi2.jpg" TargetMode="External"/><Relationship Id="rId4" Type="http://schemas.openxmlformats.org/officeDocument/2006/relationships/hyperlink" Target="http://www.radnice-litvinov.cz/userFiles/volbyurna.jpg" TargetMode="External"/><Relationship Id="rId9" Type="http://schemas.openxmlformats.org/officeDocument/2006/relationships/hyperlink" Target="http://img.radio.cz/pictures/r/penize/mince.jpg" TargetMode="External"/><Relationship Id="rId14" Type="http://schemas.openxmlformats.org/officeDocument/2006/relationships/hyperlink" Target="http://www.sperky-silvego.cz/media/catalog/product/r/0/r0595_1.jpg?maxSideSize=170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60.cz/obrazky/velke/01_201206191206211.jpg" TargetMode="External"/><Relationship Id="rId3" Type="http://schemas.openxmlformats.org/officeDocument/2006/relationships/hyperlink" Target="https://encrypted-tbn0.gstatic.com/images?q=tbn:ANd9GcRpw4Jp1TYBnsSI6Px6DAVwidZhOwPcRUzgnT_RErxdQVpv0aRw" TargetMode="External"/><Relationship Id="rId7" Type="http://schemas.openxmlformats.org/officeDocument/2006/relationships/hyperlink" Target="http://www.dnoviny.cz/assets/images/c8c26797a11bc23bf530090cabeed779/259-468.jpg" TargetMode="External"/><Relationship Id="rId2" Type="http://schemas.openxmlformats.org/officeDocument/2006/relationships/hyperlink" Target="https://encrypted-tbn3.gstatic.com/images?q=tbn:ANd9GcRoN8qEc-V20VTrc5G4IGhllhEVDQj4tpqDUSm_of3VYm3gDLlE9A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furstova.cz/images/strihani-01.jpg" TargetMode="External"/><Relationship Id="rId5" Type="http://schemas.openxmlformats.org/officeDocument/2006/relationships/hyperlink" Target="http://www.reznictvi-uzenarstvi.cz/var/al/22351/224716-PICT00141.jpg" TargetMode="External"/><Relationship Id="rId10" Type="http://schemas.openxmlformats.org/officeDocument/2006/relationships/hyperlink" Target="http://upload.wikimedia.org/wikipedia/commons/e/ed/Coat_of_arms_of_the_Czech_Republic.svg" TargetMode="External"/><Relationship Id="rId4" Type="http://schemas.openxmlformats.org/officeDocument/2006/relationships/hyperlink" Target="http://www.s-transport.cz/grafika/doprava-nakladu/nahled-nakladni-auto-vlek-5,5t.jpg" TargetMode="External"/><Relationship Id="rId9" Type="http://schemas.openxmlformats.org/officeDocument/2006/relationships/hyperlink" Target="http://img.aktuality.sk/stories/NAJNOVSIE_FOTKY/ILUSTRACNE/ALKOHOL/alkohol_ilustracne_3_TAS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9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VkO9 - 7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3. 12. 2010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Daně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4461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Stát a národní hospodářství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49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Výchova k občanství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545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</a:t>
            </a:r>
            <a:r>
              <a:rPr lang="cs-CZ" dirty="0" smtClean="0"/>
              <a:t>devátý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9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DANĚ je součástí výkladové hodiny.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obrázky </a:t>
            </a:r>
            <a:r>
              <a:rPr lang="cs-CZ" dirty="0" smtClean="0"/>
              <a:t>z internetu.</a:t>
            </a:r>
          </a:p>
          <a:p>
            <a:endParaRPr lang="cs-CZ" dirty="0"/>
          </a:p>
          <a:p>
            <a:endParaRPr lang="cs-CZ" b="1" dirty="0"/>
          </a:p>
          <a:p>
            <a:r>
              <a:rPr lang="cs-CZ" b="1" dirty="0"/>
              <a:t>Výukový materiál je určen pro žáky </a:t>
            </a:r>
            <a:r>
              <a:rPr lang="cs-CZ" b="1" dirty="0" smtClean="0"/>
              <a:t>9. 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DANĚ</a:t>
            </a:r>
            <a:endParaRPr lang="cs-CZ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716016" y="6093296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386" name="Picture 2" descr="Soubor:Coat of arms of the Czech Republic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484784"/>
            <a:ext cx="3744416" cy="4485811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60" name="Picture 24" descr="Kliknout-další ma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636912"/>
            <a:ext cx="3972854" cy="2304256"/>
          </a:xfrm>
          <a:prstGeom prst="rect">
            <a:avLst/>
          </a:prstGeom>
          <a:noFill/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daň?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835696" y="5301208"/>
            <a:ext cx="438427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čemu peníze z daní slouží?</a:t>
            </a: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358775" y="1268760"/>
            <a:ext cx="87852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cs-CZ" sz="2800" b="1" dirty="0"/>
              <a:t>Daň</a:t>
            </a:r>
            <a:r>
              <a:rPr lang="cs-CZ" sz="2800" dirty="0"/>
              <a:t> je zákonem určená </a:t>
            </a:r>
            <a:r>
              <a:rPr lang="cs-CZ" sz="2800" b="1" dirty="0">
                <a:solidFill>
                  <a:srgbClr val="FFFF00"/>
                </a:solidFill>
              </a:rPr>
              <a:t>povinná platba</a:t>
            </a:r>
            <a:r>
              <a:rPr lang="cs-CZ" sz="2800" dirty="0"/>
              <a:t> do veřejného (státního) rozpočtu. </a:t>
            </a:r>
          </a:p>
        </p:txBody>
      </p:sp>
      <p:sp>
        <p:nvSpPr>
          <p:cNvPr id="27668" name="Line 20"/>
          <p:cNvSpPr>
            <a:spLocks noChangeShapeType="1"/>
          </p:cNvSpPr>
          <p:nvPr/>
        </p:nvSpPr>
        <p:spPr bwMode="auto">
          <a:xfrm flipV="1">
            <a:off x="3059832" y="3717032"/>
            <a:ext cx="1727473" cy="144016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pic>
        <p:nvPicPr>
          <p:cNvPr id="14383" name="Picture 47" descr="One Euro Coin 2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284984"/>
            <a:ext cx="1080120" cy="1011712"/>
          </a:xfrm>
          <a:prstGeom prst="rect">
            <a:avLst/>
          </a:prstGeom>
          <a:noFill/>
        </p:spPr>
      </p:pic>
      <p:pic>
        <p:nvPicPr>
          <p:cNvPr id="15362" name="Picture 2" descr="http://terycomputer-cz.caesar.shosting.cz/data/1302274284/penize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564904"/>
            <a:ext cx="2853148" cy="2016224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5" grpId="0"/>
      <p:bldP spid="27659" grpId="0"/>
      <p:bldP spid="2766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23850" y="3141663"/>
            <a:ext cx="3889375" cy="1152525"/>
          </a:xfrm>
          <a:prstGeom prst="rect">
            <a:avLst/>
          </a:prstGeom>
          <a:solidFill>
            <a:srgbClr val="FFD45B">
              <a:alpha val="97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čemu slouží?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12875"/>
            <a:ext cx="8291512" cy="1036638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2800" dirty="0">
                <a:effectLst/>
              </a:rPr>
              <a:t>Peníze z daní jsou využívány zejména ve </a:t>
            </a:r>
            <a:r>
              <a:rPr lang="cs-CZ" sz="2800" b="1" dirty="0">
                <a:effectLst/>
              </a:rPr>
              <a:t>dvou oblastech</a:t>
            </a:r>
            <a:r>
              <a:rPr lang="cs-CZ" sz="2800" dirty="0">
                <a:effectLst/>
              </a:rPr>
              <a:t>: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323850" y="3213100"/>
            <a:ext cx="39608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financování funkcí státu </a:t>
            </a:r>
            <a:endParaRPr lang="cs-CZ" sz="28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veřejné správy</a:t>
            </a:r>
            <a:r>
              <a:rPr lang="cs-CZ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4787900" y="3141663"/>
            <a:ext cx="3889375" cy="1152525"/>
          </a:xfrm>
          <a:prstGeom prst="rect">
            <a:avLst/>
          </a:prstGeom>
          <a:solidFill>
            <a:srgbClr val="FFD45B">
              <a:alpha val="97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4787900" y="3213100"/>
            <a:ext cx="39608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financování služeb pro občany státu</a:t>
            </a:r>
            <a:r>
              <a:rPr lang="cs-CZ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32780" name="Line 12"/>
          <p:cNvSpPr>
            <a:spLocks noChangeShapeType="1"/>
          </p:cNvSpPr>
          <p:nvPr/>
        </p:nvSpPr>
        <p:spPr bwMode="auto">
          <a:xfrm flipH="1">
            <a:off x="1979613" y="2420938"/>
            <a:ext cx="2447925" cy="647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2781" name="Line 13"/>
          <p:cNvSpPr>
            <a:spLocks noChangeShapeType="1"/>
          </p:cNvSpPr>
          <p:nvPr/>
        </p:nvSpPr>
        <p:spPr bwMode="auto">
          <a:xfrm>
            <a:off x="4572000" y="2420938"/>
            <a:ext cx="2305050" cy="647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pic>
        <p:nvPicPr>
          <p:cNvPr id="10242" name="Picture 2" descr="http://svodka.cz/files/2010/08/volby_ur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437112"/>
            <a:ext cx="3124200" cy="2152650"/>
          </a:xfrm>
          <a:prstGeom prst="rect">
            <a:avLst/>
          </a:prstGeom>
          <a:noFill/>
        </p:spPr>
      </p:pic>
      <p:pic>
        <p:nvPicPr>
          <p:cNvPr id="13314" name="Picture 2" descr="https://lh4.googleusercontent.com/-t0nNAZ1eQDA/UQF0GCXmdUI/AAAAAAAAVbs/PV4RYYCTB30/s912/P12902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365104"/>
            <a:ext cx="2952328" cy="2214246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 animBg="1"/>
      <p:bldP spid="32770" grpId="0"/>
      <p:bldP spid="32771" grpId="0" build="p"/>
      <p:bldP spid="32777" grpId="0"/>
      <p:bldP spid="32778" grpId="0" animBg="1"/>
      <p:bldP spid="32779" grpId="0"/>
      <p:bldP spid="32780" grpId="0" animBg="1"/>
      <p:bldP spid="327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ports Car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5517232"/>
            <a:ext cx="1296144" cy="574131"/>
          </a:xfrm>
          <a:prstGeom prst="rect">
            <a:avLst/>
          </a:prstGeom>
          <a:noFill/>
        </p:spPr>
      </p:pic>
      <p:pic>
        <p:nvPicPr>
          <p:cNvPr id="23" name="Picture 24" descr="Kliknout-další ma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077072"/>
            <a:ext cx="2664296" cy="1545292"/>
          </a:xfrm>
          <a:prstGeom prst="rect">
            <a:avLst/>
          </a:prstGeom>
          <a:noFill/>
        </p:spPr>
      </p:pic>
      <p:pic>
        <p:nvPicPr>
          <p:cNvPr id="18" name="Picture 24" descr="Kliknout-další ma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916832"/>
            <a:ext cx="2664296" cy="1545292"/>
          </a:xfrm>
          <a:prstGeom prst="rect">
            <a:avLst/>
          </a:prstGeom>
          <a:noFill/>
        </p:spPr>
      </p:pic>
      <p:pic>
        <p:nvPicPr>
          <p:cNvPr id="20" name="il_fi" descr="http://media.novinky.cz/996/159968-top_foto1-jkdx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420888"/>
            <a:ext cx="216024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96" name="Line 24"/>
          <p:cNvSpPr>
            <a:spLocks noChangeShapeType="1"/>
          </p:cNvSpPr>
          <p:nvPr/>
        </p:nvSpPr>
        <p:spPr bwMode="auto">
          <a:xfrm flipV="1">
            <a:off x="2555776" y="2636912"/>
            <a:ext cx="1224484" cy="288032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124744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daní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08720"/>
            <a:ext cx="9001447" cy="6477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dirty="0"/>
              <a:t>Nejčastěji se rozlišují </a:t>
            </a:r>
            <a:r>
              <a:rPr lang="cs-CZ" b="1" dirty="0"/>
              <a:t>dvě skupiny</a:t>
            </a:r>
            <a:r>
              <a:rPr lang="cs-CZ" dirty="0"/>
              <a:t> daní:</a:t>
            </a:r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0" y="1628800"/>
            <a:ext cx="2771800" cy="523220"/>
          </a:xfrm>
          <a:prstGeom prst="rect">
            <a:avLst/>
          </a:prstGeom>
          <a:solidFill>
            <a:srgbClr val="FFD86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algn="l">
              <a:buFontTx/>
              <a:buAutoNum type="arabicPeriod"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Daně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přímé</a:t>
            </a:r>
          </a:p>
        </p:txBody>
      </p:sp>
      <p:sp>
        <p:nvSpPr>
          <p:cNvPr id="28689" name="Text Box 17"/>
          <p:cNvSpPr txBox="1">
            <a:spLocks noChangeArrowheads="1"/>
          </p:cNvSpPr>
          <p:nvPr/>
        </p:nvSpPr>
        <p:spPr bwMode="auto">
          <a:xfrm>
            <a:off x="5796136" y="2204864"/>
            <a:ext cx="33478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poplatník je platí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přímo </a:t>
            </a: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státního rozpočtu</a:t>
            </a:r>
          </a:p>
        </p:txBody>
      </p:sp>
      <p:sp>
        <p:nvSpPr>
          <p:cNvPr id="28690" name="Text Box 18"/>
          <p:cNvSpPr txBox="1">
            <a:spLocks noChangeArrowheads="1"/>
          </p:cNvSpPr>
          <p:nvPr/>
        </p:nvSpPr>
        <p:spPr bwMode="auto">
          <a:xfrm>
            <a:off x="0" y="4509120"/>
            <a:ext cx="2843808" cy="519113"/>
          </a:xfrm>
          <a:prstGeom prst="rect">
            <a:avLst/>
          </a:prstGeom>
          <a:solidFill>
            <a:srgbClr val="FFD86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algn="l"/>
            <a:r>
              <a:rPr lang="cs-CZ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Daně </a:t>
            </a:r>
            <a:r>
              <a:rPr lang="cs-CZ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nepřímé</a:t>
            </a:r>
          </a:p>
        </p:txBody>
      </p:sp>
      <p:sp>
        <p:nvSpPr>
          <p:cNvPr id="28691" name="Text Box 19"/>
          <p:cNvSpPr txBox="1">
            <a:spLocks noChangeArrowheads="1"/>
          </p:cNvSpPr>
          <p:nvPr/>
        </p:nvSpPr>
        <p:spPr bwMode="auto">
          <a:xfrm>
            <a:off x="5831583" y="4149080"/>
            <a:ext cx="331241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poplatník je platí </a:t>
            </a:r>
            <a:r>
              <a:rPr lang="cs-CZ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nepřímo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prostřednictvím plátce, který je odvede do státního rozpočtu</a:t>
            </a:r>
          </a:p>
        </p:txBody>
      </p:sp>
      <p:sp>
        <p:nvSpPr>
          <p:cNvPr id="28698" name="Line 26"/>
          <p:cNvSpPr>
            <a:spLocks noChangeShapeType="1"/>
          </p:cNvSpPr>
          <p:nvPr/>
        </p:nvSpPr>
        <p:spPr bwMode="auto">
          <a:xfrm flipV="1">
            <a:off x="1187624" y="5805264"/>
            <a:ext cx="1008509" cy="72008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704" name="Line 32"/>
          <p:cNvSpPr>
            <a:spLocks noChangeShapeType="1"/>
          </p:cNvSpPr>
          <p:nvPr/>
        </p:nvSpPr>
        <p:spPr bwMode="auto">
          <a:xfrm flipV="1">
            <a:off x="3275856" y="5013176"/>
            <a:ext cx="792162" cy="719137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pic>
        <p:nvPicPr>
          <p:cNvPr id="24" name="Picture 47" descr="One Euro Coin 2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2348880"/>
            <a:ext cx="504056" cy="472132"/>
          </a:xfrm>
          <a:prstGeom prst="rect">
            <a:avLst/>
          </a:prstGeom>
          <a:noFill/>
        </p:spPr>
      </p:pic>
      <p:pic>
        <p:nvPicPr>
          <p:cNvPr id="25" name="Picture 47" descr="One Euro Coin 2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509120"/>
            <a:ext cx="504056" cy="472132"/>
          </a:xfrm>
          <a:prstGeom prst="rect">
            <a:avLst/>
          </a:prstGeom>
          <a:noFill/>
        </p:spPr>
      </p:pic>
      <p:pic>
        <p:nvPicPr>
          <p:cNvPr id="12292" name="Picture 4" descr="Big Savings Clip Ar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5229200"/>
            <a:ext cx="720080" cy="1521872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8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8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6" grpId="0" animBg="1"/>
      <p:bldP spid="28674" grpId="0"/>
      <p:bldP spid="28675" grpId="0" build="p"/>
      <p:bldP spid="28688" grpId="0" animBg="1"/>
      <p:bldP spid="28689" grpId="0"/>
      <p:bldP spid="28690" grpId="0" animBg="1"/>
      <p:bldP spid="28691" grpId="0"/>
      <p:bldP spid="28698" grpId="0" animBg="1"/>
      <p:bldP spid="2870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Daně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67544" y="1268760"/>
            <a:ext cx="4040188" cy="639762"/>
          </a:xfrm>
          <a:solidFill>
            <a:srgbClr val="FFD869"/>
          </a:solidFill>
        </p:spPr>
        <p:txBody>
          <a:bodyPr/>
          <a:lstStyle/>
          <a:p>
            <a:pPr algn="ctr"/>
            <a:r>
              <a:rPr lang="cs-CZ" dirty="0" smtClean="0"/>
              <a:t>Přímé daně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2982317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Daň  z příjmu fyzických osob</a:t>
            </a:r>
          </a:p>
          <a:p>
            <a:r>
              <a:rPr lang="cs-CZ" b="1" dirty="0" smtClean="0"/>
              <a:t>Daň z nemovitosti</a:t>
            </a:r>
          </a:p>
          <a:p>
            <a:r>
              <a:rPr lang="cs-CZ" b="1" dirty="0" smtClean="0"/>
              <a:t>Daň z převodu nemovitosti</a:t>
            </a:r>
          </a:p>
          <a:p>
            <a:r>
              <a:rPr lang="cs-CZ" b="1" dirty="0" smtClean="0"/>
              <a:t>Daň dědická</a:t>
            </a:r>
          </a:p>
          <a:p>
            <a:r>
              <a:rPr lang="cs-CZ" b="1" dirty="0" smtClean="0"/>
              <a:t>Daň darovací</a:t>
            </a:r>
          </a:p>
          <a:p>
            <a:r>
              <a:rPr lang="cs-CZ" b="1" dirty="0" smtClean="0"/>
              <a:t>Daň silniční</a:t>
            </a:r>
            <a:endParaRPr lang="cs-CZ" b="1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716016" y="1268760"/>
            <a:ext cx="4041775" cy="639762"/>
          </a:xfrm>
          <a:solidFill>
            <a:srgbClr val="FFD869"/>
          </a:solidFill>
        </p:spPr>
        <p:txBody>
          <a:bodyPr/>
          <a:lstStyle/>
          <a:p>
            <a:pPr algn="ctr"/>
            <a:r>
              <a:rPr lang="cs-CZ" dirty="0" smtClean="0"/>
              <a:t>Nepřímé daně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932040" y="2174875"/>
            <a:ext cx="3754760" cy="1182117"/>
          </a:xfrm>
        </p:spPr>
        <p:txBody>
          <a:bodyPr/>
          <a:lstStyle/>
          <a:p>
            <a:r>
              <a:rPr lang="cs-CZ" b="1" dirty="0" smtClean="0"/>
              <a:t>Daň z přidané hodnoty</a:t>
            </a:r>
          </a:p>
          <a:p>
            <a:r>
              <a:rPr lang="cs-CZ" b="1" dirty="0" smtClean="0"/>
              <a:t>Spotřební daň</a:t>
            </a:r>
          </a:p>
          <a:p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 rot="10800000" flipV="1">
            <a:off x="2627784" y="1052736"/>
            <a:ext cx="1296144" cy="3600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5004048" y="1052736"/>
            <a:ext cx="1008112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6" name="Picture 2" descr="http://img.radio.cz/pictures/r/penize/mi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717032"/>
            <a:ext cx="3810000" cy="2714626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build="p"/>
      <p:bldP spid="7" grpId="0" build="p" animBg="1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FFD869"/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z příjmů fyzických osob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453727"/>
          </a:xfrm>
          <a:solidFill>
            <a:srgbClr val="FFD869"/>
          </a:solidFill>
        </p:spPr>
        <p:txBody>
          <a:bodyPr>
            <a:normAutofit lnSpcReduction="10000"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a/ ze závislé činnosti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467544" y="2060848"/>
            <a:ext cx="4040188" cy="2550269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zaměstnanci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se měsíčně srážkou ze mzdy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starost  zaměstnavatele</a:t>
            </a:r>
          </a:p>
          <a:p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453727"/>
          </a:xfrm>
          <a:solidFill>
            <a:srgbClr val="FFD869"/>
          </a:solidFill>
        </p:spPr>
        <p:txBody>
          <a:bodyPr>
            <a:normAutofit lnSpcReduction="10000"/>
          </a:bodyPr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b/ z podnikání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>
          <a:xfrm>
            <a:off x="4645025" y="2060849"/>
            <a:ext cx="4041775" cy="2160240"/>
          </a:xfrm>
        </p:spPr>
        <p:txBody>
          <a:bodyPr>
            <a:normAutofit fontScale="925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OSVČ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lze platit měsíčně, čtvrtletně nebo jednorázově za předchozí rok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nutno u FÚ podat DP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 rot="10800000" flipV="1">
            <a:off x="2411760" y="1052736"/>
            <a:ext cx="1440160" cy="3600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4716016" y="1052736"/>
            <a:ext cx="1224136" cy="432048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obsah 3"/>
          <p:cNvSpPr txBox="1">
            <a:spLocks/>
          </p:cNvSpPr>
          <p:nvPr/>
        </p:nvSpPr>
        <p:spPr>
          <a:xfrm>
            <a:off x="323528" y="5805264"/>
            <a:ext cx="8496944" cy="748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15% ze zisku (z výdělku)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2" name="Picture 2" descr="Poradenství v oblasti účetnictv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077072"/>
            <a:ext cx="3333750" cy="2495551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  <p:bldP spid="10" grpId="0" build="p"/>
      <p:bldP spid="11" grpId="0" build="p" animBg="1"/>
      <p:bldP spid="12" grpId="0" build="p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Hříbková Jitka\Local Settings\Temporary Internet Files\Content.IE5\J75B3NQO\MP90040375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60648"/>
            <a:ext cx="3168352" cy="2534682"/>
          </a:xfrm>
          <a:prstGeom prst="rect">
            <a:avLst/>
          </a:prstGeom>
          <a:noFill/>
        </p:spPr>
      </p:pic>
      <p:pic>
        <p:nvPicPr>
          <p:cNvPr id="7174" name="Picture 6" descr="http://www.svet-bydleni.cz/Files/Backup/stavbaPOZEMEK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3333750" cy="25527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D8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FFD8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FFD8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nemovitosti</a:t>
            </a:r>
            <a:endParaRPr lang="cs-CZ" b="1" dirty="0">
              <a:solidFill>
                <a:srgbClr val="FFD8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79512" y="1988840"/>
            <a:ext cx="4040188" cy="639762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a/ daň ze staveb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>
          <a:xfrm>
            <a:off x="5364088" y="1844824"/>
            <a:ext cx="3322712" cy="639762"/>
          </a:xfrm>
        </p:spPr>
        <p:txBody>
          <a:bodyPr/>
          <a:lstStyle/>
          <a:p>
            <a:r>
              <a:rPr lang="cs-CZ" dirty="0" smtClean="0">
                <a:solidFill>
                  <a:srgbClr val="00FF00"/>
                </a:solidFill>
              </a:rPr>
              <a:t>b/ daň z pozemků</a:t>
            </a:r>
            <a:endParaRPr lang="cs-CZ" dirty="0">
              <a:solidFill>
                <a:srgbClr val="00FF00"/>
              </a:solidFill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 rot="10800000" flipV="1">
            <a:off x="2123728" y="1124744"/>
            <a:ext cx="2016224" cy="5040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4788024" y="1124744"/>
            <a:ext cx="1440160" cy="504056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obsah 3"/>
          <p:cNvSpPr txBox="1">
            <a:spLocks/>
          </p:cNvSpPr>
          <p:nvPr/>
        </p:nvSpPr>
        <p:spPr>
          <a:xfrm>
            <a:off x="323528" y="3645024"/>
            <a:ext cx="8496944" cy="2592288"/>
          </a:xfrm>
          <a:prstGeom prst="rect">
            <a:avLst/>
          </a:prstGeom>
          <a:solidFill>
            <a:srgbClr val="FFD869"/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předmětem daně jsou stavby a pozemky na území ČR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každá se stanoví odděleně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se jednou ročně do 31. 5.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daň, která přesáhla 5.000 Kč, se platí ve dvou splátkách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8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1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 build="p"/>
      <p:bldP spid="17" grpId="0" uiExpand="1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florema.cz/data/news/26/prodej-nemovitost-z-aukc-foreclos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988840"/>
            <a:ext cx="3619500" cy="271462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solidFill>
            <a:srgbClr val="FFD869"/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z převodu nemovitosti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0" y="2564904"/>
            <a:ext cx="3131840" cy="1152128"/>
          </a:xfrm>
        </p:spPr>
        <p:txBody>
          <a:bodyPr anchor="t" anchorCtr="0"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a/ prodejem</a:t>
            </a:r>
          </a:p>
          <a:p>
            <a:r>
              <a:rPr lang="cs-CZ" dirty="0" smtClean="0"/>
              <a:t> daň platí prodejce</a:t>
            </a:r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>
          <a:xfrm>
            <a:off x="5822305" y="2420888"/>
            <a:ext cx="3321695" cy="1296144"/>
          </a:xfrm>
        </p:spPr>
        <p:txBody>
          <a:bodyPr anchor="t" anchorCtr="0"/>
          <a:lstStyle/>
          <a:p>
            <a:r>
              <a:rPr lang="cs-CZ" dirty="0" smtClean="0"/>
              <a:t>         </a:t>
            </a:r>
            <a:r>
              <a:rPr lang="cs-CZ" dirty="0" smtClean="0">
                <a:solidFill>
                  <a:srgbClr val="00B0F0"/>
                </a:solidFill>
              </a:rPr>
              <a:t>b/ výměnou</a:t>
            </a:r>
          </a:p>
          <a:p>
            <a:r>
              <a:rPr lang="cs-CZ" dirty="0" smtClean="0"/>
              <a:t>         daň platí převodce</a:t>
            </a:r>
            <a:endParaRPr lang="cs-CZ" dirty="0"/>
          </a:p>
        </p:txBody>
      </p:sp>
      <p:cxnSp>
        <p:nvCxnSpPr>
          <p:cNvPr id="14" name="Přímá spojovací šipka 13"/>
          <p:cNvCxnSpPr/>
          <p:nvPr/>
        </p:nvCxnSpPr>
        <p:spPr>
          <a:xfrm rot="10800000" flipV="1">
            <a:off x="1475656" y="1916832"/>
            <a:ext cx="2232248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4716016" y="1844824"/>
            <a:ext cx="1584176" cy="648072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obsah 3"/>
          <p:cNvSpPr txBox="1">
            <a:spLocks/>
          </p:cNvSpPr>
          <p:nvPr/>
        </p:nvSpPr>
        <p:spPr>
          <a:xfrm>
            <a:off x="323528" y="1268760"/>
            <a:ext cx="8496944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Týká se převodu nemovitosti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Zástupný symbol pro obsah 3"/>
          <p:cNvSpPr txBox="1">
            <a:spLocks/>
          </p:cNvSpPr>
          <p:nvPr/>
        </p:nvSpPr>
        <p:spPr>
          <a:xfrm>
            <a:off x="179512" y="4797152"/>
            <a:ext cx="8784976" cy="1872208"/>
          </a:xfrm>
          <a:prstGeom prst="rect">
            <a:avLst/>
          </a:prstGeom>
          <a:solidFill>
            <a:srgbClr val="FFD869"/>
          </a:solidFill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základem daně je cena majetku dle znaleckého posudku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je kupní cena vyšší, platí se dle kupní ceny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se do 3 měsíců od zápisu do katastru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sazba daně činí 3%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7" grpId="0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sperky-silvego.cz/media/catalog/product/r/0/r0595_1.jpg?maxSideSize=1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132856"/>
            <a:ext cx="3168352" cy="316835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solidFill>
            <a:srgbClr val="FFD869"/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dědická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4" name="Picture 6" descr="http://www.sperky24.cz/wp-content/gallery/zlate-sperky/zlate-sperky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988840"/>
            <a:ext cx="3200400" cy="3181350"/>
          </a:xfrm>
          <a:prstGeom prst="rect">
            <a:avLst/>
          </a:prstGeom>
          <a:noFill/>
        </p:spPr>
      </p:pic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196752"/>
            <a:ext cx="8229600" cy="4968552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ji dědici na základě dědictví ze zákona nebo ze závěti</a:t>
            </a:r>
          </a:p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tuto daň neplatí příbuzní v přímé řadě – manželé, děti, vnuci apod.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sazba daně závisí na příbuzenském vztahu</a:t>
            </a:r>
          </a:p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osvobozeny movité věci a peníze do 20.000 Kč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sazby daně poloviční než u daně darovací</a:t>
            </a:r>
          </a:p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se jednorázově do 30 dnů od nabytí právní moci dané transakce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362436" cy="20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 descr="C:\Documents and Settings\1\Local Settings\Temporary Internet Files\Content.IE5\A4UF6TXI\MP900433192[1]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933056"/>
            <a:ext cx="2810297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67944" y="0"/>
            <a:ext cx="5076056" cy="1052736"/>
          </a:xfrm>
          <a:solidFill>
            <a:srgbClr val="FFD869"/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darovací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podobná dědické dani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se tehdy, je-li majetek převeden bezúplatně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základem daně je cena majetku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platí většinou obdarovaný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se jednorázově do 30 dnů od nabytí právní moci dané transakce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daně osvobozeny movité věci a peníze do 20.000 Kč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FFD869"/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silniční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2841179"/>
          </a:xfrm>
          <a:solidFill>
            <a:srgbClr val="FFD869"/>
          </a:solidFill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předmětem daně jsou motorová vozidla, která jsou používána k podnikání, i když jsou soukromá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se dle objemu motoru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zdaňovacím obdobím je 1 rok, může se platit čtvrtletně, pololetně nebo ročně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5" name="Zástupný symbol pro text 8"/>
          <p:cNvSpPr txBox="1">
            <a:spLocks/>
          </p:cNvSpPr>
          <p:nvPr/>
        </p:nvSpPr>
        <p:spPr>
          <a:xfrm>
            <a:off x="323528" y="1772816"/>
            <a:ext cx="4256212" cy="1152128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a/ osobní auta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1.200 až 4.200 Kč</a:t>
            </a:r>
          </a:p>
        </p:txBody>
      </p:sp>
      <p:sp>
        <p:nvSpPr>
          <p:cNvPr id="6" name="Zástupný symbol pro text 8"/>
          <p:cNvSpPr txBox="1">
            <a:spLocks/>
          </p:cNvSpPr>
          <p:nvPr/>
        </p:nvSpPr>
        <p:spPr>
          <a:xfrm>
            <a:off x="5103812" y="1772816"/>
            <a:ext cx="4040188" cy="1152128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b/ nákladní auta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1.800 až 50.400 Kč</a:t>
            </a:r>
          </a:p>
        </p:txBody>
      </p:sp>
      <p:cxnSp>
        <p:nvCxnSpPr>
          <p:cNvPr id="8" name="Přímá spojovací šipka 7"/>
          <p:cNvCxnSpPr/>
          <p:nvPr/>
        </p:nvCxnSpPr>
        <p:spPr>
          <a:xfrm rot="10800000" flipV="1">
            <a:off x="2195736" y="1052736"/>
            <a:ext cx="1728192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4788024" y="1052736"/>
            <a:ext cx="1728192" cy="648072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http://shop.foxtoys.cz/inshop/pictures/store/70108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67744" cy="1670571"/>
          </a:xfrm>
          <a:prstGeom prst="rect">
            <a:avLst/>
          </a:prstGeom>
          <a:noFill/>
        </p:spPr>
      </p:pic>
      <p:pic>
        <p:nvPicPr>
          <p:cNvPr id="5122" name="Picture 2" descr="http://www.s-transport.cz/grafika/doprava-nakladu/nahled-nakladni-auto-vlek-5,5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0"/>
            <a:ext cx="2267744" cy="170080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/>
              <a:t>Daň z přidané hodnoty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platí se při nákupu zboží a služeb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dodavatel i odběratel musí být registrován jako plátce daní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mohou si zažádat u FÚ o vrácení daně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DPH činí 20%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http://www.reznictvi-uzenarstvi.cz/var/al/22351/224716-PICT001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221088"/>
            <a:ext cx="3264363" cy="2448272"/>
          </a:xfrm>
          <a:prstGeom prst="rect">
            <a:avLst/>
          </a:prstGeom>
          <a:noFill/>
        </p:spPr>
      </p:pic>
      <p:pic>
        <p:nvPicPr>
          <p:cNvPr id="4100" name="Picture 4" descr="http://www.furstova.cz/images/strihani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221088"/>
            <a:ext cx="3672409" cy="2448272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8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media.novinky.cz/947/139478-top_foto1-0v73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55988"/>
            <a:ext cx="2843808" cy="160201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Daň spotřební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3"/>
            <a:ext cx="8229600" cy="3672407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zavádí ji stát za účelem regulace cen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Česku se týká pohonných hmot, alkoholu a tabáku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většinou víc jak 50% ceny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cílem je zvýšit příjmy státního rozpočtu nebo snížit prodávané množství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http://www.dnoviny.cz/assets/images/c8c26797a11bc23bf530090cabeed779/259-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5" y="0"/>
            <a:ext cx="2555775" cy="1955059"/>
          </a:xfrm>
          <a:prstGeom prst="rect">
            <a:avLst/>
          </a:prstGeom>
          <a:noFill/>
        </p:spPr>
      </p:pic>
      <p:pic>
        <p:nvPicPr>
          <p:cNvPr id="3078" name="Picture 6" descr="http://img.aktuality.sk/stories/NAJNOVSIE_FOTKY/ILUSTRACNE/ALKOHOL/alkohol_ilustracne_3_TAS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3680" y="4810572"/>
            <a:ext cx="2880320" cy="204742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9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ZDROJE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4316288" cy="5184576"/>
          </a:xfrm>
        </p:spPr>
        <p:txBody>
          <a:bodyPr>
            <a:normAutofit/>
          </a:bodyPr>
          <a:lstStyle/>
          <a:p>
            <a:r>
              <a:rPr lang="cs-CZ" sz="1400" b="1" dirty="0" smtClean="0"/>
              <a:t>Janošková D.,Občanská výchova s blokem Rodinná výchova, 9. ročník, FRAUS, 2003</a:t>
            </a:r>
          </a:p>
          <a:p>
            <a:r>
              <a:rPr lang="cs-CZ" sz="1400" b="1" dirty="0" err="1" smtClean="0"/>
              <a:t>Hrachovcová</a:t>
            </a:r>
            <a:r>
              <a:rPr lang="cs-CZ" sz="1400" b="1" dirty="0" smtClean="0"/>
              <a:t>, M. a kol., Občanská výchova pro 9. ročník,  OLOMOUC, 2004</a:t>
            </a:r>
          </a:p>
          <a:p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novesluzby.cz</a:t>
            </a:r>
            <a:r>
              <a:rPr lang="cs-CZ" sz="1400" dirty="0" smtClean="0">
                <a:hlinkClick r:id="rId2"/>
              </a:rPr>
              <a:t>/img2/24098/</a:t>
            </a:r>
            <a:r>
              <a:rPr lang="cs-CZ" sz="1400" dirty="0" err="1" smtClean="0">
                <a:hlinkClick r:id="rId2"/>
              </a:rPr>
              <a:t>mzdove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ucetnictvi.jpg</a:t>
            </a:r>
            <a:endParaRPr lang="cs-CZ" sz="1400" dirty="0" smtClean="0"/>
          </a:p>
          <a:p>
            <a:r>
              <a:rPr lang="cs-CZ" sz="1400" smtClean="0">
                <a:hlinkClick r:id="rId3"/>
              </a:rPr>
              <a:t>http://terycomputer-cz.caesar.shosting.cz/data/1302274284/penize2.jpg</a:t>
            </a:r>
          </a:p>
          <a:p>
            <a:r>
              <a:rPr lang="cs-CZ" sz="1400" dirty="0" smtClean="0">
                <a:hlinkClick r:id="rId3"/>
              </a:rPr>
              <a:t>http</a:t>
            </a:r>
            <a:r>
              <a:rPr lang="cs-CZ" sz="1400" dirty="0" smtClean="0">
                <a:hlinkClick r:id="rId3"/>
              </a:rPr>
              <a:t>://www.</a:t>
            </a:r>
            <a:r>
              <a:rPr lang="cs-CZ" sz="1400" dirty="0" err="1" smtClean="0">
                <a:hlinkClick r:id="rId3"/>
              </a:rPr>
              <a:t>skicenkovice.eu</a:t>
            </a:r>
            <a:r>
              <a:rPr lang="cs-CZ" sz="1400" dirty="0" smtClean="0">
                <a:hlinkClick r:id="rId3"/>
              </a:rPr>
              <a:t>/pic/</a:t>
            </a:r>
            <a:r>
              <a:rPr lang="cs-CZ" sz="1400" dirty="0" err="1" smtClean="0">
                <a:hlinkClick r:id="rId3"/>
              </a:rPr>
              <a:t>mapacr.okr.gif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http://www.radnice-</a:t>
            </a:r>
            <a:r>
              <a:rPr lang="cs-CZ" sz="1400" dirty="0" err="1" smtClean="0">
                <a:hlinkClick r:id="rId4"/>
              </a:rPr>
              <a:t>litvinov.cz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userFiles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volbyurna.jpg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https://lh4.googleusercontent.com/-t0nNAZ1eQDA/UQF0GCXmdUI/AAAAAAAAVbs/PV4RYYCTB30/s912/P1290260.JPG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https://encrypted-tbn2.gstatic.com/images?q=tbn:ANd9GcRuAWZmGYgZ_zp2a-sWKqO5Z61o8S2tKPxBFKViyfz6RrcvTdpy8g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clker.com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cliparts</a:t>
            </a:r>
            <a:r>
              <a:rPr lang="cs-CZ" sz="1400" dirty="0" smtClean="0">
                <a:hlinkClick r:id="rId7"/>
              </a:rPr>
              <a:t>/b/T/H/L/q/Y/</a:t>
            </a:r>
            <a:r>
              <a:rPr lang="cs-CZ" sz="1400" dirty="0" err="1" smtClean="0">
                <a:hlinkClick r:id="rId7"/>
              </a:rPr>
              <a:t>sports</a:t>
            </a:r>
            <a:r>
              <a:rPr lang="cs-CZ" sz="1400" dirty="0" smtClean="0">
                <a:hlinkClick r:id="rId7"/>
              </a:rPr>
              <a:t>-car-</a:t>
            </a:r>
            <a:r>
              <a:rPr lang="cs-CZ" sz="1400" dirty="0" err="1" smtClean="0">
                <a:hlinkClick r:id="rId7"/>
              </a:rPr>
              <a:t>md.png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http://www.</a:t>
            </a:r>
            <a:r>
              <a:rPr lang="cs-CZ" sz="1400" dirty="0" err="1" smtClean="0">
                <a:hlinkClick r:id="rId8"/>
              </a:rPr>
              <a:t>clker.com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clipart</a:t>
            </a:r>
            <a:r>
              <a:rPr lang="cs-CZ" sz="1400" dirty="0" smtClean="0">
                <a:hlinkClick r:id="rId8"/>
              </a:rPr>
              <a:t>-13773.html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495800" cy="4353347"/>
          </a:xfrm>
        </p:spPr>
        <p:txBody>
          <a:bodyPr>
            <a:normAutofit/>
          </a:bodyPr>
          <a:lstStyle/>
          <a:p>
            <a:r>
              <a:rPr lang="cs-CZ" sz="1400" dirty="0" smtClean="0">
                <a:hlinkClick r:id="rId9"/>
              </a:rPr>
              <a:t>http://img.radio.cz/pictures/r/penize/mince.jpg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http://www.</a:t>
            </a:r>
            <a:r>
              <a:rPr lang="cs-CZ" sz="1400" dirty="0" err="1" smtClean="0">
                <a:hlinkClick r:id="rId10"/>
              </a:rPr>
              <a:t>novesluzby.cz</a:t>
            </a:r>
            <a:r>
              <a:rPr lang="cs-CZ" sz="1400" dirty="0" smtClean="0">
                <a:hlinkClick r:id="rId10"/>
              </a:rPr>
              <a:t>/img2/24151/ucetnictvi2.jpg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https://encrypted-tbn0.gstatic.com/images?q=tbn:ANd9GcSutHykgelRixLlammbbues1Axblswzn3MG2LR39aWpr04g1BFJFQ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http://office.</a:t>
            </a:r>
            <a:r>
              <a:rPr lang="cs-CZ" sz="1400" dirty="0" err="1" smtClean="0">
                <a:hlinkClick r:id="rId12"/>
              </a:rPr>
              <a:t>microsoft.com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http://www.</a:t>
            </a:r>
            <a:r>
              <a:rPr lang="cs-CZ" sz="1400" dirty="0" err="1" smtClean="0">
                <a:hlinkClick r:id="rId13"/>
              </a:rPr>
              <a:t>florema.cz</a:t>
            </a:r>
            <a:r>
              <a:rPr lang="cs-CZ" sz="1400" dirty="0" smtClean="0">
                <a:hlinkClick r:id="rId13"/>
              </a:rPr>
              <a:t>/data/</a:t>
            </a:r>
            <a:r>
              <a:rPr lang="cs-CZ" sz="1400" dirty="0" err="1" smtClean="0">
                <a:hlinkClick r:id="rId13"/>
              </a:rPr>
              <a:t>news</a:t>
            </a:r>
            <a:r>
              <a:rPr lang="cs-CZ" sz="1400" dirty="0" smtClean="0">
                <a:hlinkClick r:id="rId13"/>
              </a:rPr>
              <a:t>/26/prodej-nemovitosti-z-aukci-</a:t>
            </a:r>
            <a:r>
              <a:rPr lang="cs-CZ" sz="1400" dirty="0" err="1" smtClean="0">
                <a:hlinkClick r:id="rId13"/>
              </a:rPr>
              <a:t>foreclosure.jpg</a:t>
            </a:r>
            <a:endParaRPr lang="cs-CZ" sz="1400" dirty="0" smtClean="0"/>
          </a:p>
          <a:p>
            <a:r>
              <a:rPr lang="cs-CZ" sz="1400" dirty="0" smtClean="0">
                <a:hlinkClick r:id="rId14"/>
              </a:rPr>
              <a:t>http://www.</a:t>
            </a:r>
            <a:r>
              <a:rPr lang="cs-CZ" sz="1400" dirty="0" err="1" smtClean="0">
                <a:hlinkClick r:id="rId14"/>
              </a:rPr>
              <a:t>sperky</a:t>
            </a:r>
            <a:r>
              <a:rPr lang="cs-CZ" sz="1400" dirty="0" smtClean="0">
                <a:hlinkClick r:id="rId14"/>
              </a:rPr>
              <a:t>-</a:t>
            </a:r>
            <a:r>
              <a:rPr lang="cs-CZ" sz="1400" dirty="0" err="1" smtClean="0">
                <a:hlinkClick r:id="rId14"/>
              </a:rPr>
              <a:t>silvego.cz</a:t>
            </a:r>
            <a:r>
              <a:rPr lang="cs-CZ" sz="1400" dirty="0" smtClean="0">
                <a:hlinkClick r:id="rId14"/>
              </a:rPr>
              <a:t>/media/</a:t>
            </a:r>
            <a:r>
              <a:rPr lang="cs-CZ" sz="1400" dirty="0" err="1" smtClean="0">
                <a:hlinkClick r:id="rId14"/>
              </a:rPr>
              <a:t>catalog</a:t>
            </a:r>
            <a:r>
              <a:rPr lang="cs-CZ" sz="1400" dirty="0" smtClean="0">
                <a:hlinkClick r:id="rId14"/>
              </a:rPr>
              <a:t>/</a:t>
            </a:r>
            <a:r>
              <a:rPr lang="cs-CZ" sz="1400" dirty="0" err="1" smtClean="0">
                <a:hlinkClick r:id="rId14"/>
              </a:rPr>
              <a:t>product</a:t>
            </a:r>
            <a:r>
              <a:rPr lang="cs-CZ" sz="1400" dirty="0" smtClean="0">
                <a:hlinkClick r:id="rId14"/>
              </a:rPr>
              <a:t>/r/0/r0595_1.jpg?</a:t>
            </a:r>
            <a:r>
              <a:rPr lang="cs-CZ" sz="1400" dirty="0" err="1" smtClean="0">
                <a:hlinkClick r:id="rId14"/>
              </a:rPr>
              <a:t>maxSideSize</a:t>
            </a:r>
            <a:r>
              <a:rPr lang="cs-CZ" sz="1400" dirty="0" smtClean="0">
                <a:hlinkClick r:id="rId14"/>
              </a:rPr>
              <a:t>=170</a:t>
            </a:r>
            <a:endParaRPr lang="cs-CZ" sz="1400" dirty="0" smtClean="0"/>
          </a:p>
          <a:p>
            <a:r>
              <a:rPr lang="cs-CZ" sz="1400" dirty="0" smtClean="0">
                <a:hlinkClick r:id="rId15"/>
              </a:rPr>
              <a:t>http://www.sperky24.cz/</a:t>
            </a:r>
            <a:r>
              <a:rPr lang="cs-CZ" sz="1400" dirty="0" err="1" smtClean="0">
                <a:hlinkClick r:id="rId15"/>
              </a:rPr>
              <a:t>wp</a:t>
            </a:r>
            <a:r>
              <a:rPr lang="cs-CZ" sz="1400" dirty="0" smtClean="0">
                <a:hlinkClick r:id="rId15"/>
              </a:rPr>
              <a:t>-</a:t>
            </a:r>
            <a:r>
              <a:rPr lang="cs-CZ" sz="1400" dirty="0" err="1" smtClean="0">
                <a:hlinkClick r:id="rId15"/>
              </a:rPr>
              <a:t>content</a:t>
            </a:r>
            <a:r>
              <a:rPr lang="cs-CZ" sz="1400" dirty="0" smtClean="0">
                <a:hlinkClick r:id="rId15"/>
              </a:rPr>
              <a:t>/</a:t>
            </a:r>
            <a:r>
              <a:rPr lang="cs-CZ" sz="1400" dirty="0" err="1" smtClean="0">
                <a:hlinkClick r:id="rId15"/>
              </a:rPr>
              <a:t>gallery</a:t>
            </a:r>
            <a:r>
              <a:rPr lang="cs-CZ" sz="1400" dirty="0" smtClean="0">
                <a:hlinkClick r:id="rId15"/>
              </a:rPr>
              <a:t>/</a:t>
            </a:r>
            <a:r>
              <a:rPr lang="cs-CZ" sz="1400" dirty="0" err="1" smtClean="0">
                <a:hlinkClick r:id="rId15"/>
              </a:rPr>
              <a:t>zlate</a:t>
            </a:r>
            <a:r>
              <a:rPr lang="cs-CZ" sz="1400" dirty="0" smtClean="0">
                <a:hlinkClick r:id="rId15"/>
              </a:rPr>
              <a:t>-</a:t>
            </a:r>
            <a:r>
              <a:rPr lang="cs-CZ" sz="1400" dirty="0" err="1" smtClean="0">
                <a:hlinkClick r:id="rId15"/>
              </a:rPr>
              <a:t>sperky</a:t>
            </a:r>
            <a:r>
              <a:rPr lang="cs-CZ" sz="1400" dirty="0" smtClean="0">
                <a:hlinkClick r:id="rId15"/>
              </a:rPr>
              <a:t>/</a:t>
            </a:r>
            <a:r>
              <a:rPr lang="cs-CZ" sz="1400" dirty="0" err="1" smtClean="0">
                <a:hlinkClick r:id="rId15"/>
              </a:rPr>
              <a:t>zlate</a:t>
            </a:r>
            <a:r>
              <a:rPr lang="cs-CZ" sz="1400" dirty="0" smtClean="0">
                <a:hlinkClick r:id="rId15"/>
              </a:rPr>
              <a:t>-</a:t>
            </a:r>
            <a:r>
              <a:rPr lang="cs-CZ" sz="1400" dirty="0" err="1" smtClean="0">
                <a:hlinkClick r:id="rId15"/>
              </a:rPr>
              <a:t>sperky</a:t>
            </a:r>
            <a:r>
              <a:rPr lang="cs-CZ" sz="1400" dirty="0" smtClean="0">
                <a:hlinkClick r:id="rId15"/>
              </a:rPr>
              <a:t>-2.jpg</a:t>
            </a:r>
            <a:endParaRPr lang="cs-CZ" sz="1400" dirty="0" smtClean="0"/>
          </a:p>
          <a:p>
            <a:r>
              <a:rPr lang="cs-CZ" sz="1400" dirty="0" smtClean="0">
                <a:hlinkClick r:id="rId16"/>
              </a:rPr>
              <a:t>http://bydleni-zahrada.</a:t>
            </a:r>
            <a:r>
              <a:rPr lang="cs-CZ" sz="1400" dirty="0" err="1" smtClean="0">
                <a:hlinkClick r:id="rId16"/>
              </a:rPr>
              <a:t>vyhledame.cz</a:t>
            </a:r>
            <a:r>
              <a:rPr lang="cs-CZ" sz="1400" dirty="0" smtClean="0">
                <a:hlinkClick r:id="rId16"/>
              </a:rPr>
              <a:t>/</a:t>
            </a:r>
            <a:r>
              <a:rPr lang="cs-CZ" sz="1400" dirty="0" err="1" smtClean="0">
                <a:hlinkClick r:id="rId16"/>
              </a:rPr>
              <a:t>files</a:t>
            </a:r>
            <a:r>
              <a:rPr lang="cs-CZ" sz="1400" dirty="0" smtClean="0">
                <a:hlinkClick r:id="rId16"/>
              </a:rPr>
              <a:t>/2012/12/dum-na-dlani-310x190.jpg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9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ZDROJE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4316288" cy="5184576"/>
          </a:xfrm>
        </p:spPr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https://encrypted-tbn3.gstatic.com/images?q=tbn:ANd9GcRoN8qEc-V20VTrc5G4IGhllhEVDQj4tpqDUSm_of3VYm3gDLlE9A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https://encrypted-tbn0.gstatic.com/images?q=tbn:ANd9GcRpw4Jp1TYBnsSI6Px6DAVwidZhOwPcRUzgnT_RErxdQVpv0aRw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http://www.s-transport.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/grafika/doprava-nakladu/</a:t>
            </a:r>
            <a:r>
              <a:rPr lang="cs-CZ" sz="1400" dirty="0" err="1" smtClean="0">
                <a:hlinkClick r:id="rId4"/>
              </a:rPr>
              <a:t>nahled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nakladni</a:t>
            </a:r>
            <a:r>
              <a:rPr lang="cs-CZ" sz="1400" dirty="0" smtClean="0">
                <a:hlinkClick r:id="rId4"/>
              </a:rPr>
              <a:t>-auto-vlek-5,5t.jpg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reznictvi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uzenarstvi.cz</a:t>
            </a:r>
            <a:r>
              <a:rPr lang="cs-CZ" sz="1400" dirty="0" smtClean="0">
                <a:hlinkClick r:id="rId5"/>
              </a:rPr>
              <a:t>/var/</a:t>
            </a:r>
            <a:r>
              <a:rPr lang="cs-CZ" sz="1400" dirty="0" err="1" smtClean="0">
                <a:hlinkClick r:id="rId5"/>
              </a:rPr>
              <a:t>al</a:t>
            </a:r>
            <a:r>
              <a:rPr lang="cs-CZ" sz="1400" dirty="0" smtClean="0">
                <a:hlinkClick r:id="rId5"/>
              </a:rPr>
              <a:t>/22351/224716-PICT00141.jpg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furstova.cz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images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strihani</a:t>
            </a:r>
            <a:r>
              <a:rPr lang="cs-CZ" sz="1400" dirty="0" smtClean="0">
                <a:hlinkClick r:id="rId6"/>
              </a:rPr>
              <a:t>-01.jpg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dnoviny.cz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assets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images</a:t>
            </a:r>
            <a:r>
              <a:rPr lang="cs-CZ" sz="1400" dirty="0" smtClean="0">
                <a:hlinkClick r:id="rId7"/>
              </a:rPr>
              <a:t>/c8c26797a11bc23bf530090cabeed779/259-468.jpg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http://www.i60.cz/</a:t>
            </a:r>
            <a:r>
              <a:rPr lang="cs-CZ" sz="1400" dirty="0" err="1" smtClean="0">
                <a:hlinkClick r:id="rId8"/>
              </a:rPr>
              <a:t>obrazky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velke</a:t>
            </a:r>
            <a:r>
              <a:rPr lang="cs-CZ" sz="1400" dirty="0" smtClean="0">
                <a:hlinkClick r:id="rId8"/>
              </a:rPr>
              <a:t>/01_201206191206211.jpg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http://img.aktuality.sk/stories/NAJNOVSIE_FOTKY/ILUSTRACNE/ALKOHOL/alkohol_ilustracne_3_TASR.jpg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http://upload.wikimedia.org/wikipedia/commons/e/ed/Coat_of_arms_of_the_Czech_Republic.svg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716</Words>
  <Application>Microsoft Office PowerPoint</Application>
  <PresentationFormat>Předvádění na obrazovce (4:3)</PresentationFormat>
  <Paragraphs>180</Paragraphs>
  <Slides>17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DANĚ</vt:lpstr>
      <vt:lpstr>Co je daň?</vt:lpstr>
      <vt:lpstr>K čemu slouží?</vt:lpstr>
      <vt:lpstr>Dělení daní</vt:lpstr>
      <vt:lpstr>Daně</vt:lpstr>
      <vt:lpstr>Daň z příjmů fyzických osob</vt:lpstr>
      <vt:lpstr>Daň z nemovitosti</vt:lpstr>
      <vt:lpstr>Daň z převodu nemovitosti</vt:lpstr>
      <vt:lpstr>Daň dědická</vt:lpstr>
      <vt:lpstr>Daň darovací</vt:lpstr>
      <vt:lpstr>Daň silniční</vt:lpstr>
      <vt:lpstr>Daň z přidané hodnoty</vt:lpstr>
      <vt:lpstr>         Daň spotřební</vt:lpstr>
      <vt:lpstr>ZDROJE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DANĚ</dc:title>
  <dc:creator>ZŠ Dyjákovice</dc:creator>
  <cp:lastModifiedBy>Hribkova Jitka</cp:lastModifiedBy>
  <cp:revision>39</cp:revision>
  <dcterms:created xsi:type="dcterms:W3CDTF">2010-12-02T16:26:43Z</dcterms:created>
  <dcterms:modified xsi:type="dcterms:W3CDTF">2013-02-25T11:03:03Z</dcterms:modified>
</cp:coreProperties>
</file>