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32" y="11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5EC1D4A-A796-47C3-A63E-CE236FB377E2}" type="datetimeFigureOut">
              <a:rPr lang="cs-CZ" smtClean="0"/>
              <a:pPr/>
              <a:t>25. 2. 2013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6.xml"/><Relationship Id="rId18" Type="http://schemas.openxmlformats.org/officeDocument/2006/relationships/slide" Target="slide18.xml"/><Relationship Id="rId3" Type="http://schemas.openxmlformats.org/officeDocument/2006/relationships/slide" Target="slide4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2.xml"/><Relationship Id="rId17" Type="http://schemas.openxmlformats.org/officeDocument/2006/relationships/slide" Target="slide13.xml"/><Relationship Id="rId2" Type="http://schemas.openxmlformats.org/officeDocument/2006/relationships/slide" Target="slide3.xml"/><Relationship Id="rId16" Type="http://schemas.openxmlformats.org/officeDocument/2006/relationships/slide" Target="slide21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5" Type="http://schemas.openxmlformats.org/officeDocument/2006/relationships/slide" Target="slide7.xml"/><Relationship Id="rId15" Type="http://schemas.openxmlformats.org/officeDocument/2006/relationships/slide" Target="slide20.xml"/><Relationship Id="rId10" Type="http://schemas.openxmlformats.org/officeDocument/2006/relationships/slide" Target="slide8.xml"/><Relationship Id="rId19" Type="http://schemas.openxmlformats.org/officeDocument/2006/relationships/slide" Target="slide19.xml"/><Relationship Id="rId4" Type="http://schemas.openxmlformats.org/officeDocument/2006/relationships/slide" Target="slide5.xml"/><Relationship Id="rId9" Type="http://schemas.openxmlformats.org/officeDocument/2006/relationships/slide" Target="slide14.xml"/><Relationship Id="rId14" Type="http://schemas.openxmlformats.org/officeDocument/2006/relationships/slide" Target="slide15.xml"/><Relationship Id="rId22" Type="http://schemas.openxmlformats.org/officeDocument/2006/relationships/slide" Target="slide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4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8.png"/><Relationship Id="rId4" Type="http://schemas.microsoft.com/office/2007/relationships/hdphoto" Target="../media/hdphoto5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7.wd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8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9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0.wdp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6.wdp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1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2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VY_32_INOVACE_01_24_Opakování kostí AZ kvíz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Formou AZ kvízu procvičovaní znalostí z oblasti kostry a druhů kostí. Vybereme dva žáky a ti si  střídavě vybírají políčka. Kliknutím na písmeno se zobrazí otázka. Cílem hry je propojit tři strany trojúhelníka. Kliknutím na pole „zpět „ se dostaneme na hrací pole. Kliknutím na šestiúhelník se mění barva pole (červená, zelená, modrá).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20.12.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20.12. 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885" name="AutoShape 333"/>
          <p:cNvSpPr>
            <a:spLocks noChangeArrowheads="1"/>
          </p:cNvSpPr>
          <p:nvPr/>
        </p:nvSpPr>
        <p:spPr bwMode="auto">
          <a:xfrm rot="-5400000">
            <a:off x="4068763" y="11906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886" name="Rectangle 33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354513" y="1439863"/>
            <a:ext cx="404812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A</a:t>
            </a:r>
          </a:p>
        </p:txBody>
      </p:sp>
      <p:sp>
        <p:nvSpPr>
          <p:cNvPr id="279988" name="AutoShape 436"/>
          <p:cNvSpPr>
            <a:spLocks noChangeArrowheads="1"/>
          </p:cNvSpPr>
          <p:nvPr/>
        </p:nvSpPr>
        <p:spPr bwMode="auto">
          <a:xfrm rot="-5400000">
            <a:off x="3635376" y="19526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89" name="Rectangle 437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3921125" y="2201863"/>
            <a:ext cx="404813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B</a:t>
            </a:r>
          </a:p>
        </p:txBody>
      </p:sp>
      <p:sp>
        <p:nvSpPr>
          <p:cNvPr id="279990" name="AutoShape 438"/>
          <p:cNvSpPr>
            <a:spLocks noChangeArrowheads="1"/>
          </p:cNvSpPr>
          <p:nvPr/>
        </p:nvSpPr>
        <p:spPr bwMode="auto">
          <a:xfrm rot="-5400000">
            <a:off x="4498976" y="1946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1" name="Rectangle 439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784725" y="2195513"/>
            <a:ext cx="404813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CH</a:t>
            </a:r>
            <a:endParaRPr lang="cs-CZ" sz="2600" dirty="0">
              <a:latin typeface="Arial" charset="0"/>
            </a:endParaRPr>
          </a:p>
        </p:txBody>
      </p:sp>
      <p:sp>
        <p:nvSpPr>
          <p:cNvPr id="279992" name="AutoShape 440"/>
          <p:cNvSpPr>
            <a:spLocks noChangeArrowheads="1"/>
          </p:cNvSpPr>
          <p:nvPr/>
        </p:nvSpPr>
        <p:spPr bwMode="auto">
          <a:xfrm rot="-5400000">
            <a:off x="4065588" y="2708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3" name="Rectangle 441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4351338" y="2957513"/>
            <a:ext cx="404812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D</a:t>
            </a:r>
          </a:p>
        </p:txBody>
      </p:sp>
      <p:sp>
        <p:nvSpPr>
          <p:cNvPr id="279994" name="AutoShape 442"/>
          <p:cNvSpPr>
            <a:spLocks noChangeArrowheads="1"/>
          </p:cNvSpPr>
          <p:nvPr/>
        </p:nvSpPr>
        <p:spPr bwMode="auto">
          <a:xfrm rot="-5400000">
            <a:off x="3206750" y="2703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5" name="Rectangle 443">
            <a:hlinkClick r:id="rId6" action="ppaction://hlinksldjump"/>
          </p:cNvPr>
          <p:cNvSpPr>
            <a:spLocks noChangeArrowheads="1"/>
          </p:cNvSpPr>
          <p:nvPr/>
        </p:nvSpPr>
        <p:spPr bwMode="auto">
          <a:xfrm>
            <a:off x="3490913" y="2952750"/>
            <a:ext cx="404812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Č</a:t>
            </a:r>
          </a:p>
        </p:txBody>
      </p:sp>
      <p:sp>
        <p:nvSpPr>
          <p:cNvPr id="279996" name="AutoShape 444"/>
          <p:cNvSpPr>
            <a:spLocks noChangeArrowheads="1"/>
          </p:cNvSpPr>
          <p:nvPr/>
        </p:nvSpPr>
        <p:spPr bwMode="auto">
          <a:xfrm rot="-5400000">
            <a:off x="2771775" y="34655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7" name="Rectangle 445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057525" y="3714750"/>
            <a:ext cx="404813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H</a:t>
            </a:r>
          </a:p>
        </p:txBody>
      </p:sp>
      <p:sp>
        <p:nvSpPr>
          <p:cNvPr id="279998" name="AutoShape 446"/>
          <p:cNvSpPr>
            <a:spLocks noChangeArrowheads="1"/>
          </p:cNvSpPr>
          <p:nvPr/>
        </p:nvSpPr>
        <p:spPr bwMode="auto">
          <a:xfrm rot="-5400000">
            <a:off x="3635375" y="3459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79999" name="Rectangle 447">
            <a:hlinkClick r:id="rId8" action="ppaction://hlinksldjump"/>
          </p:cNvPr>
          <p:cNvSpPr>
            <a:spLocks noChangeArrowheads="1"/>
          </p:cNvSpPr>
          <p:nvPr/>
        </p:nvSpPr>
        <p:spPr bwMode="auto">
          <a:xfrm>
            <a:off x="3921125" y="3708400"/>
            <a:ext cx="404813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J</a:t>
            </a:r>
          </a:p>
        </p:txBody>
      </p:sp>
      <p:sp>
        <p:nvSpPr>
          <p:cNvPr id="280000" name="AutoShape 448"/>
          <p:cNvSpPr>
            <a:spLocks noChangeArrowheads="1"/>
          </p:cNvSpPr>
          <p:nvPr/>
        </p:nvSpPr>
        <p:spPr bwMode="auto">
          <a:xfrm rot="-5400000">
            <a:off x="3201987" y="4221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1" name="Rectangle 449">
            <a:hlinkClick r:id="rId9" action="ppaction://hlinksldjump"/>
          </p:cNvPr>
          <p:cNvSpPr>
            <a:spLocks noChangeArrowheads="1"/>
          </p:cNvSpPr>
          <p:nvPr/>
        </p:nvSpPr>
        <p:spPr bwMode="auto">
          <a:xfrm>
            <a:off x="3487738" y="4470400"/>
            <a:ext cx="404812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N</a:t>
            </a:r>
          </a:p>
        </p:txBody>
      </p:sp>
      <p:sp>
        <p:nvSpPr>
          <p:cNvPr id="280002" name="AutoShape 450"/>
          <p:cNvSpPr>
            <a:spLocks noChangeArrowheads="1"/>
          </p:cNvSpPr>
          <p:nvPr/>
        </p:nvSpPr>
        <p:spPr bwMode="auto">
          <a:xfrm rot="-5400000">
            <a:off x="4933951" y="270827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3" name="Rectangle 45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>
            <a:off x="5219700" y="2957513"/>
            <a:ext cx="404813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F</a:t>
            </a:r>
          </a:p>
        </p:txBody>
      </p:sp>
      <p:sp>
        <p:nvSpPr>
          <p:cNvPr id="280004" name="AutoShape 452"/>
          <p:cNvSpPr>
            <a:spLocks noChangeArrowheads="1"/>
          </p:cNvSpPr>
          <p:nvPr/>
        </p:nvSpPr>
        <p:spPr bwMode="auto">
          <a:xfrm rot="-5400000">
            <a:off x="4500563" y="3470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5" name="Rectangle 453">
            <a:hlinkClick r:id="rId11" action="ppaction://hlinksldjump"/>
          </p:cNvPr>
          <p:cNvSpPr>
            <a:spLocks noChangeArrowheads="1"/>
          </p:cNvSpPr>
          <p:nvPr/>
        </p:nvSpPr>
        <p:spPr bwMode="auto">
          <a:xfrm>
            <a:off x="4786313" y="3719513"/>
            <a:ext cx="404812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K</a:t>
            </a:r>
          </a:p>
        </p:txBody>
      </p:sp>
      <p:sp>
        <p:nvSpPr>
          <p:cNvPr id="280006" name="AutoShape 454"/>
          <p:cNvSpPr>
            <a:spLocks noChangeArrowheads="1"/>
          </p:cNvSpPr>
          <p:nvPr/>
        </p:nvSpPr>
        <p:spPr bwMode="auto">
          <a:xfrm rot="-5400000">
            <a:off x="5364163" y="3463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7" name="Rectangle 455">
            <a:hlinkClick r:id="rId12" action="ppaction://hlinksldjump"/>
          </p:cNvPr>
          <p:cNvSpPr>
            <a:spLocks noChangeArrowheads="1"/>
          </p:cNvSpPr>
          <p:nvPr/>
        </p:nvSpPr>
        <p:spPr bwMode="auto">
          <a:xfrm>
            <a:off x="5649913" y="3713163"/>
            <a:ext cx="404812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L</a:t>
            </a:r>
          </a:p>
        </p:txBody>
      </p:sp>
      <p:sp>
        <p:nvSpPr>
          <p:cNvPr id="280008" name="AutoShape 456"/>
          <p:cNvSpPr>
            <a:spLocks noChangeArrowheads="1"/>
          </p:cNvSpPr>
          <p:nvPr/>
        </p:nvSpPr>
        <p:spPr bwMode="auto">
          <a:xfrm rot="-5400000">
            <a:off x="4930776" y="4225925"/>
            <a:ext cx="1008062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09" name="Rectangle 457">
            <a:hlinkClick r:id="rId13" action="ppaction://hlinksldjump"/>
          </p:cNvPr>
          <p:cNvSpPr>
            <a:spLocks noChangeArrowheads="1"/>
          </p:cNvSpPr>
          <p:nvPr/>
        </p:nvSpPr>
        <p:spPr bwMode="auto">
          <a:xfrm>
            <a:off x="5216525" y="4475163"/>
            <a:ext cx="404813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P</a:t>
            </a:r>
          </a:p>
        </p:txBody>
      </p:sp>
      <p:sp>
        <p:nvSpPr>
          <p:cNvPr id="280010" name="AutoShape 458"/>
          <p:cNvSpPr>
            <a:spLocks noChangeArrowheads="1"/>
          </p:cNvSpPr>
          <p:nvPr/>
        </p:nvSpPr>
        <p:spPr bwMode="auto">
          <a:xfrm rot="-5400000">
            <a:off x="4070350" y="4221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1" name="Rectangle 459">
            <a:hlinkClick r:id="rId14" action="ppaction://hlinksldjump"/>
          </p:cNvPr>
          <p:cNvSpPr>
            <a:spLocks noChangeArrowheads="1"/>
          </p:cNvSpPr>
          <p:nvPr/>
        </p:nvSpPr>
        <p:spPr bwMode="auto">
          <a:xfrm>
            <a:off x="4356100" y="4470400"/>
            <a:ext cx="404813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O</a:t>
            </a:r>
          </a:p>
        </p:txBody>
      </p:sp>
      <p:sp>
        <p:nvSpPr>
          <p:cNvPr id="280012" name="AutoShape 460"/>
          <p:cNvSpPr>
            <a:spLocks noChangeArrowheads="1"/>
          </p:cNvSpPr>
          <p:nvPr/>
        </p:nvSpPr>
        <p:spPr bwMode="auto">
          <a:xfrm rot="-5400000">
            <a:off x="3636962" y="49831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3" name="Rectangle 461">
            <a:hlinkClick r:id="rId15" action="ppaction://hlinksldjump"/>
          </p:cNvPr>
          <p:cNvSpPr>
            <a:spLocks noChangeArrowheads="1"/>
          </p:cNvSpPr>
          <p:nvPr/>
        </p:nvSpPr>
        <p:spPr bwMode="auto">
          <a:xfrm>
            <a:off x="3922713" y="5232400"/>
            <a:ext cx="404812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T</a:t>
            </a:r>
          </a:p>
        </p:txBody>
      </p:sp>
      <p:sp>
        <p:nvSpPr>
          <p:cNvPr id="280014" name="AutoShape 462"/>
          <p:cNvSpPr>
            <a:spLocks noChangeArrowheads="1"/>
          </p:cNvSpPr>
          <p:nvPr/>
        </p:nvSpPr>
        <p:spPr bwMode="auto">
          <a:xfrm rot="-5400000">
            <a:off x="45005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5" name="Rectangle 463">
            <a:hlinkClick r:id="rId16" action="ppaction://hlinksldjump"/>
          </p:cNvPr>
          <p:cNvSpPr>
            <a:spLocks noChangeArrowheads="1"/>
          </p:cNvSpPr>
          <p:nvPr/>
        </p:nvSpPr>
        <p:spPr bwMode="auto">
          <a:xfrm>
            <a:off x="4786313" y="5226050"/>
            <a:ext cx="404812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V</a:t>
            </a:r>
          </a:p>
        </p:txBody>
      </p:sp>
      <p:sp>
        <p:nvSpPr>
          <p:cNvPr id="280016" name="AutoShape 464"/>
          <p:cNvSpPr>
            <a:spLocks noChangeArrowheads="1"/>
          </p:cNvSpPr>
          <p:nvPr/>
        </p:nvSpPr>
        <p:spPr bwMode="auto">
          <a:xfrm rot="-5400000">
            <a:off x="2341563" y="422592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7" name="Rectangle 465">
            <a:hlinkClick r:id="rId17" action="ppaction://hlinksldjump"/>
          </p:cNvPr>
          <p:cNvSpPr>
            <a:spLocks noChangeArrowheads="1"/>
          </p:cNvSpPr>
          <p:nvPr/>
        </p:nvSpPr>
        <p:spPr bwMode="auto">
          <a:xfrm>
            <a:off x="2627313" y="4475163"/>
            <a:ext cx="404812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M</a:t>
            </a:r>
          </a:p>
        </p:txBody>
      </p:sp>
      <p:sp>
        <p:nvSpPr>
          <p:cNvPr id="280018" name="AutoShape 466"/>
          <p:cNvSpPr>
            <a:spLocks noChangeArrowheads="1"/>
          </p:cNvSpPr>
          <p:nvPr/>
        </p:nvSpPr>
        <p:spPr bwMode="auto">
          <a:xfrm rot="-5400000">
            <a:off x="1908175" y="498316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19" name="Rectangle 467">
            <a:hlinkClick r:id="rId18" action="ppaction://hlinksldjump"/>
          </p:cNvPr>
          <p:cNvSpPr>
            <a:spLocks noChangeArrowheads="1"/>
          </p:cNvSpPr>
          <p:nvPr/>
        </p:nvSpPr>
        <p:spPr bwMode="auto">
          <a:xfrm>
            <a:off x="2193925" y="5232400"/>
            <a:ext cx="404813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S</a:t>
            </a:r>
          </a:p>
        </p:txBody>
      </p:sp>
      <p:sp>
        <p:nvSpPr>
          <p:cNvPr id="280020" name="AutoShape 468"/>
          <p:cNvSpPr>
            <a:spLocks noChangeArrowheads="1"/>
          </p:cNvSpPr>
          <p:nvPr/>
        </p:nvSpPr>
        <p:spPr bwMode="auto">
          <a:xfrm rot="-5400000">
            <a:off x="2771775" y="4976813"/>
            <a:ext cx="1008063" cy="865187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1" name="Rectangle 469">
            <a:hlinkClick r:id="rId19" action="ppaction://hlinksldjump"/>
          </p:cNvPr>
          <p:cNvSpPr>
            <a:spLocks noChangeArrowheads="1"/>
          </p:cNvSpPr>
          <p:nvPr/>
        </p:nvSpPr>
        <p:spPr bwMode="auto">
          <a:xfrm>
            <a:off x="3057525" y="5226050"/>
            <a:ext cx="404813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 smtClean="0">
                <a:latin typeface="Arial" charset="0"/>
              </a:rPr>
              <a:t>Š</a:t>
            </a:r>
            <a:endParaRPr lang="cs-CZ" sz="2600" dirty="0">
              <a:latin typeface="Arial" charset="0"/>
            </a:endParaRPr>
          </a:p>
        </p:txBody>
      </p:sp>
      <p:sp>
        <p:nvSpPr>
          <p:cNvPr id="280022" name="AutoShape 470"/>
          <p:cNvSpPr>
            <a:spLocks noChangeArrowheads="1"/>
          </p:cNvSpPr>
          <p:nvPr/>
        </p:nvSpPr>
        <p:spPr bwMode="auto">
          <a:xfrm rot="-5400000">
            <a:off x="5364162" y="497681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3" name="Rectangle 471">
            <a:hlinkClick r:id="rId20" action="ppaction://hlinksldjump"/>
          </p:cNvPr>
          <p:cNvSpPr>
            <a:spLocks noChangeArrowheads="1"/>
          </p:cNvSpPr>
          <p:nvPr/>
        </p:nvSpPr>
        <p:spPr bwMode="auto">
          <a:xfrm>
            <a:off x="5649913" y="5226050"/>
            <a:ext cx="404812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 dirty="0">
                <a:latin typeface="Arial" charset="0"/>
              </a:rPr>
              <a:t>Z</a:t>
            </a:r>
          </a:p>
        </p:txBody>
      </p:sp>
      <p:sp>
        <p:nvSpPr>
          <p:cNvPr id="280024" name="AutoShape 472"/>
          <p:cNvSpPr>
            <a:spLocks noChangeArrowheads="1"/>
          </p:cNvSpPr>
          <p:nvPr/>
        </p:nvSpPr>
        <p:spPr bwMode="auto">
          <a:xfrm rot="-5400000">
            <a:off x="6227762" y="4970463"/>
            <a:ext cx="1008063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5" name="Rectangle 47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>
            <a:off x="6513513" y="5219700"/>
            <a:ext cx="404812" cy="404813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Ž</a:t>
            </a:r>
          </a:p>
        </p:txBody>
      </p:sp>
      <p:sp>
        <p:nvSpPr>
          <p:cNvPr id="280026" name="AutoShape 474"/>
          <p:cNvSpPr>
            <a:spLocks noChangeArrowheads="1"/>
          </p:cNvSpPr>
          <p:nvPr/>
        </p:nvSpPr>
        <p:spPr bwMode="auto">
          <a:xfrm rot="-5400000">
            <a:off x="5795963" y="4232275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92D05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280027" name="Rectangle 475">
            <a:hlinkClick r:id="rId22" action="ppaction://hlinksldjump"/>
          </p:cNvPr>
          <p:cNvSpPr>
            <a:spLocks noChangeArrowheads="1"/>
          </p:cNvSpPr>
          <p:nvPr/>
        </p:nvSpPr>
        <p:spPr bwMode="auto">
          <a:xfrm>
            <a:off x="6081713" y="4481513"/>
            <a:ext cx="404812" cy="404812"/>
          </a:xfrm>
          <a:prstGeom prst="rect">
            <a:avLst/>
          </a:prstGeom>
          <a:solidFill>
            <a:srgbClr val="92D050"/>
          </a:solidFill>
          <a:ln w="25400" cap="rnd">
            <a:solidFill>
              <a:srgbClr val="FF6600"/>
            </a:solidFill>
            <a:prstDash val="sysDot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cs-CZ" sz="2600">
                <a:latin typeface="Arial" charset="0"/>
              </a:rPr>
              <a:t>R</a:t>
            </a:r>
          </a:p>
        </p:txBody>
      </p:sp>
      <p:sp>
        <p:nvSpPr>
          <p:cNvPr id="4182" name="Rectangle 493"/>
          <p:cNvSpPr>
            <a:spLocks noChangeArrowheads="1"/>
          </p:cNvSpPr>
          <p:nvPr/>
        </p:nvSpPr>
        <p:spPr bwMode="auto">
          <a:xfrm>
            <a:off x="1252887" y="147638"/>
            <a:ext cx="6625532" cy="1015663"/>
          </a:xfrm>
          <a:prstGeom prst="rect">
            <a:avLst/>
          </a:prstGeom>
          <a:solidFill>
            <a:srgbClr val="92D050"/>
          </a:solidFill>
          <a:ln w="25400" cap="rnd" algn="ctr">
            <a:noFill/>
            <a:prstDash val="sysDot"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6000" u="sng" dirty="0" smtClean="0">
                <a:solidFill>
                  <a:srgbClr val="FF0000"/>
                </a:solidFill>
                <a:latin typeface="Comic Sans MS" pitchFamily="66" charset="0"/>
              </a:rPr>
              <a:t>AZ-KVÍZ - kostra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" name="AutoShape 333"/>
          <p:cNvSpPr>
            <a:spLocks noChangeArrowheads="1"/>
          </p:cNvSpPr>
          <p:nvPr/>
        </p:nvSpPr>
        <p:spPr bwMode="auto">
          <a:xfrm rot="-5400000">
            <a:off x="1188195" y="1700237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solidFill>
            <a:srgbClr val="FF0000"/>
          </a:soli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  <p:sp>
        <p:nvSpPr>
          <p:cNvPr id="46" name="AutoShape 333"/>
          <p:cNvSpPr>
            <a:spLocks noChangeArrowheads="1"/>
          </p:cNvSpPr>
          <p:nvPr/>
        </p:nvSpPr>
        <p:spPr bwMode="auto">
          <a:xfrm rot="-5400000">
            <a:off x="6876827" y="1700237"/>
            <a:ext cx="1008062" cy="865188"/>
          </a:xfrm>
          <a:prstGeom prst="hexagon">
            <a:avLst>
              <a:gd name="adj" fmla="val 29128"/>
              <a:gd name="vf" fmla="val 115470"/>
            </a:avLst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3500000" scaled="1"/>
            <a:tileRect/>
          </a:gradFill>
          <a:ln w="25400">
            <a:solidFill>
              <a:srgbClr val="FF6600"/>
            </a:solidFill>
            <a:miter lim="800000"/>
            <a:headEnd/>
            <a:tailEnd/>
          </a:ln>
        </p:spPr>
        <p:txBody>
          <a:bodyPr rot="10800000" wrap="none" anchor="ctr"/>
          <a:lstStyle/>
          <a:p>
            <a:pPr algn="ctr"/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3341508100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798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798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7988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88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799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88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799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99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799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799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6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2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799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27999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799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27998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4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35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799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1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2799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5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2799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4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6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799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799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7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799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0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1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6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87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8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8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2799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3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194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5" dur="500" fill="hold"/>
                                        <p:tgtEl>
                                          <p:spTgt spid="2799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9999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2800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0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6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7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8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2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13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4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0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2800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9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20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1" dur="500" fill="hold"/>
                                        <p:tgtEl>
                                          <p:spTgt spid="2800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1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2800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2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2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3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4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8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39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0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2"/>
                  </p:tgtEl>
                </p:cond>
              </p:nextCondLst>
            </p:seq>
            <p:seq concurrent="1" nextAc="seek">
              <p:cTn id="241" restart="whenNotActive" fill="hold" evtFilter="cancelBubble" nodeType="interactiveSeq">
                <p:stCondLst>
                  <p:cond evt="onClick" delay="0">
                    <p:tgtEl>
                      <p:spTgt spid="2800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2" fill="hold">
                      <p:stCondLst>
                        <p:cond delay="0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5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46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7" dur="500" fill="hold"/>
                                        <p:tgtEl>
                                          <p:spTgt spid="2800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3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2800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5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59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4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65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6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4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2800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1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72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3" dur="500" fill="hold"/>
                                        <p:tgtEl>
                                          <p:spTgt spid="28000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5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2800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7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4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5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6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0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91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2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6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2800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7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298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9" dur="500" fill="hold"/>
                                        <p:tgtEl>
                                          <p:spTgt spid="28000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7"/>
                  </p:tgtEl>
                </p:cond>
              </p:nextCondLst>
            </p:seq>
            <p:seq concurrent="1" nextAc="seek">
              <p:cTn id="300" restart="whenNotActive" fill="hold" evtFilter="cancelBubble" nodeType="interactiveSeq">
                <p:stCondLst>
                  <p:cond evt="onClick" delay="0">
                    <p:tgtEl>
                      <p:spTgt spid="2800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1" fill="hold">
                      <p:stCondLst>
                        <p:cond delay="0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0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0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11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2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3" fill="hold">
                      <p:stCondLst>
                        <p:cond delay="indefinite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6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17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8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8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2800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3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24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500" fill="hold"/>
                                        <p:tgtEl>
                                          <p:spTgt spid="28000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09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2800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3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6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7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8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9" fill="hold">
                      <p:stCondLst>
                        <p:cond delay="indefinite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43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0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280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50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500" fill="hold"/>
                                        <p:tgtEl>
                                          <p:spTgt spid="2800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1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800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5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9" fill="hold">
                      <p:stCondLst>
                        <p:cond delay="indefinite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2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63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4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5" fill="hold">
                      <p:stCondLst>
                        <p:cond delay="indefinite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8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69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0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2"/>
                  </p:tgtEl>
                </p:cond>
              </p:nextCondLst>
            </p:seq>
            <p:seq concurrent="1" nextAc="seek">
              <p:cTn id="371" restart="whenNotActive" fill="hold" evtFilter="cancelBubble" nodeType="interactiveSeq">
                <p:stCondLst>
                  <p:cond evt="onClick" delay="0">
                    <p:tgtEl>
                      <p:spTgt spid="2800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2" fill="hold">
                      <p:stCondLst>
                        <p:cond delay="0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5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76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7" dur="500" fill="hold"/>
                                        <p:tgtEl>
                                          <p:spTgt spid="2800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3"/>
                  </p:tgtEl>
                </p:cond>
              </p:nextCondLst>
            </p:seq>
            <p:seq concurrent="1" nextAc="seek">
              <p:cTn id="378" restart="whenNotActive" fill="hold" evtFilter="cancelBubble" nodeType="interactiveSeq">
                <p:stCondLst>
                  <p:cond evt="onClick" delay="0">
                    <p:tgtEl>
                      <p:spTgt spid="2800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9" fill="hold">
                      <p:stCondLst>
                        <p:cond delay="0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38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5" fill="hold">
                      <p:stCondLst>
                        <p:cond delay="indefinite"/>
                      </p:stCondLst>
                      <p:childTnLst>
                        <p:par>
                          <p:cTn id="386" fill="hold">
                            <p:stCondLst>
                              <p:cond delay="0"/>
                            </p:stCondLst>
                            <p:childTnLst>
                              <p:par>
                                <p:cTn id="3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8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9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0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4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395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6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4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2800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1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02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3" dur="500" fill="hold"/>
                                        <p:tgtEl>
                                          <p:spTgt spid="2800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5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2800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>
                      <p:stCondLst>
                        <p:cond delay="0"/>
                      </p:stCondLst>
                      <p:childTnLst>
                        <p:par>
                          <p:cTn id="406" fill="hold">
                            <p:stCondLst>
                              <p:cond delay="0"/>
                            </p:stCondLst>
                            <p:childTnLst>
                              <p:par>
                                <p:cTn id="4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0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4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5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6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7" fill="hold">
                      <p:stCondLst>
                        <p:cond delay="indefinite"/>
                      </p:stCondLst>
                      <p:childTnLst>
                        <p:par>
                          <p:cTn id="418" fill="hold">
                            <p:stCondLst>
                              <p:cond delay="0"/>
                            </p:stCondLst>
                            <p:childTnLst>
                              <p:par>
                                <p:cTn id="4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0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1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2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6"/>
                  </p:tgtEl>
                </p:cond>
              </p:nextCondLst>
            </p:seq>
            <p:seq concurrent="1" nextAc="seek">
              <p:cTn id="423" restart="whenNotActive" fill="hold" evtFilter="cancelBubble" nodeType="interactiveSeq">
                <p:stCondLst>
                  <p:cond evt="onClick" delay="0">
                    <p:tgtEl>
                      <p:spTgt spid="2800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4" fill="hold">
                      <p:stCondLst>
                        <p:cond delay="0"/>
                      </p:stCondLst>
                      <p:childTnLst>
                        <p:par>
                          <p:cTn id="425" fill="hold">
                            <p:stCondLst>
                              <p:cond delay="0"/>
                            </p:stCondLst>
                            <p:childTnLst>
                              <p:par>
                                <p:cTn id="4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7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28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9" dur="500" fill="hold"/>
                                        <p:tgtEl>
                                          <p:spTgt spid="2800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7"/>
                  </p:tgtEl>
                </p:cond>
              </p:nextCondLst>
            </p:seq>
            <p:seq concurrent="1" nextAc="seek">
              <p:cTn id="430" restart="whenNotActive" fill="hold" evtFilter="cancelBubble" nodeType="interactiveSeq">
                <p:stCondLst>
                  <p:cond evt="onClick" delay="0">
                    <p:tgtEl>
                      <p:spTgt spid="2800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1" fill="hold">
                      <p:stCondLst>
                        <p:cond delay="0"/>
                      </p:stCondLst>
                      <p:childTnLst>
                        <p:par>
                          <p:cTn id="432" fill="hold">
                            <p:stCondLst>
                              <p:cond delay="0"/>
                            </p:stCondLst>
                            <p:childTnLst>
                              <p:par>
                                <p:cTn id="4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3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7" fill="hold">
                      <p:stCondLst>
                        <p:cond delay="indefinite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0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41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2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3" fill="hold">
                      <p:stCondLst>
                        <p:cond delay="indefinite"/>
                      </p:stCondLst>
                      <p:childTnLst>
                        <p:par>
                          <p:cTn id="444" fill="hold">
                            <p:stCondLst>
                              <p:cond delay="0"/>
                            </p:stCondLst>
                            <p:childTnLst>
                              <p:par>
                                <p:cTn id="4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6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47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8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8"/>
                  </p:tgtEl>
                </p:cond>
              </p:nextCondLst>
            </p:seq>
            <p:seq concurrent="1" nextAc="seek">
              <p:cTn id="449" restart="whenNotActive" fill="hold" evtFilter="cancelBubble" nodeType="interactiveSeq">
                <p:stCondLst>
                  <p:cond evt="onClick" delay="0">
                    <p:tgtEl>
                      <p:spTgt spid="2800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0" fill="hold">
                      <p:stCondLst>
                        <p:cond delay="0"/>
                      </p:stCondLst>
                      <p:childTnLst>
                        <p:par>
                          <p:cTn id="451" fill="hold">
                            <p:stCondLst>
                              <p:cond delay="0"/>
                            </p:stCondLst>
                            <p:childTnLst>
                              <p:par>
                                <p:cTn id="4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3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54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5" dur="500" fill="hold"/>
                                        <p:tgtEl>
                                          <p:spTgt spid="2800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19"/>
                  </p:tgtEl>
                </p:cond>
              </p:nextCondLst>
            </p:seq>
            <p:seq concurrent="1" nextAc="seek">
              <p:cTn id="456" restart="whenNotActive" fill="hold" evtFilter="cancelBubble" nodeType="interactiveSeq">
                <p:stCondLst>
                  <p:cond evt="onClick" delay="0">
                    <p:tgtEl>
                      <p:spTgt spid="2800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7" fill="hold">
                      <p:stCondLst>
                        <p:cond delay="0"/>
                      </p:stCondLst>
                      <p:childTnLst>
                        <p:par>
                          <p:cTn id="458" fill="hold">
                            <p:stCondLst>
                              <p:cond delay="0"/>
                            </p:stCondLst>
                            <p:childTnLst>
                              <p:par>
                                <p:cTn id="4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6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3" fill="hold">
                      <p:stCondLst>
                        <p:cond delay="indefinite"/>
                      </p:stCondLst>
                      <p:childTnLst>
                        <p:par>
                          <p:cTn id="464" fill="hold">
                            <p:stCondLst>
                              <p:cond delay="0"/>
                            </p:stCondLst>
                            <p:childTnLst>
                              <p:par>
                                <p:cTn id="4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6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67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8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9" fill="hold">
                      <p:stCondLst>
                        <p:cond delay="indefinite"/>
                      </p:stCondLst>
                      <p:childTnLst>
                        <p:par>
                          <p:cTn id="470" fill="hold">
                            <p:stCondLst>
                              <p:cond delay="0"/>
                            </p:stCondLst>
                            <p:childTnLst>
                              <p:par>
                                <p:cTn id="4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2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73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4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0"/>
                  </p:tgtEl>
                </p:cond>
              </p:nextCondLst>
            </p:seq>
            <p:seq concurrent="1" nextAc="seek">
              <p:cTn id="475" restart="whenNotActive" fill="hold" evtFilter="cancelBubble" nodeType="interactiveSeq">
                <p:stCondLst>
                  <p:cond evt="onClick" delay="0">
                    <p:tgtEl>
                      <p:spTgt spid="2800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6" fill="hold">
                      <p:stCondLst>
                        <p:cond delay="0"/>
                      </p:stCondLst>
                      <p:childTnLst>
                        <p:par>
                          <p:cTn id="477" fill="hold">
                            <p:stCondLst>
                              <p:cond delay="0"/>
                            </p:stCondLst>
                            <p:childTnLst>
                              <p:par>
                                <p:cTn id="4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9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80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1" dur="500" fill="hold"/>
                                        <p:tgtEl>
                                          <p:spTgt spid="2800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1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2800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>
                      <p:stCondLst>
                        <p:cond delay="0"/>
                      </p:stCondLst>
                      <p:childTnLst>
                        <p:par>
                          <p:cTn id="484" fill="hold">
                            <p:stCondLst>
                              <p:cond delay="0"/>
                            </p:stCondLst>
                            <p:childTnLst>
                              <p:par>
                                <p:cTn id="4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48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9" fill="hold">
                      <p:stCondLst>
                        <p:cond delay="indefinite"/>
                      </p:stCondLst>
                      <p:childTnLst>
                        <p:par>
                          <p:cTn id="490" fill="hold">
                            <p:stCondLst>
                              <p:cond delay="0"/>
                            </p:stCondLst>
                            <p:childTnLst>
                              <p:par>
                                <p:cTn id="4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2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3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4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5" fill="hold">
                      <p:stCondLst>
                        <p:cond delay="indefinite"/>
                      </p:stCondLst>
                      <p:childTnLst>
                        <p:par>
                          <p:cTn id="496" fill="hold">
                            <p:stCondLst>
                              <p:cond delay="0"/>
                            </p:stCondLst>
                            <p:childTnLst>
                              <p:par>
                                <p:cTn id="4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8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499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0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2"/>
                  </p:tgtEl>
                </p:cond>
              </p:nextCondLst>
            </p:seq>
            <p:seq concurrent="1" nextAc="seek">
              <p:cTn id="501" restart="whenNotActive" fill="hold" evtFilter="cancelBubble" nodeType="interactiveSeq">
                <p:stCondLst>
                  <p:cond evt="onClick" delay="0">
                    <p:tgtEl>
                      <p:spTgt spid="2800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2" fill="hold">
                      <p:stCondLst>
                        <p:cond delay="0"/>
                      </p:stCondLst>
                      <p:childTnLst>
                        <p:par>
                          <p:cTn id="503" fill="hold">
                            <p:stCondLst>
                              <p:cond delay="0"/>
                            </p:stCondLst>
                            <p:childTnLst>
                              <p:par>
                                <p:cTn id="5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5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06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7" dur="500" fill="hold"/>
                                        <p:tgtEl>
                                          <p:spTgt spid="2800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3"/>
                  </p:tgtEl>
                </p:cond>
              </p:nextCondLst>
            </p:seq>
            <p:seq concurrent="1" nextAc="seek">
              <p:cTn id="508" restart="whenNotActive" fill="hold" evtFilter="cancelBubble" nodeType="interactiveSeq">
                <p:stCondLst>
                  <p:cond evt="onClick" delay="0">
                    <p:tgtEl>
                      <p:spTgt spid="280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9" fill="hold">
                      <p:stCondLst>
                        <p:cond delay="0"/>
                      </p:stCondLst>
                      <p:childTnLst>
                        <p:par>
                          <p:cTn id="510" fill="hold">
                            <p:stCondLst>
                              <p:cond delay="0"/>
                            </p:stCondLst>
                            <p:childTnLst>
                              <p:par>
                                <p:cTn id="5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1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5" fill="hold">
                      <p:stCondLst>
                        <p:cond delay="indefinite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8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19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0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1" fill="hold">
                      <p:stCondLst>
                        <p:cond delay="indefinite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4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25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6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4"/>
                  </p:tgtEl>
                </p:cond>
              </p:nextCondLst>
            </p:seq>
            <p:seq concurrent="1" nextAc="seek">
              <p:cTn id="527" restart="whenNotActive" fill="hold" evtFilter="cancelBubble" nodeType="interactiveSeq">
                <p:stCondLst>
                  <p:cond evt="onClick" delay="0">
                    <p:tgtEl>
                      <p:spTgt spid="280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8" fill="hold">
                      <p:stCondLst>
                        <p:cond delay="0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1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32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500" fill="hold"/>
                                        <p:tgtEl>
                                          <p:spTgt spid="2800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5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280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3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1" fill="hold">
                      <p:stCondLst>
                        <p:cond delay="indefinite"/>
                      </p:stCondLst>
                      <p:childTnLst>
                        <p:par>
                          <p:cTn id="542" fill="hold">
                            <p:stCondLst>
                              <p:cond delay="0"/>
                            </p:stCondLst>
                            <p:childTnLst>
                              <p:par>
                                <p:cTn id="5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4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45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6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7" fill="hold">
                      <p:stCondLst>
                        <p:cond delay="indefinite"/>
                      </p:stCondLst>
                      <p:childTnLst>
                        <p:par>
                          <p:cTn id="548" fill="hold">
                            <p:stCondLst>
                              <p:cond delay="0"/>
                            </p:stCondLst>
                            <p:childTnLst>
                              <p:par>
                                <p:cTn id="5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0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51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2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6"/>
                  </p:tgtEl>
                </p:cond>
              </p:nextCondLst>
            </p:seq>
            <p:seq concurrent="1" nextAc="seek">
              <p:cTn id="553" restart="whenNotActive" fill="hold" evtFilter="cancelBubble" nodeType="interactiveSeq">
                <p:stCondLst>
                  <p:cond evt="onClick" delay="0">
                    <p:tgtEl>
                      <p:spTgt spid="280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4" fill="hold">
                      <p:stCondLst>
                        <p:cond delay="0"/>
                      </p:stCondLst>
                      <p:childTnLst>
                        <p:par>
                          <p:cTn id="555" fill="hold">
                            <p:stCondLst>
                              <p:cond delay="0"/>
                            </p:stCondLst>
                            <p:childTnLst>
                              <p:par>
                                <p:cTn id="5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7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58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9" dur="500" fill="hold"/>
                                        <p:tgtEl>
                                          <p:spTgt spid="280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027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>
                      <p:stCondLst>
                        <p:cond delay="0"/>
                      </p:stCondLst>
                      <p:childTnLst>
                        <p:par>
                          <p:cTn id="562" fill="hold">
                            <p:stCondLst>
                              <p:cond delay="0"/>
                            </p:stCondLst>
                            <p:childTnLst>
                              <p:par>
                                <p:cTn id="5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7" fill="hold">
                      <p:stCondLst>
                        <p:cond delay="indefinite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7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3" fill="hold">
                      <p:stCondLst>
                        <p:cond delay="indefinite"/>
                      </p:stCondLst>
                      <p:childTnLst>
                        <p:par>
                          <p:cTn id="574" fill="hold">
                            <p:stCondLst>
                              <p:cond delay="0"/>
                            </p:stCondLst>
                            <p:childTnLst>
                              <p:par>
                                <p:cTn id="5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7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7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0" fill="hold">
                      <p:stCondLst>
                        <p:cond delay="0"/>
                      </p:stCondLst>
                      <p:childTnLst>
                        <p:par>
                          <p:cTn id="581" fill="hold">
                            <p:stCondLst>
                              <p:cond delay="0"/>
                            </p:stCondLst>
                            <p:childTnLst>
                              <p:par>
                                <p:cTn id="5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5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6" fill="hold">
                      <p:stCondLst>
                        <p:cond delay="indefinite"/>
                      </p:stCondLst>
                      <p:childTnLst>
                        <p:par>
                          <p:cTn id="587" fill="hold">
                            <p:stCondLst>
                              <p:cond delay="0"/>
                            </p:stCondLst>
                            <p:childTnLst>
                              <p:par>
                                <p:cTn id="5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9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2" fill="hold">
                      <p:stCondLst>
                        <p:cond delay="indefinite"/>
                      </p:stCondLst>
                      <p:childTnLst>
                        <p:par>
                          <p:cTn id="593" fill="hold">
                            <p:stCondLst>
                              <p:cond delay="0"/>
                            </p:stCondLst>
                            <p:childTnLst>
                              <p:par>
                                <p:cTn id="5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FF"/>
                                      </p:to>
                                    </p:animClr>
                                    <p:set>
                                      <p:cBhvr>
                                        <p:cTn id="59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858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666869" y="4568704"/>
            <a:ext cx="134363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atlas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000" b="90000" l="4219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4819" y="1981200"/>
            <a:ext cx="3487737" cy="2615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617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6043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B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32138" y="4251395"/>
            <a:ext cx="201208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bederní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4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6064" y="2204863"/>
            <a:ext cx="73483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Řekni, jak se jmenuje část páteře, která je tvořena 5 nesrostlými obratli?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79788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827088" y="2819400"/>
            <a:ext cx="734531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latin typeface="+mj-lt"/>
              </a:rPr>
              <a:t>Řekni, čím jsou spojeny</a:t>
            </a:r>
          </a:p>
          <a:p>
            <a:pPr algn="ctr"/>
            <a:r>
              <a:rPr lang="cs-CZ" sz="4000" dirty="0" smtClean="0">
                <a:latin typeface="+mj-lt"/>
              </a:rPr>
              <a:t> kosti stydké.</a:t>
            </a:r>
            <a:endParaRPr lang="cs-CZ" sz="4000" dirty="0">
              <a:latin typeface="+mj-lt"/>
            </a:endParaRPr>
          </a:p>
        </p:txBody>
      </p:sp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872629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CH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25540" y="4725144"/>
            <a:ext cx="285687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chrupavkou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7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4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461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Č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87253" y="5205552"/>
            <a:ext cx="152157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čéška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19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4501" y="1666185"/>
            <a:ext cx="4713948" cy="3535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8083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1016647" y="1981200"/>
            <a:ext cx="673133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+mj-lt"/>
              </a:rPr>
              <a:t>Řekni, jak se jmenuje onemocnění,</a:t>
            </a:r>
          </a:p>
          <a:p>
            <a:pPr algn="ctr"/>
            <a:r>
              <a:rPr lang="cs-CZ" sz="4000" dirty="0" smtClean="0">
                <a:latin typeface="+mj-lt"/>
              </a:rPr>
              <a:t> při kterém se v kloubech sráží</a:t>
            </a:r>
          </a:p>
          <a:p>
            <a:pPr algn="ctr"/>
            <a:r>
              <a:rPr lang="cs-CZ" sz="4000" dirty="0" smtClean="0">
                <a:latin typeface="+mj-lt"/>
              </a:rPr>
              <a:t> kyselina močová?</a:t>
            </a:r>
            <a:endParaRPr lang="cs-CZ" sz="4000" dirty="0">
              <a:latin typeface="+mj-lt"/>
            </a:endParaRPr>
          </a:p>
        </p:txBody>
      </p:sp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7156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D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708400" y="4797152"/>
            <a:ext cx="101822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dna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22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2735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2266203" y="2420938"/>
            <a:ext cx="439094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+mj-lt"/>
              </a:rPr>
              <a:t>Řekni jinak zlomenina.</a:t>
            </a:r>
            <a:endParaRPr lang="cs-CZ" sz="4000" dirty="0">
              <a:latin typeface="+mj-lt"/>
            </a:endParaRP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3186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F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03463" y="4251325"/>
            <a:ext cx="225093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fraktura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24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6570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3708400" y="457200"/>
            <a:ext cx="11303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H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99164" y="4959211"/>
            <a:ext cx="308289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Kost holenní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26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2500" r="9828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011030"/>
            <a:ext cx="5360144" cy="4020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49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033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J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63218" y="4581128"/>
            <a:ext cx="187904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jazylka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29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621311">
            <a:off x="1547664" y="1196181"/>
            <a:ext cx="5888203" cy="4416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941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3708400" y="457200"/>
            <a:ext cx="9366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K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810844" y="4797152"/>
            <a:ext cx="332174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Kloub kyčelní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331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84875"/>
            <a:ext cx="3584575" cy="523875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274" y="1278213"/>
            <a:ext cx="2696238" cy="22256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218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070499" flipV="1">
            <a:off x="609204" y="2414500"/>
            <a:ext cx="3909298" cy="320776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83968" y="2391050"/>
            <a:ext cx="41044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Řekni, o jaký kloub se jedná.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282768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86201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01509" y="4723104"/>
            <a:ext cx="1914307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lopatka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434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640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238323">
            <a:off x="2540798" y="2007621"/>
            <a:ext cx="3679957" cy="2759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491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27158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19772" y="4113076"/>
            <a:ext cx="168668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mozek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536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75656" y="2204864"/>
            <a:ext cx="63367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Jaký orgán je chráněn kostmi lebečními?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90282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18427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97163" y="5013176"/>
            <a:ext cx="338906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Kůstky nártní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638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3125" r="985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2526" y="1628800"/>
            <a:ext cx="4256021" cy="319201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563888" y="2204864"/>
            <a:ext cx="1080120" cy="2376264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069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3599892" y="411163"/>
            <a:ext cx="116681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368714" y="4610370"/>
            <a:ext cx="193193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obratel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741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6042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1862" y="2204864"/>
            <a:ext cx="3207341" cy="2405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7219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83978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P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977476" y="4076700"/>
            <a:ext cx="263886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Kost pažní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843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875" r="968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4113" y="1196181"/>
            <a:ext cx="5408149" cy="405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936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1808157" y="2708920"/>
            <a:ext cx="538801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+mj-lt"/>
              </a:rPr>
              <a:t>Řekni, co zajišťuje okostice.</a:t>
            </a:r>
            <a:endParaRPr lang="cs-CZ" sz="4000" dirty="0">
              <a:latin typeface="+mj-lt"/>
            </a:endParaRPr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97313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867025" y="4076700"/>
            <a:ext cx="1189749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růst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946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5532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82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419872" y="4185084"/>
            <a:ext cx="344517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Kost stehenní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48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938" r="993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6388" y="1412776"/>
            <a:ext cx="4927600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72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1636571" y="2157413"/>
            <a:ext cx="6075702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+mj-lt"/>
              </a:rPr>
              <a:t>Čím jsou mezi sebou propojeny</a:t>
            </a:r>
          </a:p>
          <a:p>
            <a:pPr algn="ctr"/>
            <a:r>
              <a:rPr lang="cs-CZ" sz="4000" dirty="0" smtClean="0">
                <a:latin typeface="+mj-lt"/>
              </a:rPr>
              <a:t> kosti temenní.</a:t>
            </a:r>
            <a:endParaRPr lang="cs-CZ" sz="4000" dirty="0">
              <a:latin typeface="+mj-lt"/>
            </a:endParaRPr>
          </a:p>
        </p:txBody>
      </p:sp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981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Š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067944" y="4437112"/>
            <a:ext cx="909223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švy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1509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omic Sans MS" pitchFamily="66" charset="0"/>
              </a:rPr>
              <a:t>ZPĚT na AZ kvíz </a:t>
            </a:r>
            <a:r>
              <a:rPr lang="cs-CZ" sz="2800">
                <a:latin typeface="Comic Sans MS" pitchFamily="66" charset="0"/>
                <a:sym typeface="Wingdings" pitchFamily="2" charset="2"/>
              </a:rPr>
              <a:t></a:t>
            </a:r>
            <a:endParaRPr lang="cs-CZ" sz="28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1366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1319069" y="2349500"/>
            <a:ext cx="6566221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dirty="0" smtClean="0">
                <a:latin typeface="+mj-lt"/>
              </a:rPr>
              <a:t>Soubor buněk stejné specializace.</a:t>
            </a:r>
          </a:p>
          <a:p>
            <a:pPr algn="ctr"/>
            <a:r>
              <a:rPr lang="cs-CZ" sz="4000" dirty="0" smtClean="0">
                <a:latin typeface="+mj-lt"/>
              </a:rPr>
              <a:t>Například sval.</a:t>
            </a:r>
            <a:endParaRPr lang="cs-CZ" sz="4000" dirty="0">
              <a:latin typeface="+mj-lt"/>
            </a:endParaRPr>
          </a:p>
        </p:txBody>
      </p:sp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21433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T</a:t>
            </a:r>
            <a:endParaRPr lang="cs-CZ" sz="96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095836" y="4076700"/>
            <a:ext cx="123623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tkáň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2533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0552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14413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V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095625" y="4076700"/>
            <a:ext cx="3395481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Kost vřetenní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355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625" r="973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9290" y="548680"/>
            <a:ext cx="5408149" cy="405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715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82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Z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22278" y="4941168"/>
            <a:ext cx="3953326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Kůstky zápěstní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4581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28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196181"/>
            <a:ext cx="5024107" cy="376808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051720" y="2132856"/>
            <a:ext cx="1008112" cy="1656184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532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TextovéPole 2"/>
          <p:cNvSpPr txBox="1">
            <a:spLocks noChangeArrowheads="1"/>
          </p:cNvSpPr>
          <p:nvPr/>
        </p:nvSpPr>
        <p:spPr bwMode="auto">
          <a:xfrm>
            <a:off x="3708400" y="411163"/>
            <a:ext cx="10382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  <a:latin typeface="Comic Sans MS" pitchFamily="66" charset="0"/>
              </a:rPr>
              <a:t>Ž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83841" y="5466695"/>
            <a:ext cx="155523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omic Sans MS" pitchFamily="66" charset="0"/>
              </a:rPr>
              <a:t>žebra</a:t>
            </a:r>
            <a:endParaRPr lang="cs-CZ" sz="40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5605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5148263" y="5913438"/>
            <a:ext cx="3584575" cy="522287"/>
          </a:xfrm>
          <a:prstGeom prst="rect">
            <a:avLst/>
          </a:prstGeom>
          <a:solidFill>
            <a:srgbClr val="C00000"/>
          </a:solidFill>
          <a:ln w="9525">
            <a:solidFill>
              <a:schemeClr val="tx2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ZPĚT na AZ kvíz </a:t>
            </a:r>
            <a:r>
              <a:rPr lang="cs-CZ" sz="2800" dirty="0">
                <a:latin typeface="Comic Sans MS" pitchFamily="66" charset="0"/>
                <a:sym typeface="Wingdings" pitchFamily="2" charset="2"/>
              </a:rPr>
              <a:t>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961668"/>
            <a:ext cx="4344327" cy="3258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082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Není-li uvedeno jinak vlastní práce autora</a:t>
            </a:r>
          </a:p>
          <a:p>
            <a:r>
              <a:rPr lang="cs-CZ" dirty="0" smtClean="0"/>
              <a:t>Obrázky použité v prezentaci jsou  vyfocené kosti ze sbírky školy.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87</TotalTime>
  <Words>382</Words>
  <Application>Microsoft Office PowerPoint</Application>
  <PresentationFormat>Předvádění na obrazovce (4:3)</PresentationFormat>
  <Paragraphs>132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Horizont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NB-skola</dc:creator>
  <cp:lastModifiedBy>Jana Střížková</cp:lastModifiedBy>
  <cp:revision>16</cp:revision>
  <dcterms:created xsi:type="dcterms:W3CDTF">2013-01-19T20:28:37Z</dcterms:created>
  <dcterms:modified xsi:type="dcterms:W3CDTF">2013-02-25T10:15:07Z</dcterms:modified>
</cp:coreProperties>
</file>