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80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6.xml"/><Relationship Id="rId18" Type="http://schemas.openxmlformats.org/officeDocument/2006/relationships/slide" Target="slide18.xml"/><Relationship Id="rId3" Type="http://schemas.openxmlformats.org/officeDocument/2006/relationships/slide" Target="slide4.xml"/><Relationship Id="rId21" Type="http://schemas.openxmlformats.org/officeDocument/2006/relationships/slide" Target="slide23.xml"/><Relationship Id="rId7" Type="http://schemas.openxmlformats.org/officeDocument/2006/relationships/slide" Target="slide9.xml"/><Relationship Id="rId12" Type="http://schemas.openxmlformats.org/officeDocument/2006/relationships/slide" Target="slide12.xml"/><Relationship Id="rId17" Type="http://schemas.openxmlformats.org/officeDocument/2006/relationships/slide" Target="slide13.xml"/><Relationship Id="rId2" Type="http://schemas.openxmlformats.org/officeDocument/2006/relationships/slide" Target="slide3.xml"/><Relationship Id="rId16" Type="http://schemas.openxmlformats.org/officeDocument/2006/relationships/slide" Target="slide21.xml"/><Relationship Id="rId20" Type="http://schemas.openxmlformats.org/officeDocument/2006/relationships/slide" Target="slide2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6.xml"/><Relationship Id="rId11" Type="http://schemas.openxmlformats.org/officeDocument/2006/relationships/slide" Target="slide11.xml"/><Relationship Id="rId5" Type="http://schemas.openxmlformats.org/officeDocument/2006/relationships/slide" Target="slide7.xml"/><Relationship Id="rId15" Type="http://schemas.openxmlformats.org/officeDocument/2006/relationships/slide" Target="slide20.xml"/><Relationship Id="rId10" Type="http://schemas.openxmlformats.org/officeDocument/2006/relationships/slide" Target="slide8.xml"/><Relationship Id="rId19" Type="http://schemas.openxmlformats.org/officeDocument/2006/relationships/slide" Target="slide19.xml"/><Relationship Id="rId4" Type="http://schemas.openxmlformats.org/officeDocument/2006/relationships/slide" Target="slide5.xml"/><Relationship Id="rId9" Type="http://schemas.openxmlformats.org/officeDocument/2006/relationships/slide" Target="slide14.xml"/><Relationship Id="rId14" Type="http://schemas.openxmlformats.org/officeDocument/2006/relationships/slide" Target="slide15.xml"/><Relationship Id="rId22" Type="http://schemas.openxmlformats.org/officeDocument/2006/relationships/slide" Target="slide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smtClean="0"/>
              <a:t>:  </a:t>
            </a:r>
            <a:r>
              <a:rPr lang="cs-CZ" sz="1700"/>
              <a:t>VY_32_INOVACE_03_24_Opakování trávicí soustavy AZ </a:t>
            </a:r>
            <a:r>
              <a:rPr lang="cs-CZ" sz="1700" smtClean="0"/>
              <a:t>kvíz</a:t>
            </a:r>
          </a:p>
          <a:p>
            <a:pPr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 / ČLOVĚK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Formou AZ kvízu procvičovaní pojmů z trávicí soustavy. Vybereme dva žáky a ti si  střídavě vybírají políčka. Kliknutím na písmeno se zobrazí otázka. Cílem hry je propojit tři strany trojúhelníka. Kliknutím na pole „zpět „ se dostaneme na hrací pole. Kliknutím na šestiúhelník se mění barva pole (červená, zelená, modrá).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12. 2. 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12. 2. 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2" name="Rectangle 493"/>
          <p:cNvSpPr>
            <a:spLocks noChangeArrowheads="1"/>
          </p:cNvSpPr>
          <p:nvPr/>
        </p:nvSpPr>
        <p:spPr bwMode="auto">
          <a:xfrm>
            <a:off x="251520" y="147638"/>
            <a:ext cx="8892480" cy="707886"/>
          </a:xfrm>
          <a:prstGeom prst="rect">
            <a:avLst/>
          </a:prstGeom>
          <a:noFill/>
          <a:ln w="25400" cap="rnd" algn="ctr">
            <a:noFill/>
            <a:prstDash val="sysDot"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u="sng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AZ-KVÍZ – trávicí soustava</a:t>
            </a:r>
            <a:endParaRPr lang="cs-CZ" sz="4000" dirty="0">
              <a:ln>
                <a:solidFill>
                  <a:schemeClr val="tx1"/>
                </a:solidFill>
              </a:ln>
              <a:solidFill>
                <a:schemeClr val="accent6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79885" name="AutoShape 333"/>
          <p:cNvSpPr>
            <a:spLocks noChangeArrowheads="1"/>
          </p:cNvSpPr>
          <p:nvPr/>
        </p:nvSpPr>
        <p:spPr bwMode="auto">
          <a:xfrm rot="-5400000">
            <a:off x="4068763" y="11906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6">
              <a:lumMod val="5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886" name="Rectangle 334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4354513" y="1439863"/>
            <a:ext cx="404812" cy="4048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solidFill>
                  <a:schemeClr val="bg1"/>
                </a:solidFill>
                <a:latin typeface="Arial" charset="0"/>
              </a:rPr>
              <a:t>B</a:t>
            </a:r>
            <a:endParaRPr lang="cs-CZ" sz="26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79988" name="AutoShape 436"/>
          <p:cNvSpPr>
            <a:spLocks noChangeArrowheads="1"/>
          </p:cNvSpPr>
          <p:nvPr/>
        </p:nvSpPr>
        <p:spPr bwMode="auto">
          <a:xfrm rot="-5400000">
            <a:off x="3635376" y="195262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6">
              <a:lumMod val="5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89" name="Rectangle 437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3921125" y="2201863"/>
            <a:ext cx="404813" cy="4048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solidFill>
                  <a:schemeClr val="bg1"/>
                </a:solidFill>
                <a:latin typeface="Arial" charset="0"/>
              </a:rPr>
              <a:t>C</a:t>
            </a:r>
            <a:endParaRPr lang="cs-CZ" sz="26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79990" name="AutoShape 438"/>
          <p:cNvSpPr>
            <a:spLocks noChangeArrowheads="1"/>
          </p:cNvSpPr>
          <p:nvPr/>
        </p:nvSpPr>
        <p:spPr bwMode="auto">
          <a:xfrm rot="-5400000">
            <a:off x="4498976" y="194627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6">
              <a:lumMod val="5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1" name="Rectangle 439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4784725" y="2195513"/>
            <a:ext cx="404813" cy="4048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solidFill>
                  <a:schemeClr val="bg1"/>
                </a:solidFill>
                <a:latin typeface="Arial" charset="0"/>
              </a:rPr>
              <a:t>D</a:t>
            </a:r>
            <a:endParaRPr lang="cs-CZ" sz="26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79992" name="AutoShape 440"/>
          <p:cNvSpPr>
            <a:spLocks noChangeArrowheads="1"/>
          </p:cNvSpPr>
          <p:nvPr/>
        </p:nvSpPr>
        <p:spPr bwMode="auto">
          <a:xfrm rot="-5400000">
            <a:off x="4065588" y="27082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6">
              <a:lumMod val="5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3" name="Rectangle 441">
            <a:hlinkClick r:id="rId5" action="ppaction://hlinksldjump"/>
          </p:cNvPr>
          <p:cNvSpPr>
            <a:spLocks noChangeArrowheads="1"/>
          </p:cNvSpPr>
          <p:nvPr/>
        </p:nvSpPr>
        <p:spPr bwMode="auto">
          <a:xfrm>
            <a:off x="4351338" y="2957513"/>
            <a:ext cx="404812" cy="4048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solidFill>
                  <a:schemeClr val="bg1"/>
                </a:solidFill>
                <a:latin typeface="Arial" charset="0"/>
              </a:rPr>
              <a:t>H</a:t>
            </a:r>
            <a:endParaRPr lang="cs-CZ" sz="26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79994" name="AutoShape 442"/>
          <p:cNvSpPr>
            <a:spLocks noChangeArrowheads="1"/>
          </p:cNvSpPr>
          <p:nvPr/>
        </p:nvSpPr>
        <p:spPr bwMode="auto">
          <a:xfrm rot="-5400000">
            <a:off x="3206750" y="27035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6">
              <a:lumMod val="5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5" name="Rectangle 443">
            <a:hlinkClick r:id="rId6" action="ppaction://hlinksldjump"/>
          </p:cNvPr>
          <p:cNvSpPr>
            <a:spLocks noChangeArrowheads="1"/>
          </p:cNvSpPr>
          <p:nvPr/>
        </p:nvSpPr>
        <p:spPr bwMode="auto">
          <a:xfrm>
            <a:off x="3490913" y="2952750"/>
            <a:ext cx="404812" cy="40481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solidFill>
                  <a:schemeClr val="bg1"/>
                </a:solidFill>
                <a:latin typeface="Arial" charset="0"/>
              </a:rPr>
              <a:t>G</a:t>
            </a:r>
            <a:endParaRPr lang="cs-CZ" sz="26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79996" name="AutoShape 444"/>
          <p:cNvSpPr>
            <a:spLocks noChangeArrowheads="1"/>
          </p:cNvSpPr>
          <p:nvPr/>
        </p:nvSpPr>
        <p:spPr bwMode="auto">
          <a:xfrm rot="-5400000">
            <a:off x="2771775" y="34655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6">
              <a:lumMod val="5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7" name="Rectangle 445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3057525" y="3714750"/>
            <a:ext cx="404813" cy="40481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solidFill>
                  <a:schemeClr val="bg1"/>
                </a:solidFill>
                <a:latin typeface="Arial" charset="0"/>
              </a:rPr>
              <a:t>I</a:t>
            </a:r>
            <a:endParaRPr lang="cs-CZ" sz="26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79998" name="AutoShape 446"/>
          <p:cNvSpPr>
            <a:spLocks noChangeArrowheads="1"/>
          </p:cNvSpPr>
          <p:nvPr/>
        </p:nvSpPr>
        <p:spPr bwMode="auto">
          <a:xfrm rot="-5400000">
            <a:off x="3635375" y="34591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6">
              <a:lumMod val="5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9" name="Rectangle 447">
            <a:hlinkClick r:id="rId8" action="ppaction://hlinksldjump"/>
          </p:cNvPr>
          <p:cNvSpPr>
            <a:spLocks noChangeArrowheads="1"/>
          </p:cNvSpPr>
          <p:nvPr/>
        </p:nvSpPr>
        <p:spPr bwMode="auto">
          <a:xfrm>
            <a:off x="3921125" y="3708400"/>
            <a:ext cx="404813" cy="40481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J</a:t>
            </a:r>
          </a:p>
        </p:txBody>
      </p:sp>
      <p:sp>
        <p:nvSpPr>
          <p:cNvPr id="280000" name="AutoShape 448"/>
          <p:cNvSpPr>
            <a:spLocks noChangeArrowheads="1"/>
          </p:cNvSpPr>
          <p:nvPr/>
        </p:nvSpPr>
        <p:spPr bwMode="auto">
          <a:xfrm rot="-5400000">
            <a:off x="3201987" y="42211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6">
              <a:lumMod val="5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1" name="Rectangle 449">
            <a:hlinkClick r:id="rId9" action="ppaction://hlinksldjump"/>
          </p:cNvPr>
          <p:cNvSpPr>
            <a:spLocks noChangeArrowheads="1"/>
          </p:cNvSpPr>
          <p:nvPr/>
        </p:nvSpPr>
        <p:spPr bwMode="auto">
          <a:xfrm>
            <a:off x="3487738" y="4470400"/>
            <a:ext cx="404812" cy="40481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N</a:t>
            </a:r>
          </a:p>
        </p:txBody>
      </p:sp>
      <p:sp>
        <p:nvSpPr>
          <p:cNvPr id="280002" name="AutoShape 450"/>
          <p:cNvSpPr>
            <a:spLocks noChangeArrowheads="1"/>
          </p:cNvSpPr>
          <p:nvPr/>
        </p:nvSpPr>
        <p:spPr bwMode="auto">
          <a:xfrm rot="-5400000">
            <a:off x="4933951" y="270827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6">
              <a:lumMod val="5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3" name="Rectangle 451">
            <a:hlinkClick r:id="rId10" action="ppaction://hlinksldjump"/>
          </p:cNvPr>
          <p:cNvSpPr>
            <a:spLocks noChangeArrowheads="1"/>
          </p:cNvSpPr>
          <p:nvPr/>
        </p:nvSpPr>
        <p:spPr bwMode="auto">
          <a:xfrm>
            <a:off x="5219700" y="2957513"/>
            <a:ext cx="404813" cy="4048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solidFill>
                  <a:schemeClr val="bg1"/>
                </a:solidFill>
                <a:latin typeface="Arial" charset="0"/>
              </a:rPr>
              <a:t>CH</a:t>
            </a:r>
            <a:endParaRPr lang="cs-CZ" sz="26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80004" name="AutoShape 452"/>
          <p:cNvSpPr>
            <a:spLocks noChangeArrowheads="1"/>
          </p:cNvSpPr>
          <p:nvPr/>
        </p:nvSpPr>
        <p:spPr bwMode="auto">
          <a:xfrm rot="-5400000">
            <a:off x="4500563" y="34702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6">
              <a:lumMod val="5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5" name="Rectangle 453">
            <a:hlinkClick r:id="rId11" action="ppaction://hlinksldjump"/>
          </p:cNvPr>
          <p:cNvSpPr>
            <a:spLocks noChangeArrowheads="1"/>
          </p:cNvSpPr>
          <p:nvPr/>
        </p:nvSpPr>
        <p:spPr bwMode="auto">
          <a:xfrm>
            <a:off x="4786313" y="3719513"/>
            <a:ext cx="404812" cy="4048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K</a:t>
            </a:r>
          </a:p>
        </p:txBody>
      </p:sp>
      <p:sp>
        <p:nvSpPr>
          <p:cNvPr id="280006" name="AutoShape 454"/>
          <p:cNvSpPr>
            <a:spLocks noChangeArrowheads="1"/>
          </p:cNvSpPr>
          <p:nvPr/>
        </p:nvSpPr>
        <p:spPr bwMode="auto">
          <a:xfrm rot="-5400000">
            <a:off x="5364163" y="34639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6">
              <a:lumMod val="5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7" name="Rectangle 455">
            <a:hlinkClick r:id="rId12" action="ppaction://hlinksldjump"/>
          </p:cNvPr>
          <p:cNvSpPr>
            <a:spLocks noChangeArrowheads="1"/>
          </p:cNvSpPr>
          <p:nvPr/>
        </p:nvSpPr>
        <p:spPr bwMode="auto">
          <a:xfrm>
            <a:off x="5649913" y="3713163"/>
            <a:ext cx="404812" cy="4048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L</a:t>
            </a:r>
          </a:p>
        </p:txBody>
      </p:sp>
      <p:sp>
        <p:nvSpPr>
          <p:cNvPr id="280008" name="AutoShape 456"/>
          <p:cNvSpPr>
            <a:spLocks noChangeArrowheads="1"/>
          </p:cNvSpPr>
          <p:nvPr/>
        </p:nvSpPr>
        <p:spPr bwMode="auto">
          <a:xfrm rot="-5400000">
            <a:off x="4930776" y="422592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6">
              <a:lumMod val="5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9" name="Rectangle 457">
            <a:hlinkClick r:id="rId13" action="ppaction://hlinksldjump"/>
          </p:cNvPr>
          <p:cNvSpPr>
            <a:spLocks noChangeArrowheads="1"/>
          </p:cNvSpPr>
          <p:nvPr/>
        </p:nvSpPr>
        <p:spPr bwMode="auto">
          <a:xfrm>
            <a:off x="5216525" y="4475163"/>
            <a:ext cx="404813" cy="4048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P</a:t>
            </a:r>
          </a:p>
        </p:txBody>
      </p:sp>
      <p:sp>
        <p:nvSpPr>
          <p:cNvPr id="280010" name="AutoShape 458"/>
          <p:cNvSpPr>
            <a:spLocks noChangeArrowheads="1"/>
          </p:cNvSpPr>
          <p:nvPr/>
        </p:nvSpPr>
        <p:spPr bwMode="auto">
          <a:xfrm rot="-5400000">
            <a:off x="4070350" y="42211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6">
              <a:lumMod val="5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1" name="Rectangle 459">
            <a:hlinkClick r:id="rId14" action="ppaction://hlinksldjump"/>
          </p:cNvPr>
          <p:cNvSpPr>
            <a:spLocks noChangeArrowheads="1"/>
          </p:cNvSpPr>
          <p:nvPr/>
        </p:nvSpPr>
        <p:spPr bwMode="auto">
          <a:xfrm>
            <a:off x="4356100" y="4470400"/>
            <a:ext cx="404813" cy="40481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O</a:t>
            </a:r>
          </a:p>
        </p:txBody>
      </p:sp>
      <p:sp>
        <p:nvSpPr>
          <p:cNvPr id="280012" name="AutoShape 460"/>
          <p:cNvSpPr>
            <a:spLocks noChangeArrowheads="1"/>
          </p:cNvSpPr>
          <p:nvPr/>
        </p:nvSpPr>
        <p:spPr bwMode="auto">
          <a:xfrm rot="-5400000">
            <a:off x="3636962" y="49831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6">
              <a:lumMod val="5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3" name="Rectangle 461">
            <a:hlinkClick r:id="rId15" action="ppaction://hlinksldjump"/>
          </p:cNvPr>
          <p:cNvSpPr>
            <a:spLocks noChangeArrowheads="1"/>
          </p:cNvSpPr>
          <p:nvPr/>
        </p:nvSpPr>
        <p:spPr bwMode="auto">
          <a:xfrm>
            <a:off x="3922713" y="5232400"/>
            <a:ext cx="404812" cy="40481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T</a:t>
            </a:r>
          </a:p>
        </p:txBody>
      </p:sp>
      <p:sp>
        <p:nvSpPr>
          <p:cNvPr id="280014" name="AutoShape 462"/>
          <p:cNvSpPr>
            <a:spLocks noChangeArrowheads="1"/>
          </p:cNvSpPr>
          <p:nvPr/>
        </p:nvSpPr>
        <p:spPr bwMode="auto">
          <a:xfrm rot="-5400000">
            <a:off x="4500562" y="49768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6">
              <a:lumMod val="5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5" name="Rectangle 463">
            <a:hlinkClick r:id="rId16" action="ppaction://hlinksldjump"/>
          </p:cNvPr>
          <p:cNvSpPr>
            <a:spLocks noChangeArrowheads="1"/>
          </p:cNvSpPr>
          <p:nvPr/>
        </p:nvSpPr>
        <p:spPr bwMode="auto">
          <a:xfrm>
            <a:off x="4786313" y="5226050"/>
            <a:ext cx="404812" cy="40481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V</a:t>
            </a:r>
          </a:p>
        </p:txBody>
      </p:sp>
      <p:sp>
        <p:nvSpPr>
          <p:cNvPr id="280016" name="AutoShape 464"/>
          <p:cNvSpPr>
            <a:spLocks noChangeArrowheads="1"/>
          </p:cNvSpPr>
          <p:nvPr/>
        </p:nvSpPr>
        <p:spPr bwMode="auto">
          <a:xfrm rot="-5400000">
            <a:off x="2341563" y="42259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6">
              <a:lumMod val="5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7" name="Rectangle 465">
            <a:hlinkClick r:id="rId17" action="ppaction://hlinksldjump"/>
          </p:cNvPr>
          <p:cNvSpPr>
            <a:spLocks noChangeArrowheads="1"/>
          </p:cNvSpPr>
          <p:nvPr/>
        </p:nvSpPr>
        <p:spPr bwMode="auto">
          <a:xfrm>
            <a:off x="2627313" y="4475163"/>
            <a:ext cx="404812" cy="4048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M</a:t>
            </a:r>
          </a:p>
        </p:txBody>
      </p:sp>
      <p:sp>
        <p:nvSpPr>
          <p:cNvPr id="280018" name="AutoShape 466"/>
          <p:cNvSpPr>
            <a:spLocks noChangeArrowheads="1"/>
          </p:cNvSpPr>
          <p:nvPr/>
        </p:nvSpPr>
        <p:spPr bwMode="auto">
          <a:xfrm rot="-5400000">
            <a:off x="1908175" y="49831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6">
              <a:lumMod val="5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9" name="Rectangle 467">
            <a:hlinkClick r:id="rId18" action="ppaction://hlinksldjump"/>
          </p:cNvPr>
          <p:cNvSpPr>
            <a:spLocks noChangeArrowheads="1"/>
          </p:cNvSpPr>
          <p:nvPr/>
        </p:nvSpPr>
        <p:spPr bwMode="auto">
          <a:xfrm>
            <a:off x="2193925" y="5232400"/>
            <a:ext cx="404813" cy="40481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S</a:t>
            </a:r>
          </a:p>
        </p:txBody>
      </p:sp>
      <p:sp>
        <p:nvSpPr>
          <p:cNvPr id="280020" name="AutoShape 468"/>
          <p:cNvSpPr>
            <a:spLocks noChangeArrowheads="1"/>
          </p:cNvSpPr>
          <p:nvPr/>
        </p:nvSpPr>
        <p:spPr bwMode="auto">
          <a:xfrm rot="-5400000">
            <a:off x="2771775" y="49768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6">
              <a:lumMod val="5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21" name="Rectangle 469">
            <a:hlinkClick r:id="rId19" action="ppaction://hlinksldjump"/>
          </p:cNvPr>
          <p:cNvSpPr>
            <a:spLocks noChangeArrowheads="1"/>
          </p:cNvSpPr>
          <p:nvPr/>
        </p:nvSpPr>
        <p:spPr bwMode="auto">
          <a:xfrm>
            <a:off x="3057525" y="5226050"/>
            <a:ext cx="404813" cy="40481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solidFill>
                  <a:schemeClr val="bg1"/>
                </a:solidFill>
                <a:latin typeface="Arial" charset="0"/>
              </a:rPr>
              <a:t>Š</a:t>
            </a:r>
            <a:endParaRPr lang="cs-CZ" sz="26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280022" name="AutoShape 470"/>
          <p:cNvSpPr>
            <a:spLocks noChangeArrowheads="1"/>
          </p:cNvSpPr>
          <p:nvPr/>
        </p:nvSpPr>
        <p:spPr bwMode="auto">
          <a:xfrm rot="-5400000">
            <a:off x="5364162" y="49768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6">
              <a:lumMod val="5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23" name="Rectangle 471">
            <a:hlinkClick r:id="rId20" action="ppaction://hlinksldjump"/>
          </p:cNvPr>
          <p:cNvSpPr>
            <a:spLocks noChangeArrowheads="1"/>
          </p:cNvSpPr>
          <p:nvPr/>
        </p:nvSpPr>
        <p:spPr bwMode="auto">
          <a:xfrm>
            <a:off x="5649913" y="5226050"/>
            <a:ext cx="404812" cy="40481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Z</a:t>
            </a:r>
          </a:p>
        </p:txBody>
      </p:sp>
      <p:sp>
        <p:nvSpPr>
          <p:cNvPr id="280024" name="AutoShape 472"/>
          <p:cNvSpPr>
            <a:spLocks noChangeArrowheads="1"/>
          </p:cNvSpPr>
          <p:nvPr/>
        </p:nvSpPr>
        <p:spPr bwMode="auto">
          <a:xfrm rot="-5400000">
            <a:off x="6227762" y="49704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6">
              <a:lumMod val="5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25" name="Rectangle 473">
            <a:hlinkClick r:id="rId21" action="ppaction://hlinksldjump"/>
          </p:cNvPr>
          <p:cNvSpPr>
            <a:spLocks noChangeArrowheads="1"/>
          </p:cNvSpPr>
          <p:nvPr/>
        </p:nvSpPr>
        <p:spPr bwMode="auto">
          <a:xfrm>
            <a:off x="6513513" y="5219700"/>
            <a:ext cx="404812" cy="40481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solidFill>
                  <a:schemeClr val="bg1"/>
                </a:solidFill>
                <a:latin typeface="Arial" charset="0"/>
              </a:rPr>
              <a:t>Ž</a:t>
            </a:r>
          </a:p>
        </p:txBody>
      </p:sp>
      <p:sp>
        <p:nvSpPr>
          <p:cNvPr id="280026" name="AutoShape 474"/>
          <p:cNvSpPr>
            <a:spLocks noChangeArrowheads="1"/>
          </p:cNvSpPr>
          <p:nvPr/>
        </p:nvSpPr>
        <p:spPr bwMode="auto">
          <a:xfrm rot="-5400000">
            <a:off x="5795963" y="42322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6">
              <a:lumMod val="5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27" name="Rectangle 475">
            <a:hlinkClick r:id="rId22" action="ppaction://hlinksldjump"/>
          </p:cNvPr>
          <p:cNvSpPr>
            <a:spLocks noChangeArrowheads="1"/>
          </p:cNvSpPr>
          <p:nvPr/>
        </p:nvSpPr>
        <p:spPr bwMode="auto">
          <a:xfrm>
            <a:off x="6081713" y="4481513"/>
            <a:ext cx="404812" cy="4048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solidFill>
                  <a:schemeClr val="bg1"/>
                </a:solidFill>
                <a:latin typeface="Arial" charset="0"/>
              </a:rPr>
              <a:t>Ř</a:t>
            </a:r>
            <a:endParaRPr lang="cs-CZ" sz="2600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45" name="AutoShape 333"/>
          <p:cNvSpPr>
            <a:spLocks noChangeArrowheads="1"/>
          </p:cNvSpPr>
          <p:nvPr/>
        </p:nvSpPr>
        <p:spPr bwMode="auto">
          <a:xfrm rot="-5400000">
            <a:off x="972171" y="1196181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13500000" scaled="1"/>
            <a:tileRect/>
          </a:gra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46" name="AutoShape 333"/>
          <p:cNvSpPr>
            <a:spLocks noChangeArrowheads="1"/>
          </p:cNvSpPr>
          <p:nvPr/>
        </p:nvSpPr>
        <p:spPr bwMode="auto">
          <a:xfrm rot="-5400000">
            <a:off x="7164859" y="1268189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00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xmlns="" val="3341508100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798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88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798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88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799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88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799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0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99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799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2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2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2799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9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799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6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4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35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4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799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1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42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5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2799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8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9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0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4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5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6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799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7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799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0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81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6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87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8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8"/>
                  </p:tgtEl>
                </p:cond>
              </p:nextCondLst>
            </p:seq>
            <p:seq concurrent="1" nextAc="seek">
              <p:cTn id="189" restart="whenNotActive" fill="hold" evtFilter="cancelBubble" nodeType="interactiveSeq">
                <p:stCondLst>
                  <p:cond evt="onClick" delay="0">
                    <p:tgtEl>
                      <p:spTgt spid="2799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0" fill="hold">
                      <p:stCondLst>
                        <p:cond delay="0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3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94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5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9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2800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0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2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6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07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8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2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13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4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0"/>
                  </p:tgtEl>
                </p:cond>
              </p:nextCondLst>
            </p:seq>
            <p:seq concurrent="1" nextAc="seek">
              <p:cTn id="215" restart="whenNotActive" fill="hold" evtFilter="cancelBubble" nodeType="interactiveSeq">
                <p:stCondLst>
                  <p:cond evt="onClick" delay="0">
                    <p:tgtEl>
                      <p:spTgt spid="2800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6" fill="hold">
                      <p:stCondLst>
                        <p:cond delay="0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9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1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2800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6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27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8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2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3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4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8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39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0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2"/>
                  </p:tgtEl>
                </p:cond>
              </p:nextCondLst>
            </p:seq>
            <p:seq concurrent="1" nextAc="seek">
              <p:cTn id="241" restart="whenNotActive" fill="hold" evtFilter="cancelBubble" nodeType="interactiveSeq">
                <p:stCondLst>
                  <p:cond evt="onClick" delay="0">
                    <p:tgtEl>
                      <p:spTgt spid="2800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2" fill="hold">
                      <p:stCondLst>
                        <p:cond delay="0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5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46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7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3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2800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2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53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4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8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59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0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4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65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6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4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2800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1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72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3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5"/>
                  </p:tgtEl>
                </p:cond>
              </p:nextCondLst>
            </p:seq>
            <p:seq concurrent="1" nextAc="seek">
              <p:cTn id="274" restart="whenNotActive" fill="hold" evtFilter="cancelBubble" nodeType="interactiveSeq">
                <p:stCondLst>
                  <p:cond evt="onClick" delay="0">
                    <p:tgtEl>
                      <p:spTgt spid="2800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5" fill="hold">
                      <p:stCondLst>
                        <p:cond delay="0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8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79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0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1" fill="hold">
                      <p:stCondLst>
                        <p:cond delay="indefinite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4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5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6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0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91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2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6"/>
                  </p:tgtEl>
                </p:cond>
              </p:nextCondLst>
            </p:seq>
            <p:seq concurrent="1" nextAc="seek">
              <p:cTn id="293" restart="whenNotActive" fill="hold" evtFilter="cancelBubble" nodeType="interactiveSeq">
                <p:stCondLst>
                  <p:cond evt="onClick" delay="0">
                    <p:tgtEl>
                      <p:spTgt spid="2800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4" fill="hold">
                      <p:stCondLst>
                        <p:cond delay="0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7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98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9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7"/>
                  </p:tgtEl>
                </p:cond>
              </p:nextCondLst>
            </p:seq>
            <p:seq concurrent="1" nextAc="seek">
              <p:cTn id="300" restart="whenNotActive" fill="hold" evtFilter="cancelBubble" nodeType="interactiveSeq">
                <p:stCondLst>
                  <p:cond evt="onClick" delay="0">
                    <p:tgtEl>
                      <p:spTgt spid="2800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1" fill="hold">
                      <p:stCondLst>
                        <p:cond delay="0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4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05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6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7" fill="hold">
                      <p:stCondLst>
                        <p:cond delay="indefinite"/>
                      </p:stCondLst>
                      <p:childTnLst>
                        <p:par>
                          <p:cTn id="308" fill="hold">
                            <p:stCondLst>
                              <p:cond delay="0"/>
                            </p:stCondLst>
                            <p:childTnLst>
                              <p:par>
                                <p:cTn id="3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0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1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2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3" fill="hold">
                      <p:stCondLst>
                        <p:cond delay="indefinite"/>
                      </p:stCondLst>
                      <p:childTnLst>
                        <p:par>
                          <p:cTn id="314" fill="hold">
                            <p:stCondLst>
                              <p:cond delay="0"/>
                            </p:stCondLst>
                            <p:childTnLst>
                              <p:par>
                                <p:cTn id="3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6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17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8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8"/>
                  </p:tgtEl>
                </p:cond>
              </p:nextCondLst>
            </p:seq>
            <p:seq concurrent="1" nextAc="seek">
              <p:cTn id="319" restart="whenNotActive" fill="hold" evtFilter="cancelBubble" nodeType="interactiveSeq">
                <p:stCondLst>
                  <p:cond evt="onClick" delay="0">
                    <p:tgtEl>
                      <p:spTgt spid="2800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0" fill="hold">
                      <p:stCondLst>
                        <p:cond delay="0"/>
                      </p:stCondLst>
                      <p:childTnLst>
                        <p:par>
                          <p:cTn id="321" fill="hold">
                            <p:stCondLst>
                              <p:cond delay="0"/>
                            </p:stCondLst>
                            <p:childTnLst>
                              <p:par>
                                <p:cTn id="3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3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24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5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9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2800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0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31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2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3" fill="hold">
                      <p:stCondLst>
                        <p:cond delay="indefinite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6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7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8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9" fill="hold">
                      <p:stCondLst>
                        <p:cond delay="indefinite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2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43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4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0"/>
                  </p:tgtEl>
                </p:cond>
              </p:nextCondLst>
            </p:seq>
            <p:seq concurrent="1" nextAc="seek">
              <p:cTn id="345" restart="whenNotActive" fill="hold" evtFilter="cancelBubble" nodeType="interactiveSeq">
                <p:stCondLst>
                  <p:cond evt="onClick" delay="0">
                    <p:tgtEl>
                      <p:spTgt spid="2800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6" fill="hold">
                      <p:stCondLst>
                        <p:cond delay="0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9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50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1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1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2800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57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9" fill="hold">
                      <p:stCondLst>
                        <p:cond delay="indefinite"/>
                      </p:stCondLst>
                      <p:childTnLst>
                        <p:par>
                          <p:cTn id="360" fill="hold">
                            <p:stCondLst>
                              <p:cond delay="0"/>
                            </p:stCondLst>
                            <p:childTnLst>
                              <p:par>
                                <p:cTn id="3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2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63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4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5" fill="hold">
                      <p:stCondLst>
                        <p:cond delay="indefinite"/>
                      </p:stCondLst>
                      <p:childTnLst>
                        <p:par>
                          <p:cTn id="366" fill="hold">
                            <p:stCondLst>
                              <p:cond delay="0"/>
                            </p:stCondLst>
                            <p:childTnLst>
                              <p:par>
                                <p:cTn id="3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8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69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0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2"/>
                  </p:tgtEl>
                </p:cond>
              </p:nextCondLst>
            </p:seq>
            <p:seq concurrent="1" nextAc="seek">
              <p:cTn id="371" restart="whenNotActive" fill="hold" evtFilter="cancelBubble" nodeType="interactiveSeq">
                <p:stCondLst>
                  <p:cond evt="onClick" delay="0">
                    <p:tgtEl>
                      <p:spTgt spid="2800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2" fill="hold">
                      <p:stCondLst>
                        <p:cond delay="0"/>
                      </p:stCondLst>
                      <p:childTnLst>
                        <p:par>
                          <p:cTn id="373" fill="hold">
                            <p:stCondLst>
                              <p:cond delay="0"/>
                            </p:stCondLst>
                            <p:childTnLst>
                              <p:par>
                                <p:cTn id="3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5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76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7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3"/>
                  </p:tgtEl>
                </p:cond>
              </p:nextCondLst>
            </p:seq>
            <p:seq concurrent="1" nextAc="seek">
              <p:cTn id="378" restart="whenNotActive" fill="hold" evtFilter="cancelBubble" nodeType="interactiveSeq">
                <p:stCondLst>
                  <p:cond evt="onClick" delay="0">
                    <p:tgtEl>
                      <p:spTgt spid="2800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9" fill="hold">
                      <p:stCondLst>
                        <p:cond delay="0"/>
                      </p:stCondLst>
                      <p:childTnLst>
                        <p:par>
                          <p:cTn id="380" fill="hold">
                            <p:stCondLst>
                              <p:cond delay="0"/>
                            </p:stCondLst>
                            <p:childTnLst>
                              <p:par>
                                <p:cTn id="3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2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83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4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5" fill="hold">
                      <p:stCondLst>
                        <p:cond delay="indefinite"/>
                      </p:stCondLst>
                      <p:childTnLst>
                        <p:par>
                          <p:cTn id="386" fill="hold">
                            <p:stCondLst>
                              <p:cond delay="0"/>
                            </p:stCondLst>
                            <p:childTnLst>
                              <p:par>
                                <p:cTn id="3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8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89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0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1" fill="hold">
                      <p:stCondLst>
                        <p:cond delay="indefinite"/>
                      </p:stCondLst>
                      <p:childTnLst>
                        <p:par>
                          <p:cTn id="392" fill="hold">
                            <p:stCondLst>
                              <p:cond delay="0"/>
                            </p:stCondLst>
                            <p:childTnLst>
                              <p:par>
                                <p:cTn id="3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4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95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6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4"/>
                  </p:tgtEl>
                </p:cond>
              </p:nextCondLst>
            </p:seq>
            <p:seq concurrent="1" nextAc="seek">
              <p:cTn id="397" restart="whenNotActive" fill="hold" evtFilter="cancelBubble" nodeType="interactiveSeq">
                <p:stCondLst>
                  <p:cond evt="onClick" delay="0">
                    <p:tgtEl>
                      <p:spTgt spid="2800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8" fill="hold">
                      <p:stCondLst>
                        <p:cond delay="0"/>
                      </p:stCondLst>
                      <p:childTnLst>
                        <p:par>
                          <p:cTn id="399" fill="hold">
                            <p:stCondLst>
                              <p:cond delay="0"/>
                            </p:stCondLst>
                            <p:childTnLst>
                              <p:par>
                                <p:cTn id="4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1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02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3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5"/>
                  </p:tgtEl>
                </p:cond>
              </p:nextCondLst>
            </p:seq>
            <p:seq concurrent="1" nextAc="seek">
              <p:cTn id="404" restart="whenNotActive" fill="hold" evtFilter="cancelBubble" nodeType="interactiveSeq">
                <p:stCondLst>
                  <p:cond evt="onClick" delay="0">
                    <p:tgtEl>
                      <p:spTgt spid="2800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5" fill="hold">
                      <p:stCondLst>
                        <p:cond delay="0"/>
                      </p:stCondLst>
                      <p:childTnLst>
                        <p:par>
                          <p:cTn id="406" fill="hold">
                            <p:stCondLst>
                              <p:cond delay="0"/>
                            </p:stCondLst>
                            <p:childTnLst>
                              <p:par>
                                <p:cTn id="4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09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0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1" fill="hold">
                      <p:stCondLst>
                        <p:cond delay="indefinite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4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5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6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7" fill="hold">
                      <p:stCondLst>
                        <p:cond delay="indefinite"/>
                      </p:stCondLst>
                      <p:childTnLst>
                        <p:par>
                          <p:cTn id="418" fill="hold">
                            <p:stCondLst>
                              <p:cond delay="0"/>
                            </p:stCondLst>
                            <p:childTnLst>
                              <p:par>
                                <p:cTn id="4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0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21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2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6"/>
                  </p:tgtEl>
                </p:cond>
              </p:nextCondLst>
            </p:seq>
            <p:seq concurrent="1" nextAc="seek">
              <p:cTn id="423" restart="whenNotActive" fill="hold" evtFilter="cancelBubble" nodeType="interactiveSeq">
                <p:stCondLst>
                  <p:cond evt="onClick" delay="0">
                    <p:tgtEl>
                      <p:spTgt spid="2800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4" fill="hold">
                      <p:stCondLst>
                        <p:cond delay="0"/>
                      </p:stCondLst>
                      <p:childTnLst>
                        <p:par>
                          <p:cTn id="425" fill="hold">
                            <p:stCondLst>
                              <p:cond delay="0"/>
                            </p:stCondLst>
                            <p:childTnLst>
                              <p:par>
                                <p:cTn id="4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7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2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9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7"/>
                  </p:tgtEl>
                </p:cond>
              </p:nextCondLst>
            </p:seq>
            <p:seq concurrent="1" nextAc="seek">
              <p:cTn id="430" restart="whenNotActive" fill="hold" evtFilter="cancelBubble" nodeType="interactiveSeq">
                <p:stCondLst>
                  <p:cond evt="onClick" delay="0">
                    <p:tgtEl>
                      <p:spTgt spid="2800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1" fill="hold">
                      <p:stCondLst>
                        <p:cond delay="0"/>
                      </p:stCondLst>
                      <p:childTnLst>
                        <p:par>
                          <p:cTn id="432" fill="hold">
                            <p:stCondLst>
                              <p:cond delay="0"/>
                            </p:stCondLst>
                            <p:childTnLst>
                              <p:par>
                                <p:cTn id="4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4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35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6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7" fill="hold">
                      <p:stCondLst>
                        <p:cond delay="indefinite"/>
                      </p:stCondLst>
                      <p:childTnLst>
                        <p:par>
                          <p:cTn id="438" fill="hold">
                            <p:stCondLst>
                              <p:cond delay="0"/>
                            </p:stCondLst>
                            <p:childTnLst>
                              <p:par>
                                <p:cTn id="4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0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41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2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3" fill="hold">
                      <p:stCondLst>
                        <p:cond delay="indefinite"/>
                      </p:stCondLst>
                      <p:childTnLst>
                        <p:par>
                          <p:cTn id="444" fill="hold">
                            <p:stCondLst>
                              <p:cond delay="0"/>
                            </p:stCondLst>
                            <p:childTnLst>
                              <p:par>
                                <p:cTn id="4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6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47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8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8"/>
                  </p:tgtEl>
                </p:cond>
              </p:nextCondLst>
            </p:seq>
            <p:seq concurrent="1" nextAc="seek">
              <p:cTn id="449" restart="whenNotActive" fill="hold" evtFilter="cancelBubble" nodeType="interactiveSeq">
                <p:stCondLst>
                  <p:cond evt="onClick" delay="0">
                    <p:tgtEl>
                      <p:spTgt spid="2800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0" fill="hold">
                      <p:stCondLst>
                        <p:cond delay="0"/>
                      </p:stCondLst>
                      <p:childTnLst>
                        <p:par>
                          <p:cTn id="451" fill="hold">
                            <p:stCondLst>
                              <p:cond delay="0"/>
                            </p:stCondLst>
                            <p:childTnLst>
                              <p:par>
                                <p:cTn id="4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3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54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5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9"/>
                  </p:tgtEl>
                </p:cond>
              </p:nextCondLst>
            </p:seq>
            <p:seq concurrent="1" nextAc="seek">
              <p:cTn id="456" restart="whenNotActive" fill="hold" evtFilter="cancelBubble" nodeType="interactiveSeq">
                <p:stCondLst>
                  <p:cond evt="onClick" delay="0">
                    <p:tgtEl>
                      <p:spTgt spid="2800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7" fill="hold">
                      <p:stCondLst>
                        <p:cond delay="0"/>
                      </p:stCondLst>
                      <p:childTnLst>
                        <p:par>
                          <p:cTn id="458" fill="hold">
                            <p:stCondLst>
                              <p:cond delay="0"/>
                            </p:stCondLst>
                            <p:childTnLst>
                              <p:par>
                                <p:cTn id="4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0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61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2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3" fill="hold">
                      <p:stCondLst>
                        <p:cond delay="indefinite"/>
                      </p:stCondLst>
                      <p:childTnLst>
                        <p:par>
                          <p:cTn id="464" fill="hold">
                            <p:stCondLst>
                              <p:cond delay="0"/>
                            </p:stCondLst>
                            <p:childTnLst>
                              <p:par>
                                <p:cTn id="4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6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7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8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9" fill="hold">
                      <p:stCondLst>
                        <p:cond delay="indefinite"/>
                      </p:stCondLst>
                      <p:childTnLst>
                        <p:par>
                          <p:cTn id="470" fill="hold">
                            <p:stCondLst>
                              <p:cond delay="0"/>
                            </p:stCondLst>
                            <p:childTnLst>
                              <p:par>
                                <p:cTn id="4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2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73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4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0"/>
                  </p:tgtEl>
                </p:cond>
              </p:nextCondLst>
            </p:seq>
            <p:seq concurrent="1" nextAc="seek">
              <p:cTn id="475" restart="whenNotActive" fill="hold" evtFilter="cancelBubble" nodeType="interactiveSeq">
                <p:stCondLst>
                  <p:cond evt="onClick" delay="0">
                    <p:tgtEl>
                      <p:spTgt spid="2800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6" fill="hold">
                      <p:stCondLst>
                        <p:cond delay="0"/>
                      </p:stCondLst>
                      <p:childTnLst>
                        <p:par>
                          <p:cTn id="477" fill="hold">
                            <p:stCondLst>
                              <p:cond delay="0"/>
                            </p:stCondLst>
                            <p:childTnLst>
                              <p:par>
                                <p:cTn id="4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9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80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1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1"/>
                  </p:tgtEl>
                </p:cond>
              </p:nextCondLst>
            </p:seq>
            <p:seq concurrent="1" nextAc="seek">
              <p:cTn id="482" restart="whenNotActive" fill="hold" evtFilter="cancelBubble" nodeType="interactiveSeq">
                <p:stCondLst>
                  <p:cond evt="onClick" delay="0">
                    <p:tgtEl>
                      <p:spTgt spid="2800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3" fill="hold">
                      <p:stCondLst>
                        <p:cond delay="0"/>
                      </p:stCondLst>
                      <p:childTnLst>
                        <p:par>
                          <p:cTn id="484" fill="hold">
                            <p:stCondLst>
                              <p:cond delay="0"/>
                            </p:stCondLst>
                            <p:childTnLst>
                              <p:par>
                                <p:cTn id="4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6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87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8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9" fill="hold">
                      <p:stCondLst>
                        <p:cond delay="indefinite"/>
                      </p:stCondLst>
                      <p:childTnLst>
                        <p:par>
                          <p:cTn id="490" fill="hold">
                            <p:stCondLst>
                              <p:cond delay="0"/>
                            </p:stCondLst>
                            <p:childTnLst>
                              <p:par>
                                <p:cTn id="4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2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3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4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5" fill="hold">
                      <p:stCondLst>
                        <p:cond delay="indefinite"/>
                      </p:stCondLst>
                      <p:childTnLst>
                        <p:par>
                          <p:cTn id="496" fill="hold">
                            <p:stCondLst>
                              <p:cond delay="0"/>
                            </p:stCondLst>
                            <p:childTnLst>
                              <p:par>
                                <p:cTn id="4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8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99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0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2"/>
                  </p:tgtEl>
                </p:cond>
              </p:nextCondLst>
            </p:seq>
            <p:seq concurrent="1" nextAc="seek">
              <p:cTn id="501" restart="whenNotActive" fill="hold" evtFilter="cancelBubble" nodeType="interactiveSeq">
                <p:stCondLst>
                  <p:cond evt="onClick" delay="0">
                    <p:tgtEl>
                      <p:spTgt spid="2800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2" fill="hold">
                      <p:stCondLst>
                        <p:cond delay="0"/>
                      </p:stCondLst>
                      <p:childTnLst>
                        <p:par>
                          <p:cTn id="503" fill="hold">
                            <p:stCondLst>
                              <p:cond delay="0"/>
                            </p:stCondLst>
                            <p:childTnLst>
                              <p:par>
                                <p:cTn id="5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5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06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7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3"/>
                  </p:tgtEl>
                </p:cond>
              </p:nextCondLst>
            </p:seq>
            <p:seq concurrent="1" nextAc="seek">
              <p:cTn id="508" restart="whenNotActive" fill="hold" evtFilter="cancelBubble" nodeType="interactiveSeq">
                <p:stCondLst>
                  <p:cond evt="onClick" delay="0">
                    <p:tgtEl>
                      <p:spTgt spid="280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9" fill="hold">
                      <p:stCondLst>
                        <p:cond delay="0"/>
                      </p:stCondLst>
                      <p:childTnLst>
                        <p:par>
                          <p:cTn id="510" fill="hold">
                            <p:stCondLst>
                              <p:cond delay="0"/>
                            </p:stCondLst>
                            <p:childTnLst>
                              <p:par>
                                <p:cTn id="5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2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13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4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5" fill="hold">
                      <p:stCondLst>
                        <p:cond delay="indefinite"/>
                      </p:stCondLst>
                      <p:childTnLst>
                        <p:par>
                          <p:cTn id="516" fill="hold">
                            <p:stCondLst>
                              <p:cond delay="0"/>
                            </p:stCondLst>
                            <p:childTnLst>
                              <p:par>
                                <p:cTn id="5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8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19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0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1" fill="hold">
                      <p:stCondLst>
                        <p:cond delay="indefinite"/>
                      </p:stCondLst>
                      <p:childTnLst>
                        <p:par>
                          <p:cTn id="522" fill="hold">
                            <p:stCondLst>
                              <p:cond delay="0"/>
                            </p:stCondLst>
                            <p:childTnLst>
                              <p:par>
                                <p:cTn id="5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4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25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6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4"/>
                  </p:tgtEl>
                </p:cond>
              </p:nextCondLst>
            </p:seq>
            <p:seq concurrent="1" nextAc="seek">
              <p:cTn id="527" restart="whenNotActive" fill="hold" evtFilter="cancelBubble" nodeType="interactiveSeq">
                <p:stCondLst>
                  <p:cond evt="onClick" delay="0">
                    <p:tgtEl>
                      <p:spTgt spid="280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8" fill="hold">
                      <p:stCondLst>
                        <p:cond delay="0"/>
                      </p:stCondLst>
                      <p:childTnLst>
                        <p:par>
                          <p:cTn id="529" fill="hold">
                            <p:stCondLst>
                              <p:cond delay="0"/>
                            </p:stCondLst>
                            <p:childTnLst>
                              <p:par>
                                <p:cTn id="5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1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32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3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5"/>
                  </p:tgtEl>
                </p:cond>
              </p:nextCondLst>
            </p:seq>
            <p:seq concurrent="1" nextAc="seek">
              <p:cTn id="534" restart="whenNotActive" fill="hold" evtFilter="cancelBubble" nodeType="interactiveSeq">
                <p:stCondLst>
                  <p:cond evt="onClick" delay="0">
                    <p:tgtEl>
                      <p:spTgt spid="280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5" fill="hold">
                      <p:stCondLst>
                        <p:cond delay="0"/>
                      </p:stCondLst>
                      <p:childTnLst>
                        <p:par>
                          <p:cTn id="536" fill="hold">
                            <p:stCondLst>
                              <p:cond delay="0"/>
                            </p:stCondLst>
                            <p:childTnLst>
                              <p:par>
                                <p:cTn id="5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8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39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0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1" fill="hold">
                      <p:stCondLst>
                        <p:cond delay="indefinite"/>
                      </p:stCondLst>
                      <p:childTnLst>
                        <p:par>
                          <p:cTn id="542" fill="hold">
                            <p:stCondLst>
                              <p:cond delay="0"/>
                            </p:stCondLst>
                            <p:childTnLst>
                              <p:par>
                                <p:cTn id="5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4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5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6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7" fill="hold">
                      <p:stCondLst>
                        <p:cond delay="indefinite"/>
                      </p:stCondLst>
                      <p:childTnLst>
                        <p:par>
                          <p:cTn id="548" fill="hold">
                            <p:stCondLst>
                              <p:cond delay="0"/>
                            </p:stCondLst>
                            <p:childTnLst>
                              <p:par>
                                <p:cTn id="5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0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51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2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6"/>
                  </p:tgtEl>
                </p:cond>
              </p:nextCondLst>
            </p:seq>
            <p:seq concurrent="1" nextAc="seek">
              <p:cTn id="553" restart="whenNotActive" fill="hold" evtFilter="cancelBubble" nodeType="interactiveSeq">
                <p:stCondLst>
                  <p:cond evt="onClick" delay="0">
                    <p:tgtEl>
                      <p:spTgt spid="280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4" fill="hold">
                      <p:stCondLst>
                        <p:cond delay="0"/>
                      </p:stCondLst>
                      <p:childTnLst>
                        <p:par>
                          <p:cTn id="555" fill="hold">
                            <p:stCondLst>
                              <p:cond delay="0"/>
                            </p:stCondLst>
                            <p:childTnLst>
                              <p:par>
                                <p:cTn id="5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7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58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9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7"/>
                  </p:tgtEl>
                </p:cond>
              </p:nextCondLst>
            </p:seq>
            <p:seq concurrent="1" nextAc="seek">
              <p:cTn id="56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1" fill="hold">
                      <p:stCondLst>
                        <p:cond delay="0"/>
                      </p:stCondLst>
                      <p:childTnLst>
                        <p:par>
                          <p:cTn id="562" fill="hold">
                            <p:stCondLst>
                              <p:cond delay="0"/>
                            </p:stCondLst>
                            <p:childTnLst>
                              <p:par>
                                <p:cTn id="5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6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7" fill="hold">
                      <p:stCondLst>
                        <p:cond delay="indefinite"/>
                      </p:stCondLst>
                      <p:childTnLst>
                        <p:par>
                          <p:cTn id="568" fill="hold">
                            <p:stCondLst>
                              <p:cond delay="0"/>
                            </p:stCondLst>
                            <p:childTnLst>
                              <p:par>
                                <p:cTn id="5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3" fill="hold">
                      <p:stCondLst>
                        <p:cond delay="indefinite"/>
                      </p:stCondLst>
                      <p:childTnLst>
                        <p:par>
                          <p:cTn id="574" fill="hold">
                            <p:stCondLst>
                              <p:cond delay="0"/>
                            </p:stCondLst>
                            <p:childTnLst>
                              <p:par>
                                <p:cTn id="5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7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579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0" fill="hold">
                      <p:stCondLst>
                        <p:cond delay="0"/>
                      </p:stCondLst>
                      <p:childTnLst>
                        <p:par>
                          <p:cTn id="581" fill="hold">
                            <p:stCondLst>
                              <p:cond delay="0"/>
                            </p:stCondLst>
                            <p:childTnLst>
                              <p:par>
                                <p:cTn id="5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8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6" fill="hold">
                      <p:stCondLst>
                        <p:cond delay="indefinite"/>
                      </p:stCondLst>
                      <p:childTnLst>
                        <p:par>
                          <p:cTn id="587" fill="hold">
                            <p:stCondLst>
                              <p:cond delay="0"/>
                            </p:stCondLst>
                            <p:childTnLst>
                              <p:par>
                                <p:cTn id="5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9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2" fill="hold">
                      <p:stCondLst>
                        <p:cond delay="indefinite"/>
                      </p:stCondLst>
                      <p:childTnLst>
                        <p:par>
                          <p:cTn id="593" fill="hold">
                            <p:stCondLst>
                              <p:cond delay="0"/>
                            </p:stCondLst>
                            <p:childTnLst>
                              <p:par>
                                <p:cTn id="5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9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960519" cy="156966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Comic Sans MS" pitchFamily="66" charset="0"/>
              </a:rPr>
              <a:t>B</a:t>
            </a:r>
            <a:endParaRPr lang="cs-CZ" sz="96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059832" y="4581128"/>
            <a:ext cx="2252540" cy="707886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bílkoviny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5125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19672" y="2924944"/>
            <a:ext cx="59766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Jaké živiny se štěpí </a:t>
            </a:r>
            <a:r>
              <a:rPr lang="cs-CZ" sz="4000" dirty="0" smtClean="0">
                <a:latin typeface="Comic Sans MS" pitchFamily="66" charset="0"/>
              </a:rPr>
              <a:t>                v </a:t>
            </a:r>
            <a:r>
              <a:rPr lang="cs-CZ" sz="4000" dirty="0" smtClean="0">
                <a:latin typeface="Comic Sans MS" pitchFamily="66" charset="0"/>
              </a:rPr>
              <a:t>žaludku?</a:t>
            </a:r>
            <a:endParaRPr lang="cs-CZ" sz="4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736177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926857" cy="1569660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Comic Sans MS" pitchFamily="66" charset="0"/>
              </a:rPr>
              <a:t>C</a:t>
            </a:r>
            <a:endParaRPr lang="cs-CZ" sz="96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132138" y="4251395"/>
            <a:ext cx="1505540" cy="707886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cukry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149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99592" y="2708920"/>
            <a:ext cx="734834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Jaké živiny se štěpí v ústní dutině?</a:t>
            </a:r>
            <a:endParaRPr lang="cs-CZ" sz="4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97881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1"/>
          <p:cNvSpPr txBox="1">
            <a:spLocks noChangeArrowheads="1"/>
          </p:cNvSpPr>
          <p:nvPr/>
        </p:nvSpPr>
        <p:spPr bwMode="auto">
          <a:xfrm>
            <a:off x="827088" y="2819400"/>
            <a:ext cx="7345312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jmenuje první část tenkého střeva?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72730" cy="1569660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Comic Sans MS" pitchFamily="66" charset="0"/>
              </a:rPr>
              <a:t>D</a:t>
            </a:r>
            <a:endParaRPr lang="cs-CZ" sz="96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725540" y="4725144"/>
            <a:ext cx="2727029" cy="707886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dvanáctník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173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344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21433" cy="1569660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Comic Sans MS" pitchFamily="66" charset="0"/>
              </a:rPr>
              <a:t>G</a:t>
            </a:r>
            <a:endParaRPr lang="cs-CZ" sz="96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131840" y="4581128"/>
            <a:ext cx="1949573" cy="707886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glukóza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19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47664" y="2996952"/>
            <a:ext cx="57606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Jaká je hlavní živina svalů?</a:t>
            </a:r>
            <a:endParaRPr lang="cs-CZ" sz="4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8083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40306" y="2636912"/>
            <a:ext cx="7593746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Z jaké svalové tkáně je vnitřní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svěrač konečníku?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9219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130438" cy="1569660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Comic Sans MS" pitchFamily="66" charset="0"/>
              </a:rPr>
              <a:t>H</a:t>
            </a:r>
            <a:endParaRPr lang="cs-CZ" sz="96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915816" y="4797152"/>
            <a:ext cx="1744388" cy="707886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hladké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221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27352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1011865" y="2420938"/>
            <a:ext cx="6899646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Jaká kyselina v žaludku ničí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choroboplodné zárodky?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1024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872629" cy="1569660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Comic Sans MS" pitchFamily="66" charset="0"/>
              </a:rPr>
              <a:t>CH</a:t>
            </a:r>
            <a:endParaRPr lang="cs-CZ" sz="96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303463" y="4251325"/>
            <a:ext cx="3695242" cy="707886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chlorovodíková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245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6570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3708400" y="457200"/>
            <a:ext cx="857927" cy="1569660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Comic Sans MS" pitchFamily="66" charset="0"/>
              </a:rPr>
              <a:t>I</a:t>
            </a:r>
            <a:endParaRPr lang="cs-CZ" sz="96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419872" y="4653136"/>
            <a:ext cx="1694695" cy="707886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inzulín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1269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3688" y="2708920"/>
            <a:ext cx="56886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Jaký hormon vylučuje slinivka břišní?</a:t>
            </a:r>
            <a:endParaRPr lang="cs-CZ" sz="4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85494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03300" cy="1570037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chemeClr val="bg1"/>
                </a:solidFill>
                <a:latin typeface="Comic Sans MS" pitchFamily="66" charset="0"/>
              </a:rPr>
              <a:t>J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923928" y="4653136"/>
            <a:ext cx="1406154" cy="707886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játra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2293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79712" y="2780928"/>
            <a:ext cx="59046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jmenuje největší trávicí žláza v těle?</a:t>
            </a:r>
            <a:endParaRPr lang="cs-CZ" sz="4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0941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3708400" y="457200"/>
            <a:ext cx="936625" cy="1570038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chemeClr val="bg1"/>
                </a:solidFill>
                <a:latin typeface="Comic Sans MS" pitchFamily="66" charset="0"/>
              </a:rPr>
              <a:t>K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267744" y="4581128"/>
            <a:ext cx="332174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Kloub kyčelní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331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84875"/>
            <a:ext cx="3584575" cy="523875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2492896"/>
            <a:ext cx="74168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jmenuje orgán TS, kde se shromažďují nestrávené zbytky potravy?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275856" y="4797152"/>
            <a:ext cx="2281394" cy="707886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konečník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27688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862013" cy="1570037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chemeClr val="bg1"/>
                </a:solidFill>
                <a:latin typeface="Comic Sans MS" pitchFamily="66" charset="0"/>
              </a:rPr>
              <a:t>L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707904" y="4725144"/>
            <a:ext cx="1588897" cy="707886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lačník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4341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18085" y="2348880"/>
            <a:ext cx="59046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jmenuje část tenkého střeva, kde se nikdy nenajde potrava? </a:t>
            </a:r>
            <a:endParaRPr lang="cs-CZ" sz="4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7491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271588" cy="1570037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chemeClr val="bg1"/>
                </a:solidFill>
                <a:latin typeface="Comic Sans MS" pitchFamily="66" charset="0"/>
              </a:rPr>
              <a:t>M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419872" y="4437112"/>
            <a:ext cx="1846980" cy="707886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mléčná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5365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75656" y="2420888"/>
            <a:ext cx="63367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Jaká kyselina je odpadní látkou při práci svalů?</a:t>
            </a:r>
            <a:endParaRPr lang="cs-CZ" sz="4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0282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184275" cy="1570037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chemeClr val="bg1"/>
                </a:solidFill>
                <a:latin typeface="Comic Sans MS" pitchFamily="66" charset="0"/>
              </a:rPr>
              <a:t>N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347864" y="4365104"/>
            <a:ext cx="2013693" cy="707886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nervová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6389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95736" y="2633076"/>
            <a:ext cx="51125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Která soustava řídí svalstvo? </a:t>
            </a:r>
            <a:endParaRPr lang="cs-CZ" sz="4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20690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ovéPole 2"/>
          <p:cNvSpPr txBox="1">
            <a:spLocks noChangeArrowheads="1"/>
          </p:cNvSpPr>
          <p:nvPr/>
        </p:nvSpPr>
        <p:spPr bwMode="auto">
          <a:xfrm>
            <a:off x="3599892" y="411163"/>
            <a:ext cx="1166813" cy="1570037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chemeClr val="bg1"/>
                </a:solidFill>
                <a:latin typeface="Comic Sans MS" pitchFamily="66" charset="0"/>
              </a:rPr>
              <a:t>O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923928" y="4365104"/>
            <a:ext cx="1237839" cy="707886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opar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7413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2427" y="2586042"/>
            <a:ext cx="75608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jmenuje virové onemocnění rtu?</a:t>
            </a:r>
            <a:endParaRPr lang="cs-CZ" sz="4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7219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839788" cy="1570037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chemeClr val="bg1"/>
                </a:solidFill>
                <a:latin typeface="Comic Sans MS" pitchFamily="66" charset="0"/>
              </a:rPr>
              <a:t>P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520329" y="4483250"/>
            <a:ext cx="1677062" cy="707886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pepsin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843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2420888"/>
            <a:ext cx="65527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Jaký enzym vylučuje stěna žaludku?</a:t>
            </a:r>
            <a:endParaRPr lang="cs-CZ" sz="4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29364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ovéPole 1"/>
          <p:cNvSpPr txBox="1">
            <a:spLocks noChangeArrowheads="1"/>
          </p:cNvSpPr>
          <p:nvPr/>
        </p:nvSpPr>
        <p:spPr bwMode="auto">
          <a:xfrm>
            <a:off x="1014031" y="2492896"/>
            <a:ext cx="6622327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Jmenuj druh zubu trvalého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 i mléčného chrupu</a:t>
            </a:r>
            <a:r>
              <a:rPr lang="cs-CZ" sz="3600" dirty="0" smtClean="0">
                <a:latin typeface="Comic Sans MS" pitchFamily="66" charset="0"/>
              </a:rPr>
              <a:t>.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19459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973138" cy="1570037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Comic Sans MS" pitchFamily="66" charset="0"/>
              </a:rPr>
              <a:t>Ř</a:t>
            </a:r>
            <a:endParaRPr lang="cs-CZ" sz="96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297127" y="4221088"/>
            <a:ext cx="1795684" cy="707886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řezáky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9461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655322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38225" cy="1570037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chemeClr val="bg1"/>
                </a:solidFill>
                <a:latin typeface="Comic Sans MS" pitchFamily="66" charset="0"/>
              </a:rPr>
              <a:t>S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419872" y="4539027"/>
            <a:ext cx="2496196" cy="707886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ve slinách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0485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83694" y="2586042"/>
            <a:ext cx="49685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Kde je obsažen ptyalin?</a:t>
            </a:r>
            <a:endParaRPr lang="cs-CZ" sz="4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7724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ovéPole 1"/>
          <p:cNvSpPr txBox="1">
            <a:spLocks noChangeArrowheads="1"/>
          </p:cNvSpPr>
          <p:nvPr/>
        </p:nvSpPr>
        <p:spPr bwMode="auto">
          <a:xfrm>
            <a:off x="899592" y="2348880"/>
            <a:ext cx="741682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Jmenuj druh zubů, kterých je v mléčném i trvalém chrupu </a:t>
            </a:r>
            <a:r>
              <a:rPr lang="cs-CZ" sz="4000" dirty="0" smtClean="0">
                <a:latin typeface="Comic Sans MS" pitchFamily="66" charset="0"/>
              </a:rPr>
              <a:t> po </a:t>
            </a:r>
            <a:r>
              <a:rPr lang="cs-CZ" sz="4000" dirty="0" smtClean="0">
                <a:latin typeface="Comic Sans MS" pitchFamily="66" charset="0"/>
              </a:rPr>
              <a:t>čtyřech.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21507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39813" cy="1570037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Comic Sans MS" pitchFamily="66" charset="0"/>
              </a:rPr>
              <a:t>Š</a:t>
            </a:r>
            <a:endParaRPr lang="cs-CZ" sz="96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419872" y="4725144"/>
            <a:ext cx="1927131" cy="707886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špičáky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1509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13668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ovéPole 1"/>
          <p:cNvSpPr txBox="1">
            <a:spLocks noChangeArrowheads="1"/>
          </p:cNvSpPr>
          <p:nvPr/>
        </p:nvSpPr>
        <p:spPr bwMode="auto">
          <a:xfrm>
            <a:off x="725967" y="2349500"/>
            <a:ext cx="7752443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jmenuje děj, při kterém </a:t>
            </a:r>
          </a:p>
          <a:p>
            <a:pPr algn="ctr"/>
            <a:r>
              <a:rPr lang="cs-CZ" sz="4000" dirty="0" smtClean="0">
                <a:latin typeface="Comic Sans MS" pitchFamily="66" charset="0"/>
              </a:rPr>
              <a:t>se trávenina rozkládá?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22531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21433" cy="1569660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chemeClr val="bg1"/>
                </a:solidFill>
                <a:latin typeface="Comic Sans MS" pitchFamily="66" charset="0"/>
              </a:rPr>
              <a:t>T</a:t>
            </a:r>
            <a:endParaRPr lang="cs-CZ" sz="96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278794" y="4293096"/>
            <a:ext cx="1880643" cy="707886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trávení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2533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0552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14413" cy="1570037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chemeClr val="bg1"/>
                </a:solidFill>
                <a:latin typeface="Comic Sans MS" pitchFamily="66" charset="0"/>
              </a:rPr>
              <a:t>V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248691" y="4784586"/>
            <a:ext cx="2948243" cy="707886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vstřebávání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355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7338" y="2348880"/>
            <a:ext cx="73448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jmenuje děj, </a:t>
            </a:r>
            <a:r>
              <a:rPr lang="cs-CZ" sz="4000" dirty="0" smtClean="0">
                <a:latin typeface="Comic Sans MS" pitchFamily="66" charset="0"/>
              </a:rPr>
              <a:t>                        při </a:t>
            </a:r>
            <a:r>
              <a:rPr lang="cs-CZ" sz="4000" dirty="0" smtClean="0">
                <a:latin typeface="Comic Sans MS" pitchFamily="66" charset="0"/>
              </a:rPr>
              <a:t>kterém živiny prochází skrz stěnu střeva? </a:t>
            </a:r>
            <a:endParaRPr lang="cs-CZ" sz="4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2715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38225" cy="1570037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chemeClr val="bg1"/>
                </a:solidFill>
                <a:latin typeface="Comic Sans MS" pitchFamily="66" charset="0"/>
              </a:rPr>
              <a:t>Z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059832" y="4509120"/>
            <a:ext cx="2414444" cy="707886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zubní kaz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4581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420888"/>
            <a:ext cx="79208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 se jmenuje bakteriální onemocnění skloviny? </a:t>
            </a:r>
            <a:endParaRPr lang="cs-CZ" sz="4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835326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38225" cy="1570037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chemeClr val="bg1"/>
                </a:solidFill>
                <a:latin typeface="Comic Sans MS" pitchFamily="66" charset="0"/>
              </a:rPr>
              <a:t>Ž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389962" y="4540757"/>
            <a:ext cx="1989647" cy="707886"/>
          </a:xfrm>
          <a:prstGeom prst="rect">
            <a:avLst/>
          </a:prstGeom>
          <a:solidFill>
            <a:schemeClr val="bg2">
              <a:lumMod val="10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Comic Sans MS" pitchFamily="66" charset="0"/>
              </a:rPr>
              <a:t>žaludek</a:t>
            </a:r>
            <a:endParaRPr lang="cs-CZ" sz="40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5605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FFCC66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2564904"/>
            <a:ext cx="7200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Comic Sans MS" pitchFamily="66" charset="0"/>
              </a:rPr>
              <a:t>Jaký orgán produkuje kyselinu chlorovodíkovou? </a:t>
            </a:r>
            <a:endParaRPr lang="cs-CZ" sz="4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3082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Není-li uvedeno jinak,  vlastní práce autora.</a:t>
            </a:r>
            <a:endParaRPr lang="cs-CZ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464</Words>
  <Application>Microsoft Office PowerPoint</Application>
  <PresentationFormat>Předvádění na obrazovce (4:3)</PresentationFormat>
  <Paragraphs>144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14</cp:revision>
  <dcterms:modified xsi:type="dcterms:W3CDTF">2013-02-25T11:31:40Z</dcterms:modified>
</cp:coreProperties>
</file>