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0" r:id="rId2"/>
    <p:sldId id="261" r:id="rId3"/>
    <p:sldId id="256" r:id="rId4"/>
    <p:sldId id="257" r:id="rId5"/>
    <p:sldId id="259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0" d="100"/>
          <a:sy n="100" d="100"/>
        </p:scale>
        <p:origin x="-29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7788" cy="7373778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8E1EAD-E576-454E-8266-48961355E13E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0F36FB-62F4-43FF-87DA-6FB5705DCF0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57DD1-2D73-42CC-9A1A-C5EF179769F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D5596-E4C2-4DA1-9C01-97BAA3154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57DD1-2D73-42CC-9A1A-C5EF179769F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D5596-E4C2-4DA1-9C01-97BAA3154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57DD1-2D73-42CC-9A1A-C5EF179769F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D5596-E4C2-4DA1-9C01-97BAA3154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57DD1-2D73-42CC-9A1A-C5EF179769F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D5596-E4C2-4DA1-9C01-97BAA3154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57DD1-2D73-42CC-9A1A-C5EF179769F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D5596-E4C2-4DA1-9C01-97BAA3154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57DD1-2D73-42CC-9A1A-C5EF179769F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D5596-E4C2-4DA1-9C01-97BAA3154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57DD1-2D73-42CC-9A1A-C5EF179769F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D5596-E4C2-4DA1-9C01-97BAA3154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57DD1-2D73-42CC-9A1A-C5EF179769F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D5596-E4C2-4DA1-9C01-97BAA3154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57DD1-2D73-42CC-9A1A-C5EF179769F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D5596-E4C2-4DA1-9C01-97BAA3154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57DD1-2D73-42CC-9A1A-C5EF179769F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D5596-E4C2-4DA1-9C01-97BAA3154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57DD1-2D73-42CC-9A1A-C5EF179769F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ED5596-E4C2-4DA1-9C01-97BAA3154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57DD1-2D73-42CC-9A1A-C5EF179769F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ED5596-E4C2-4DA1-9C01-97BAA3154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lag_of_the_Soviet_Union.svg" TargetMode="External"/><Relationship Id="rId2" Type="http://schemas.openxmlformats.org/officeDocument/2006/relationships/hyperlink" Target="https://encrypted-tbn0.gstatic.com/images?q=tbn:ANd9GcQl_3F3Ruwwe0TanBXQmpPEUTKod7kIjbN8YYakP2rk8_Q9p1B37Q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Flag_of_the_United_States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VkO9 - 13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18. 2. 2011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Evropská integrace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4158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Nadnárodní společenství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36497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</a:t>
            </a:r>
            <a:r>
              <a:rPr lang="cs-CZ" dirty="0" smtClean="0"/>
              <a:t>Výchova k občanství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7340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</a:t>
            </a:r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5454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</a:t>
            </a:r>
            <a:r>
              <a:rPr lang="cs-CZ" dirty="0" smtClean="0"/>
              <a:t>devátý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EVROPSKÁ INTEGRACE je součástí výkladové hodiny.</a:t>
            </a:r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obrázky </a:t>
            </a:r>
            <a:r>
              <a:rPr lang="cs-CZ" dirty="0" smtClean="0"/>
              <a:t>z internetu.</a:t>
            </a:r>
            <a:endParaRPr lang="cs-CZ" dirty="0"/>
          </a:p>
          <a:p>
            <a:endParaRPr lang="cs-CZ" b="1" dirty="0"/>
          </a:p>
          <a:p>
            <a:r>
              <a:rPr lang="cs-CZ" b="1" dirty="0"/>
              <a:t>Výukový materiál je určen pro žáky </a:t>
            </a:r>
            <a:r>
              <a:rPr lang="cs-CZ" b="1" dirty="0" smtClean="0"/>
              <a:t>9. 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21000" r="-2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85776" y="1"/>
            <a:ext cx="8229600" cy="942974"/>
          </a:xfrm>
        </p:spPr>
        <p:txBody>
          <a:bodyPr/>
          <a:lstStyle/>
          <a:p>
            <a:r>
              <a:rPr lang="cs-CZ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  <a:reflection blurRad="6350" stA="60000" endA="900" endPos="58000" dir="5400000" sy="-100000" algn="bl" rotWithShape="0"/>
                </a:effectLst>
              </a:rPr>
              <a:t>Evropská integrace</a:t>
            </a:r>
            <a:endParaRPr lang="cs-CZ" u="sng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  <a:reflection blurRad="6350" stA="60000" endA="900" endPos="58000" dir="5400000" sy="-100000" algn="bl" rotWithShape="0"/>
              </a:effectLst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902238" y="6130010"/>
            <a:ext cx="373603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Zpracovala: Mgr.</a:t>
            </a:r>
            <a:r>
              <a:rPr kumimoji="0" lang="cs-CZ" sz="12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Jitka Hříbková, ZŠ </a:t>
            </a:r>
            <a:r>
              <a:rPr kumimoji="0" lang="cs-CZ" sz="1200" b="1" i="0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Dyjákovice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7675" y="131763"/>
            <a:ext cx="8229600" cy="811212"/>
          </a:xfrm>
        </p:spPr>
        <p:txBody>
          <a:bodyPr>
            <a:normAutofit/>
          </a:bodyPr>
          <a:lstStyle/>
          <a:p>
            <a:r>
              <a:rPr lang="cs-CZ" sz="2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 po 2. světové válce –svět dvou supervelmocí</a:t>
            </a:r>
            <a:endParaRPr lang="cs-CZ" sz="28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250" y="1076326"/>
            <a:ext cx="8229600" cy="600074"/>
          </a:xfrm>
        </p:spPr>
        <p:txBody>
          <a:bodyPr>
            <a:normAutofit/>
          </a:bodyPr>
          <a:lstStyle/>
          <a:p>
            <a:r>
              <a:rPr lang="cs-CZ" sz="1600" dirty="0" smtClean="0"/>
              <a:t>Rozhodující postavení v evropské a světové politice po 2. sv. válce dvě supervelmoci – </a:t>
            </a:r>
            <a:r>
              <a:rPr lang="cs-CZ" sz="1600" b="1" dirty="0" smtClean="0"/>
              <a:t>USA</a:t>
            </a:r>
            <a:r>
              <a:rPr lang="cs-CZ" sz="1600" dirty="0" smtClean="0"/>
              <a:t> a </a:t>
            </a:r>
            <a:r>
              <a:rPr lang="cs-CZ" sz="1600" b="1" dirty="0" smtClean="0"/>
              <a:t>SSSR. </a:t>
            </a:r>
            <a:r>
              <a:rPr lang="cs-CZ" sz="1600" dirty="0" smtClean="0"/>
              <a:t>Rozděleno bylo Německo a s ním celá Evropa tzv.“</a:t>
            </a:r>
            <a:r>
              <a:rPr lang="cs-CZ" sz="1600" b="1" dirty="0" smtClean="0"/>
              <a:t>železnou oponou</a:t>
            </a:r>
            <a:r>
              <a:rPr lang="cs-CZ" sz="1600" dirty="0" smtClean="0"/>
              <a:t>“.</a:t>
            </a: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1930946" y="2244105"/>
            <a:ext cx="1944216" cy="79208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USA + západní Evropa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5311150" y="2234580"/>
            <a:ext cx="1944216" cy="792088"/>
          </a:xfrm>
          <a:prstGeom prst="rect">
            <a:avLst/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SSSR + střední a východní Evropa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21557" y="3556248"/>
            <a:ext cx="2520280" cy="1368152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Společný obranný systém – </a:t>
            </a:r>
          </a:p>
          <a:p>
            <a:pPr algn="ctr"/>
            <a:r>
              <a:rPr lang="cs-CZ" b="1" dirty="0" smtClean="0"/>
              <a:t>Severoatlantická aliance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5339725" y="3565773"/>
            <a:ext cx="2520280" cy="136815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>
                <a:lumMod val="5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Společný obranný systém – 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Varšavská smlouva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4028685" y="2519545"/>
            <a:ext cx="1152128" cy="14401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X</a:t>
            </a:r>
            <a:endParaRPr kumimoji="0" lang="cs-CZ" sz="9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28" name="Picture 4" descr="http://www.urazneninahoda.cz/images/vlajka%20us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1525" y="2228277"/>
            <a:ext cx="1143000" cy="8058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0" name="Picture 6" descr="http://img.aktualne.centrum.cz/103/66/1036604-sovetsky-svaz-sssr-vlaj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75592" y="2237803"/>
            <a:ext cx="1144508" cy="8193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Zástupný symbol pro obsah 2"/>
          <p:cNvSpPr txBox="1">
            <a:spLocks/>
          </p:cNvSpPr>
          <p:nvPr/>
        </p:nvSpPr>
        <p:spPr>
          <a:xfrm>
            <a:off x="571500" y="5467351"/>
            <a:ext cx="8229600" cy="6000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Vztahy mezi oběma bloky se označovaly jako 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studená válka.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68312"/>
          </a:xfrm>
        </p:spPr>
        <p:txBody>
          <a:bodyPr>
            <a:normAutofit fontScale="90000"/>
          </a:bodyPr>
          <a:lstStyle/>
          <a:p>
            <a:r>
              <a:rPr lang="cs-CZ" sz="2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data evropské integrace</a:t>
            </a:r>
            <a:endParaRPr lang="cs-CZ" sz="28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0" y="1038225"/>
          <a:ext cx="1381124" cy="5364164"/>
        </p:xfrm>
        <a:graphic>
          <a:graphicData uri="http://schemas.openxmlformats.org/drawingml/2006/table">
            <a:tbl>
              <a:tblPr/>
              <a:tblGrid>
                <a:gridCol w="1085850"/>
                <a:gridCol w="154343"/>
                <a:gridCol w="140931"/>
              </a:tblGrid>
              <a:tr h="145728">
                <a:tc>
                  <a:txBody>
                    <a:bodyPr/>
                    <a:lstStyle/>
                    <a:p>
                      <a:pPr algn="r" fontAlgn="b"/>
                      <a:r>
                        <a:rPr lang="cs-CZ" sz="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1940</a:t>
                      </a: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8788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38788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45728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8788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38788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45728">
                <a:tc>
                  <a:txBody>
                    <a:bodyPr/>
                    <a:lstStyle/>
                    <a:p>
                      <a:pPr algn="r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1950</a:t>
                      </a: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8788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38788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45728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8788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38788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45728">
                <a:tc>
                  <a:txBody>
                    <a:bodyPr/>
                    <a:lstStyle/>
                    <a:p>
                      <a:pPr algn="r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1960</a:t>
                      </a: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8788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38788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45728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8788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38788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45728">
                <a:tc>
                  <a:txBody>
                    <a:bodyPr/>
                    <a:lstStyle/>
                    <a:p>
                      <a:pPr algn="r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1970</a:t>
                      </a: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8788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38788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45728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8788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38788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45728">
                <a:tc>
                  <a:txBody>
                    <a:bodyPr/>
                    <a:lstStyle/>
                    <a:p>
                      <a:pPr algn="r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1980</a:t>
                      </a: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8788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38788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45728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8788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38788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45728">
                <a:tc>
                  <a:txBody>
                    <a:bodyPr/>
                    <a:lstStyle/>
                    <a:p>
                      <a:pPr algn="r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1990</a:t>
                      </a: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8788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38788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45728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8788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38788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45728">
                <a:tc>
                  <a:txBody>
                    <a:bodyPr/>
                    <a:lstStyle/>
                    <a:p>
                      <a:pPr algn="r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2000</a:t>
                      </a: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8788"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6939" marR="6939" marT="6939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6939" marR="6939" marT="6939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Zástupný symbol pro obsah 2"/>
          <p:cNvSpPr txBox="1">
            <a:spLocks/>
          </p:cNvSpPr>
          <p:nvPr/>
        </p:nvSpPr>
        <p:spPr>
          <a:xfrm>
            <a:off x="1676400" y="1466851"/>
            <a:ext cx="6743700" cy="3143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1100" b="1" dirty="0" smtClean="0"/>
              <a:t>1946</a:t>
            </a:r>
            <a:r>
              <a:rPr lang="cs-CZ" sz="1100" dirty="0" smtClean="0"/>
              <a:t> – Požadavek na založení Spojených států evropských (Winston </a:t>
            </a:r>
            <a:r>
              <a:rPr lang="cs-CZ" sz="1100" dirty="0" err="1" smtClean="0"/>
              <a:t>Churchill</a:t>
            </a:r>
            <a:r>
              <a:rPr lang="cs-CZ" sz="1100" dirty="0" smtClean="0"/>
              <a:t>) - neúspěšně</a:t>
            </a:r>
            <a:endParaRPr kumimoji="0" lang="cs-CZ" sz="11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1695450" y="1771651"/>
            <a:ext cx="6743700" cy="3143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1100" b="1" dirty="0" smtClean="0"/>
              <a:t>1949</a:t>
            </a:r>
            <a:r>
              <a:rPr lang="cs-CZ" sz="1100" dirty="0" smtClean="0"/>
              <a:t> – Založení  </a:t>
            </a:r>
            <a:r>
              <a:rPr lang="cs-CZ" sz="1100" b="1" dirty="0" smtClean="0"/>
              <a:t>Rady Evropy</a:t>
            </a:r>
            <a:endParaRPr kumimoji="0" lang="cs-CZ" sz="11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1676400" y="2000251"/>
            <a:ext cx="6743700" cy="3143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1100" b="1" dirty="0" smtClean="0"/>
              <a:t>1951 </a:t>
            </a:r>
            <a:r>
              <a:rPr lang="cs-CZ" sz="1100" dirty="0" smtClean="0"/>
              <a:t>– Podepsána smlouva o založení </a:t>
            </a:r>
            <a:r>
              <a:rPr lang="cs-CZ" sz="1100" b="1" dirty="0" smtClean="0"/>
              <a:t>Evropského společenství uhlí a oceli </a:t>
            </a:r>
            <a:r>
              <a:rPr lang="cs-CZ" sz="1100" dirty="0" smtClean="0"/>
              <a:t>- </a:t>
            </a:r>
            <a:r>
              <a:rPr lang="cs-CZ" sz="1100" b="1" dirty="0" smtClean="0"/>
              <a:t>ESUO</a:t>
            </a:r>
            <a:endParaRPr kumimoji="0" lang="cs-CZ" sz="11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1685925" y="2409825"/>
            <a:ext cx="6743700" cy="4762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1100" b="1" dirty="0" smtClean="0"/>
              <a:t>1957</a:t>
            </a:r>
            <a:r>
              <a:rPr lang="cs-CZ" sz="1100" dirty="0" smtClean="0"/>
              <a:t> – podepsány smlouvy o založení </a:t>
            </a:r>
            <a:r>
              <a:rPr lang="cs-CZ" sz="1100" b="1" dirty="0" smtClean="0"/>
              <a:t>Evropského hospodářského společenství </a:t>
            </a:r>
            <a:r>
              <a:rPr lang="cs-CZ" sz="1100" dirty="0" smtClean="0"/>
              <a:t>– </a:t>
            </a:r>
            <a:r>
              <a:rPr lang="cs-CZ" sz="1100" b="1" dirty="0" smtClean="0"/>
              <a:t>EHS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1100" b="1" dirty="0" smtClean="0"/>
              <a:t>              </a:t>
            </a:r>
            <a:r>
              <a:rPr lang="cs-CZ" sz="1100" dirty="0" smtClean="0"/>
              <a:t>a </a:t>
            </a:r>
            <a:r>
              <a:rPr lang="cs-CZ" sz="1100" b="1" dirty="0" smtClean="0"/>
              <a:t>Evropského společenství pro atomovou energii – </a:t>
            </a:r>
            <a:r>
              <a:rPr lang="cs-CZ" sz="1100" b="1" dirty="0" err="1" smtClean="0"/>
              <a:t>Euroatom</a:t>
            </a:r>
            <a:r>
              <a:rPr lang="cs-CZ" sz="1100" dirty="0" smtClean="0"/>
              <a:t>; jde o tzv. Římské smlouvy</a:t>
            </a:r>
            <a:endParaRPr lang="cs-CZ" sz="1100" b="1" dirty="0" smtClean="0"/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11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1685925" y="3162300"/>
            <a:ext cx="6743700" cy="514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1100" b="1" dirty="0" smtClean="0"/>
              <a:t>1965 </a:t>
            </a:r>
            <a:r>
              <a:rPr lang="cs-CZ" sz="1100" dirty="0" smtClean="0"/>
              <a:t>– Podepsána smlouva o sloučení výkonných orgánů tří Evropských společenství (ESUO + EHS + </a:t>
            </a:r>
            <a:r>
              <a:rPr lang="cs-CZ" sz="1100" dirty="0" err="1" smtClean="0"/>
              <a:t>Euroatom</a:t>
            </a:r>
            <a:r>
              <a:rPr lang="cs-CZ" sz="1100" dirty="0" smtClean="0"/>
              <a:t>).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Název </a:t>
            </a:r>
            <a:r>
              <a:rPr kumimoji="0" lang="cs-CZ" sz="1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Evropská společenství (ES)</a:t>
            </a:r>
            <a:r>
              <a:rPr kumimoji="0" lang="cs-CZ" sz="11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se začíná používat od roku </a:t>
            </a:r>
            <a:r>
              <a:rPr kumimoji="0" lang="cs-CZ" sz="11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1967</a:t>
            </a:r>
            <a:r>
              <a:rPr kumimoji="0" lang="cs-CZ" sz="11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kdy vstupuje v platnost.</a:t>
            </a:r>
            <a:endParaRPr kumimoji="0" lang="cs-CZ" sz="11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1685925" y="4514851"/>
            <a:ext cx="6743700" cy="3143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1100" b="1" dirty="0" smtClean="0"/>
              <a:t>1986</a:t>
            </a:r>
            <a:r>
              <a:rPr lang="cs-CZ" sz="1100" dirty="0" smtClean="0"/>
              <a:t> – ukončena </a:t>
            </a:r>
            <a:r>
              <a:rPr lang="cs-CZ" sz="1100" b="1" dirty="0" smtClean="0"/>
              <a:t>2. vlna rozšiřování – ES má 12 členů  </a:t>
            </a:r>
            <a:r>
              <a:rPr lang="cs-CZ" sz="1100" dirty="0" smtClean="0"/>
              <a:t>(Řecko 1981, Španělsko a Portugalsko 1986)</a:t>
            </a:r>
            <a:endParaRPr kumimoji="0" lang="cs-CZ" sz="11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1676400" y="5419726"/>
            <a:ext cx="6743700" cy="3143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1100" b="1" dirty="0" smtClean="0"/>
              <a:t>1992</a:t>
            </a:r>
            <a:r>
              <a:rPr lang="cs-CZ" sz="1100" dirty="0" smtClean="0"/>
              <a:t> – podepsána </a:t>
            </a:r>
            <a:r>
              <a:rPr lang="cs-CZ" sz="1100" b="1" dirty="0" smtClean="0"/>
              <a:t>smlouva o Evropské unii </a:t>
            </a:r>
            <a:r>
              <a:rPr lang="cs-CZ" sz="1100" dirty="0" smtClean="0"/>
              <a:t>v Maastrichtu</a:t>
            </a:r>
            <a:endParaRPr kumimoji="0" lang="cs-CZ" sz="11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1685925" y="5734051"/>
            <a:ext cx="6743700" cy="3143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1100" b="1" dirty="0" smtClean="0"/>
              <a:t>1995</a:t>
            </a:r>
            <a:r>
              <a:rPr lang="cs-CZ" sz="1100" dirty="0" smtClean="0"/>
              <a:t> – ukončena </a:t>
            </a:r>
            <a:r>
              <a:rPr lang="cs-CZ" sz="1100" b="1" dirty="0" smtClean="0"/>
              <a:t>3. vlna rozšiřování – ES má 15 členů </a:t>
            </a:r>
            <a:r>
              <a:rPr lang="cs-CZ" sz="1100" dirty="0" smtClean="0"/>
              <a:t>(Finsko, Rakousko a  Švédsko)</a:t>
            </a:r>
            <a:endParaRPr kumimoji="0" lang="cs-CZ" sz="11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1695450" y="5934076"/>
            <a:ext cx="6743700" cy="3143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1100" b="1" dirty="0" smtClean="0"/>
              <a:t>1997</a:t>
            </a:r>
            <a:r>
              <a:rPr lang="cs-CZ" sz="1100" dirty="0" smtClean="0"/>
              <a:t> – podepsána </a:t>
            </a:r>
            <a:r>
              <a:rPr lang="cs-CZ" sz="1100" b="1" dirty="0" smtClean="0"/>
              <a:t>nová Smlouva o Evropské unii</a:t>
            </a:r>
            <a:r>
              <a:rPr lang="cs-CZ" sz="1100" dirty="0" smtClean="0"/>
              <a:t>, které se říká Amsterodamská smlouva</a:t>
            </a:r>
            <a:endParaRPr kumimoji="0" lang="cs-CZ" sz="11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1695450" y="6115051"/>
            <a:ext cx="6743700" cy="3143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1100" b="1" dirty="0" smtClean="0"/>
              <a:t>1999</a:t>
            </a:r>
            <a:r>
              <a:rPr lang="cs-CZ" sz="1100" dirty="0" smtClean="0"/>
              <a:t> – vznik </a:t>
            </a:r>
            <a:r>
              <a:rPr lang="cs-CZ" sz="1100" b="1" dirty="0" smtClean="0"/>
              <a:t>Hospodářské a měnové unie </a:t>
            </a:r>
            <a:r>
              <a:rPr lang="cs-CZ" sz="1100" dirty="0" smtClean="0"/>
              <a:t>– společná měna </a:t>
            </a:r>
            <a:r>
              <a:rPr lang="cs-CZ" sz="1100" b="1" dirty="0" smtClean="0"/>
              <a:t>EURO</a:t>
            </a:r>
            <a:endParaRPr kumimoji="0" lang="cs-CZ" sz="11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>
          <a:xfrm>
            <a:off x="1685925" y="3810001"/>
            <a:ext cx="6743700" cy="3143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1100" b="1" dirty="0" smtClean="0"/>
              <a:t>1973</a:t>
            </a:r>
            <a:r>
              <a:rPr lang="cs-CZ" sz="1100" dirty="0" smtClean="0"/>
              <a:t>– ukončena </a:t>
            </a:r>
            <a:r>
              <a:rPr lang="cs-CZ" sz="1100" b="1" dirty="0" smtClean="0"/>
              <a:t>1. vlna rozšiřování – ES má 9 členů</a:t>
            </a:r>
            <a:r>
              <a:rPr lang="cs-CZ" sz="1100" dirty="0" smtClean="0"/>
              <a:t> (Dánsko, Irsko, Velká Británie)</a:t>
            </a:r>
            <a:endParaRPr kumimoji="0" lang="cs-CZ" sz="11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b="1" dirty="0" err="1" smtClean="0"/>
              <a:t>Hrachovcová</a:t>
            </a:r>
            <a:r>
              <a:rPr lang="cs-CZ" sz="1400" b="1" dirty="0" smtClean="0"/>
              <a:t>, M. a kol., Občanská výchova pro 9. ročník,  OLOMOUC, 2004</a:t>
            </a:r>
          </a:p>
          <a:p>
            <a:r>
              <a:rPr lang="cs-CZ" sz="1400" dirty="0" smtClean="0">
                <a:hlinkClick r:id="rId2"/>
              </a:rPr>
              <a:t>https://</a:t>
            </a:r>
            <a:r>
              <a:rPr lang="cs-CZ" sz="1400" dirty="0" smtClean="0">
                <a:hlinkClick r:id="rId2"/>
              </a:rPr>
              <a:t>encrypted-tbn0.gstatic.com/images?q=tbn:ANd9GcQl_3F3Ruwwe0TanBXQmpPEUTKod7kIjbN8YYakP2rk8_Q9p1B37Q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cs.wikipedia.org/wiki/Soubor:Flag_of_the_Soviet_Union.svg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cs.wikipedia.org/wiki/Soubor:Flag_of_the_United_States.svg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411</Words>
  <Application>Microsoft Office PowerPoint</Application>
  <PresentationFormat>Předvádění na obrazovce (4:3)</PresentationFormat>
  <Paragraphs>121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Evropská integrace</vt:lpstr>
      <vt:lpstr>Svět po 2. světové válce –svět dvou supervelmocí</vt:lpstr>
      <vt:lpstr>Klíčová data evropské integrace</vt:lpstr>
      <vt:lpstr>ZDROJE</vt:lpstr>
    </vt:vector>
  </TitlesOfParts>
  <Company>ZŠ Dyjákovice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Evropská integrace</dc:title>
  <dc:creator>Hříbková Jitka</dc:creator>
  <cp:lastModifiedBy>Hříbková Jitka</cp:lastModifiedBy>
  <cp:revision>9</cp:revision>
  <dcterms:created xsi:type="dcterms:W3CDTF">2011-04-29T12:02:56Z</dcterms:created>
  <dcterms:modified xsi:type="dcterms:W3CDTF">2013-02-11T21:22:42Z</dcterms:modified>
</cp:coreProperties>
</file>