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5" r:id="rId2"/>
    <p:sldId id="264" r:id="rId3"/>
    <p:sldId id="256" r:id="rId4"/>
    <p:sldId id="258" r:id="rId5"/>
    <p:sldId id="259" r:id="rId6"/>
    <p:sldId id="261" r:id="rId7"/>
    <p:sldId id="260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0000"/>
    <a:srgbClr val="0000FF"/>
    <a:srgbClr val="FF00FF"/>
    <a:srgbClr val="FF9900"/>
    <a:srgbClr val="9148C8"/>
    <a:srgbClr val="FFA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0AE3C7-60EF-4DA4-8941-4CC95C98076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C1EF24-EF18-4D5D-9DD2-52EC6A56E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1D8246B-6D70-4D50-ADB7-D8D25E46EBF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nited_Nations_HQ_-_New_York_City.jpg" TargetMode="External"/><Relationship Id="rId2" Type="http://schemas.openxmlformats.org/officeDocument/2006/relationships/hyperlink" Target="http://cs.wikipedia.org/wiki/Soubor:Flag_of_the_United_Nations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crypted-tbn0.gstatic.com/images?q=tbn:ANd9GcQWW3a-pohWsE_bg5N6z24ApuqPtjQRRy_5FPY2_N721T-rkhGP" TargetMode="External"/><Relationship Id="rId4" Type="http://schemas.openxmlformats.org/officeDocument/2006/relationships/hyperlink" Target="http://www.mzv.cz/public/bd/15/52/297078_66385_Rada_bezpecnost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</a:rPr>
                        <a:t>Mgr. Jitka Hříbková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solidFill>
                            <a:schemeClr val="bg1"/>
                          </a:solidFill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VkO9 - 16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solidFill>
                            <a:schemeClr val="bg1"/>
                          </a:solidFill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11. 3. 2011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Téma: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OSN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4158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chemeClr val="bg1"/>
                </a:solidFill>
                <a:latin typeface="Calibri" pitchFamily="34" charset="0"/>
              </a:rPr>
              <a:t>Tématický</a:t>
            </a:r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 okruh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Nadnárodní společenství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7036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obor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Výchova k občanství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oblast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Člověk a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společnost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Ročník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devátý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solidFill>
                  <a:schemeClr val="bg1"/>
                </a:solidFill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 Číslo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chemeClr val="bg1"/>
                </a:solidFill>
                <a:latin typeface="Calibri" pitchFamily="34" charset="0"/>
              </a:rPr>
              <a:t>ANOTACE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Digitální výukový materiál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OSN je součástí výkladové hodiny.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Výklad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je doplněn obrázky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z internetu.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Výukový materiál je určen pro žáky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9. ročníku.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9600" b="1" dirty="0" smtClean="0">
                <a:ln/>
                <a:solidFill>
                  <a:schemeClr val="accent3"/>
                </a:solidFill>
                <a:effectLst/>
              </a:rPr>
              <a:t>OSN</a:t>
            </a:r>
            <a:endParaRPr lang="cs-CZ" sz="9600" b="1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Organizace spojených národů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http://vlajky-statu.luksoft.cz/nahled-velky/vlajka_os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717032"/>
            <a:ext cx="3456384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860032" y="5589240"/>
            <a:ext cx="3960440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chemeClr val="accent3"/>
                </a:solidFill>
                <a:effectLst/>
              </a:rPr>
              <a:t>Organizace spojených národů</a:t>
            </a:r>
            <a:endParaRPr lang="cs-CZ" b="1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66"/>
                </a:solidFill>
              </a:rPr>
              <a:t>Mezinárodní instituce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rgbClr val="FF0066"/>
                </a:solidFill>
              </a:rPr>
              <a:t>   – založena 24.6.1945 v USA (51 států </a:t>
            </a:r>
            <a:r>
              <a:rPr lang="cs-CZ" b="1" smtClean="0">
                <a:solidFill>
                  <a:srgbClr val="FF0066"/>
                </a:solidFill>
              </a:rPr>
              <a:t>včetně Československa)</a:t>
            </a:r>
            <a:endParaRPr lang="cs-CZ" b="1" dirty="0" smtClean="0">
              <a:solidFill>
                <a:srgbClr val="FF0066"/>
              </a:solidFill>
            </a:endParaRPr>
          </a:p>
          <a:p>
            <a:r>
              <a:rPr lang="cs-CZ" b="1" dirty="0" smtClean="0">
                <a:solidFill>
                  <a:srgbClr val="990000"/>
                </a:solidFill>
              </a:rPr>
              <a:t>Hlavní sídlo – New York</a:t>
            </a:r>
          </a:p>
          <a:p>
            <a:r>
              <a:rPr lang="cs-CZ" b="1" dirty="0" smtClean="0">
                <a:solidFill>
                  <a:srgbClr val="006600"/>
                </a:solidFill>
              </a:rPr>
              <a:t>Posláním je udržování míru a </a:t>
            </a:r>
            <a:r>
              <a:rPr lang="cs-CZ" b="1" dirty="0" err="1" smtClean="0">
                <a:solidFill>
                  <a:srgbClr val="006600"/>
                </a:solidFill>
              </a:rPr>
              <a:t>spraved</a:t>
            </a:r>
            <a:r>
              <a:rPr lang="cs-CZ" b="1" dirty="0" smtClean="0">
                <a:solidFill>
                  <a:srgbClr val="006600"/>
                </a:solidFill>
              </a:rPr>
              <a:t>-</a:t>
            </a:r>
            <a:r>
              <a:rPr lang="cs-CZ" b="1" dirty="0" err="1" smtClean="0">
                <a:solidFill>
                  <a:srgbClr val="006600"/>
                </a:solidFill>
              </a:rPr>
              <a:t>livých</a:t>
            </a:r>
            <a:r>
              <a:rPr lang="cs-CZ" b="1" dirty="0" smtClean="0">
                <a:solidFill>
                  <a:srgbClr val="006600"/>
                </a:solidFill>
              </a:rPr>
              <a:t> vztahů mezi státy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Snaží se zajistit suverenitu států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Poskytuje humanitární pomoc</a:t>
            </a:r>
            <a:r>
              <a:rPr lang="cs-CZ" sz="2800" b="1" dirty="0" smtClean="0"/>
              <a:t> 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1993 – vstup ČR</a:t>
            </a:r>
          </a:p>
          <a:p>
            <a:pPr>
              <a:buNone/>
            </a:pPr>
            <a:endParaRPr lang="cs-CZ" sz="2800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u="sng" dirty="0" smtClean="0">
                <a:ln/>
                <a:solidFill>
                  <a:schemeClr val="accent3"/>
                </a:solidFill>
                <a:effectLst/>
              </a:rPr>
              <a:t>CÍL A SMYSL OSN:</a:t>
            </a:r>
            <a:endParaRPr lang="cs-CZ" b="1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 smtClean="0"/>
              <a:t>Zachovat mír a bezpečnost na celém světě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Rozvíjet přátelské vztahy mezi národy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Prohlubovat mezinárodní spolupráci v oblasti hospodářské, sociální, kulturní a humanitární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Spory řešit pokojnými prostředky, nepoužívat síly a hrozby a nezasahovat do vnitřních záležitostí ostatních států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u="sng" dirty="0" err="1" smtClean="0">
                <a:ln/>
                <a:solidFill>
                  <a:schemeClr val="accent3"/>
                </a:solidFill>
                <a:effectLst/>
              </a:rPr>
              <a:t>CÍLe</a:t>
            </a:r>
            <a:r>
              <a:rPr lang="cs-CZ" b="1" u="sng" dirty="0" smtClean="0">
                <a:ln/>
                <a:solidFill>
                  <a:schemeClr val="accent3"/>
                </a:solidFill>
                <a:effectLst/>
              </a:rPr>
              <a:t> do roku 2015:</a:t>
            </a:r>
            <a:endParaRPr lang="cs-CZ" b="1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S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nížit 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chudobu a sociální vyloučení</a:t>
            </a:r>
          </a:p>
          <a:p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D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osáhnout 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univerzálního primárního vzdělávání</a:t>
            </a:r>
          </a:p>
          <a:p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P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rosazovat 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rovnost mužů a žen a poskytovat ženám více možností prosadit se ve společnosti</a:t>
            </a:r>
          </a:p>
          <a:p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S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nížit 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dětskou úmrtnost</a:t>
            </a:r>
          </a:p>
          <a:p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Boj 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s HIV/AIDS, malárií a dalšími nemocemi</a:t>
            </a:r>
          </a:p>
          <a:p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U</a:t>
            </a:r>
            <a:r>
              <a:rPr lang="cs-CZ" b="1" smtClean="0">
                <a:effectLst>
                  <a:outerShdw sx="1000" sy="1000" algn="ctr" rotWithShape="0">
                    <a:srgbClr val="000000"/>
                  </a:outerShdw>
                </a:effectLst>
              </a:rPr>
              <a:t>držovat </a:t>
            </a:r>
            <a:r>
              <a:rPr lang="cs-CZ" b="1" dirty="0" smtClean="0">
                <a:effectLst>
                  <a:outerShdw sx="1000" sy="1000" algn="ctr" rotWithShape="0">
                    <a:srgbClr val="000000"/>
                  </a:outerShdw>
                </a:effectLst>
              </a:rPr>
              <a:t>mezinárodní mír a bezpečnost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/>
          <a:lstStyle/>
          <a:p>
            <a:r>
              <a:rPr lang="cs-CZ" b="1" u="sng" dirty="0" smtClean="0"/>
              <a:t>Zasedání u kulatého stolu</a:t>
            </a:r>
            <a:endParaRPr lang="cs-CZ" b="1" u="sng" dirty="0"/>
          </a:p>
        </p:txBody>
      </p:sp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84784"/>
            <a:ext cx="6768752" cy="50760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Budova OSN v Ženevě</a:t>
            </a:r>
            <a:endParaRPr lang="cs-CZ" b="1" u="sng" dirty="0"/>
          </a:p>
        </p:txBody>
      </p:sp>
      <p:pic>
        <p:nvPicPr>
          <p:cNvPr id="1026" name="Picture 2" descr="http://www.cestopisy.webgarden.cz/image/398846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772816"/>
            <a:ext cx="6096000" cy="4572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Budova OSN v New Yorku</a:t>
            </a:r>
            <a:endParaRPr lang="cs-CZ" b="1" u="sng" dirty="0"/>
          </a:p>
        </p:txBody>
      </p:sp>
      <p:pic>
        <p:nvPicPr>
          <p:cNvPr id="3" name="Picture 2" descr="http://upload.wikimedia.org/wikipedia/commons/b/bd/United_Nations_HQ_-_New_York_Ci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772816"/>
            <a:ext cx="6327063" cy="43204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363272" cy="4526280"/>
          </a:xfrm>
        </p:spPr>
        <p:txBody>
          <a:bodyPr/>
          <a:lstStyle/>
          <a:p>
            <a:r>
              <a:rPr lang="cs-CZ" sz="1800" dirty="0" err="1" smtClean="0"/>
              <a:t>Hrachovcová</a:t>
            </a:r>
            <a:r>
              <a:rPr lang="cs-CZ" sz="1800" dirty="0" smtClean="0"/>
              <a:t>, M. a kol., Občanská výchova pro 9. ročník,  OLOMOUC, 2004</a:t>
            </a:r>
          </a:p>
          <a:p>
            <a:r>
              <a:rPr lang="cs-CZ" sz="1800" dirty="0" smtClean="0">
                <a:hlinkClick r:id="rId2"/>
              </a:rPr>
              <a:t>http://cs.wikipedia.org/wiki/Soubor:Flag_of_the_United_Nations.svg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http://cs.wikipedia.org/wiki/Soubor:United_Nations_HQ_-_New_York_City.jpg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mzv.cz</a:t>
            </a:r>
            <a:r>
              <a:rPr lang="cs-CZ" sz="1800" dirty="0" smtClean="0">
                <a:hlinkClick r:id="rId4"/>
              </a:rPr>
              <a:t>/public/</a:t>
            </a:r>
            <a:r>
              <a:rPr lang="cs-CZ" sz="1800" dirty="0" err="1" smtClean="0">
                <a:hlinkClick r:id="rId4"/>
              </a:rPr>
              <a:t>bd</a:t>
            </a:r>
            <a:r>
              <a:rPr lang="cs-CZ" sz="1800" dirty="0" smtClean="0">
                <a:hlinkClick r:id="rId4"/>
              </a:rPr>
              <a:t>/15/52/297078_66385_Rada_</a:t>
            </a:r>
            <a:r>
              <a:rPr lang="cs-CZ" sz="1800" dirty="0" err="1" smtClean="0">
                <a:hlinkClick r:id="rId4"/>
              </a:rPr>
              <a:t>bezpecnosti.jpg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https://encrypted-tbn0.gstatic.com/images?q=tbn:ANd9GcQWW3a-pohWsE_bg5N6z24ApuqPtjQRRy_5FPY2_N721T-rkhGP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150</TotalTime>
  <Words>283</Words>
  <Application>Microsoft Office PowerPoint</Application>
  <PresentationFormat>Předvádění na obrazovce (4:3)</PresentationFormat>
  <Paragraphs>57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Snímek 2</vt:lpstr>
      <vt:lpstr>OSN</vt:lpstr>
      <vt:lpstr>Organizace spojených národů</vt:lpstr>
      <vt:lpstr>CÍL A SMYSL OSN:</vt:lpstr>
      <vt:lpstr>CÍLe do roku 2015:</vt:lpstr>
      <vt:lpstr>Zasedání u kulatého stolu</vt:lpstr>
      <vt:lpstr>Budova OSN v Ženevě</vt:lpstr>
      <vt:lpstr>Budova OSN v New Yorku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Hribkova Jitka</dc:creator>
  <cp:lastModifiedBy>U1</cp:lastModifiedBy>
  <cp:revision>26</cp:revision>
  <dcterms:created xsi:type="dcterms:W3CDTF">2011-04-01T07:14:48Z</dcterms:created>
  <dcterms:modified xsi:type="dcterms:W3CDTF">2013-02-28T20:02:07Z</dcterms:modified>
</cp:coreProperties>
</file>